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87" r:id="rId2"/>
    <p:sldId id="256" r:id="rId3"/>
    <p:sldId id="258" r:id="rId4"/>
    <p:sldId id="260" r:id="rId5"/>
    <p:sldId id="289" r:id="rId6"/>
    <p:sldId id="298" r:id="rId7"/>
    <p:sldId id="257" r:id="rId8"/>
    <p:sldId id="267" r:id="rId9"/>
    <p:sldId id="268" r:id="rId10"/>
    <p:sldId id="259" r:id="rId11"/>
    <p:sldId id="262" r:id="rId12"/>
    <p:sldId id="303" r:id="rId13"/>
    <p:sldId id="263" r:id="rId14"/>
    <p:sldId id="261" r:id="rId15"/>
    <p:sldId id="264" r:id="rId16"/>
    <p:sldId id="265" r:id="rId17"/>
    <p:sldId id="308" r:id="rId18"/>
    <p:sldId id="306" r:id="rId19"/>
    <p:sldId id="304" r:id="rId20"/>
    <p:sldId id="300" r:id="rId21"/>
    <p:sldId id="266" r:id="rId22"/>
    <p:sldId id="276" r:id="rId23"/>
    <p:sldId id="277" r:id="rId24"/>
    <p:sldId id="275" r:id="rId25"/>
    <p:sldId id="270" r:id="rId26"/>
    <p:sldId id="269" r:id="rId27"/>
    <p:sldId id="272" r:id="rId28"/>
    <p:sldId id="273" r:id="rId29"/>
    <p:sldId id="274" r:id="rId30"/>
    <p:sldId id="278" r:id="rId31"/>
    <p:sldId id="271" r:id="rId32"/>
    <p:sldId id="279" r:id="rId33"/>
    <p:sldId id="288" r:id="rId34"/>
    <p:sldId id="281" r:id="rId35"/>
    <p:sldId id="280" r:id="rId36"/>
    <p:sldId id="283" r:id="rId37"/>
    <p:sldId id="284" r:id="rId38"/>
    <p:sldId id="282" r:id="rId39"/>
    <p:sldId id="290" r:id="rId40"/>
    <p:sldId id="285" r:id="rId41"/>
    <p:sldId id="286" r:id="rId42"/>
    <p:sldId id="293" r:id="rId43"/>
    <p:sldId id="294" r:id="rId44"/>
    <p:sldId id="295" r:id="rId45"/>
    <p:sldId id="296" r:id="rId46"/>
    <p:sldId id="297" r:id="rId47"/>
    <p:sldId id="291" r:id="rId48"/>
    <p:sldId id="292" r:id="rId49"/>
    <p:sldId id="302" r:id="rId50"/>
    <p:sldId id="301" r:id="rId51"/>
    <p:sldId id="305" r:id="rId52"/>
    <p:sldId id="307" r:id="rId5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66"/>
    <a:srgbClr val="FEDEF7"/>
    <a:srgbClr val="FFFF99"/>
    <a:srgbClr val="009900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898AD-81BD-F84F-8F4E-7FC91AA2050F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A73A9-06D9-8546-95F9-2DBD12EAD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03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fld id="{B5702CE1-93B0-40D4-9AB4-76381B7772B2}" type="slidenum">
              <a:rPr lang="en-US" altLang="ja-JP" sz="1200">
                <a:latin typeface="Arial" pitchFamily="34" charset="0"/>
              </a:rPr>
              <a:pPr/>
              <a:t>5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fld id="{B5702CE1-93B0-40D4-9AB4-76381B7772B2}" type="slidenum">
              <a:rPr lang="en-US" altLang="ja-JP" sz="1200">
                <a:latin typeface="Arial" pitchFamily="34" charset="0"/>
              </a:rPr>
              <a:pPr/>
              <a:t>49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F92A65-D57C-45C0-A75E-A63F69F9D41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fld id="{B5702CE1-93B0-40D4-9AB4-76381B7772B2}" type="slidenum">
              <a:rPr lang="en-US" altLang="ja-JP" sz="1200">
                <a:latin typeface="Arial" pitchFamily="34" charset="0"/>
              </a:rPr>
              <a:pPr/>
              <a:t>52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fld id="{B5702CE1-93B0-40D4-9AB4-76381B7772B2}" type="slidenum">
              <a:rPr lang="en-US" altLang="ja-JP" sz="1200">
                <a:latin typeface="Arial" pitchFamily="34" charset="0"/>
              </a:rPr>
              <a:pPr/>
              <a:t>10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4FF2DB-6746-CB49-B163-0091307AE60A}" type="slidenum">
              <a:rPr lang="en-US" altLang="ja-JP" sz="1200"/>
              <a:pPr/>
              <a:t>12</a:t>
            </a:fld>
            <a:endParaRPr lang="en-US" altLang="ja-JP" sz="1200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4F16B67-C0C6-AC46-A875-685245417AF4}" type="slidenum">
              <a:rPr lang="en-US" altLang="ja-JP" sz="1200">
                <a:latin typeface="Calibri" charset="0"/>
              </a:rPr>
              <a:pPr algn="r"/>
              <a:t>12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fld id="{B5702CE1-93B0-40D4-9AB4-76381B7772B2}" type="slidenum">
              <a:rPr lang="en-US" altLang="ja-JP" sz="1200">
                <a:latin typeface="Arial" pitchFamily="34" charset="0"/>
              </a:rPr>
              <a:pPr/>
              <a:t>13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4784B-9231-4711-8F72-6F7C37D7D661}" type="slidenum">
              <a:rPr lang="ja-JP" altLang="en-US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3584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ノー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87028" y="4342939"/>
            <a:ext cx="5483946" cy="4114587"/>
          </a:xfrm>
          <a:noFill/>
        </p:spPr>
        <p:txBody>
          <a:bodyPr wrap="square" lIns="91733" tIns="45867" rIns="91733" bIns="45867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5845" name="スライド番号プレースホルダ 3"/>
          <p:cNvSpPr txBox="1">
            <a:spLocks noGrp="1"/>
          </p:cNvSpPr>
          <p:nvPr/>
        </p:nvSpPr>
        <p:spPr bwMode="auto">
          <a:xfrm>
            <a:off x="3885996" y="8685879"/>
            <a:ext cx="2970472" cy="45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33" tIns="45867" rIns="91733" bIns="45867" anchor="b"/>
          <a:lstStyle/>
          <a:p>
            <a:pPr algn="r" defTabSz="915515"/>
            <a:fld id="{8E1FD619-6FB3-4F07-A745-24D6950B79CE}" type="slidenum">
              <a:rPr lang="ja-JP" altLang="en-US" sz="1200"/>
              <a:pPr algn="r" defTabSz="915515"/>
              <a:t>15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05216D-5AF0-4969-938C-EB46ECD1F15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fld id="{B5702CE1-93B0-40D4-9AB4-76381B7772B2}" type="slidenum">
              <a:rPr lang="en-US" altLang="ja-JP" sz="1200">
                <a:latin typeface="Arial" pitchFamily="34" charset="0"/>
              </a:rPr>
              <a:pPr/>
              <a:t>33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fld id="{B5702CE1-93B0-40D4-9AB4-76381B7772B2}" type="slidenum">
              <a:rPr lang="en-US" altLang="ja-JP" sz="1200">
                <a:latin typeface="Arial" pitchFamily="34" charset="0"/>
              </a:rPr>
              <a:pPr/>
              <a:t>47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fld id="{B5702CE1-93B0-40D4-9AB4-76381B7772B2}" type="slidenum">
              <a:rPr lang="en-US" altLang="ja-JP" sz="1200">
                <a:latin typeface="Arial" pitchFamily="34" charset="0"/>
              </a:rPr>
              <a:pPr/>
              <a:t>48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F935-A703-C242-878E-EA88D061E3BC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220-F390-4346-BC04-0A3FEC556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52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F935-A703-C242-878E-EA88D061E3BC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220-F390-4346-BC04-0A3FEC556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86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F935-A703-C242-878E-EA88D061E3BC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220-F390-4346-BC04-0A3FEC556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85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F935-A703-C242-878E-EA88D061E3BC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220-F390-4346-BC04-0A3FEC556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18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F935-A703-C242-878E-EA88D061E3BC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220-F390-4346-BC04-0A3FEC556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92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F935-A703-C242-878E-EA88D061E3BC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220-F390-4346-BC04-0A3FEC556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1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F935-A703-C242-878E-EA88D061E3BC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220-F390-4346-BC04-0A3FEC556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30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F935-A703-C242-878E-EA88D061E3BC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220-F390-4346-BC04-0A3FEC556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61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F935-A703-C242-878E-EA88D061E3BC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220-F390-4346-BC04-0A3FEC556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40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F935-A703-C242-878E-EA88D061E3BC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220-F390-4346-BC04-0A3FEC556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76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F935-A703-C242-878E-EA88D061E3BC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220-F390-4346-BC04-0A3FEC556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10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EF935-A703-C242-878E-EA88D061E3BC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F7220-F390-4346-BC04-0A3FEC556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87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8099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P創英角ｺﾞｼｯｸUB"/>
                <a:ea typeface="HGP創英角ｺﾞｼｯｸUB"/>
                <a:cs typeface="HGP創英角ｺﾞｼｯｸUB"/>
              </a:rPr>
              <a:t>あなたは何をリ・デザインしたいですか</a:t>
            </a:r>
            <a:r>
              <a:rPr kumimoji="1" lang="en-US" altLang="ja-JP" sz="4000" dirty="0" smtClean="0">
                <a:latin typeface="HGP創英角ｺﾞｼｯｸUB"/>
                <a:ea typeface="HGP創英角ｺﾞｼｯｸUB"/>
                <a:cs typeface="HGP創英角ｺﾞｼｯｸUB"/>
              </a:rPr>
              <a:t>?</a:t>
            </a:r>
            <a:endParaRPr kumimoji="1" lang="ja-JP" altLang="en-US" sz="40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22641" y="891130"/>
            <a:ext cx="899909" cy="646331"/>
          </a:xfrm>
          <a:prstGeom prst="rect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tx2"/>
                </a:solidFill>
                <a:latin typeface="HGP創英角ｺﾞｼｯｸUB"/>
                <a:ea typeface="HGP創英角ｺﾞｼｯｸUB"/>
                <a:cs typeface="HGP創英角ｺﾞｼｯｸUB"/>
              </a:rPr>
              <a:t>前</a:t>
            </a:r>
            <a:endParaRPr lang="ja-JP" altLang="en-US" sz="3600" dirty="0">
              <a:solidFill>
                <a:schemeClr val="tx2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122641" y="6129282"/>
            <a:ext cx="899909" cy="646331"/>
          </a:xfrm>
          <a:prstGeom prst="rect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tx2"/>
                </a:solidFill>
                <a:latin typeface="HGP創英角ｺﾞｼｯｸUB"/>
                <a:ea typeface="HGP創英角ｺﾞｼｯｸUB"/>
                <a:cs typeface="HGP創英角ｺﾞｼｯｸUB"/>
              </a:rPr>
              <a:t>後</a:t>
            </a:r>
            <a:endParaRPr lang="ja-JP" altLang="en-US" sz="3600" dirty="0">
              <a:solidFill>
                <a:schemeClr val="tx2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1078978" y="3128343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正方形/長方形 4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3" name="図形グループ 12"/>
          <p:cNvGrpSpPr/>
          <p:nvPr/>
        </p:nvGrpSpPr>
        <p:grpSpPr>
          <a:xfrm>
            <a:off x="1078978" y="4580786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9" name="図形グループ 18"/>
          <p:cNvGrpSpPr/>
          <p:nvPr/>
        </p:nvGrpSpPr>
        <p:grpSpPr>
          <a:xfrm>
            <a:off x="1880046" y="2441157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正方形/長方形 19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3" name="図形グループ 22"/>
          <p:cNvGrpSpPr/>
          <p:nvPr/>
        </p:nvGrpSpPr>
        <p:grpSpPr>
          <a:xfrm>
            <a:off x="1880046" y="3896660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正方形/長方形 23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7" name="図形グループ 26"/>
          <p:cNvGrpSpPr/>
          <p:nvPr/>
        </p:nvGrpSpPr>
        <p:grpSpPr>
          <a:xfrm>
            <a:off x="2689905" y="3116727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正方形/長方形 27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1" name="図形グループ 30"/>
          <p:cNvGrpSpPr/>
          <p:nvPr/>
        </p:nvGrpSpPr>
        <p:grpSpPr>
          <a:xfrm>
            <a:off x="2689905" y="4569170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2" name="正方形/長方形 31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5" name="図形グループ 34"/>
          <p:cNvGrpSpPr/>
          <p:nvPr/>
        </p:nvGrpSpPr>
        <p:grpSpPr>
          <a:xfrm>
            <a:off x="3490973" y="2429541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正方形/長方形 35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9" name="図形グループ 38"/>
          <p:cNvGrpSpPr/>
          <p:nvPr/>
        </p:nvGrpSpPr>
        <p:grpSpPr>
          <a:xfrm>
            <a:off x="3490973" y="3899644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正方形/長方形 39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3" name="図形グループ 42"/>
          <p:cNvGrpSpPr/>
          <p:nvPr/>
        </p:nvGrpSpPr>
        <p:grpSpPr>
          <a:xfrm>
            <a:off x="4331841" y="3116727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4" name="正方形/長方形 43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7" name="図形グループ 46"/>
          <p:cNvGrpSpPr/>
          <p:nvPr/>
        </p:nvGrpSpPr>
        <p:grpSpPr>
          <a:xfrm>
            <a:off x="4331841" y="4569170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8" name="正方形/長方形 47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5132908" y="2429541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2" name="正方形/長方形 51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5" name="図形グループ 54"/>
          <p:cNvGrpSpPr/>
          <p:nvPr/>
        </p:nvGrpSpPr>
        <p:grpSpPr>
          <a:xfrm>
            <a:off x="5132908" y="3885045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6" name="正方形/長方形 55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9" name="図形グループ 58"/>
          <p:cNvGrpSpPr/>
          <p:nvPr/>
        </p:nvGrpSpPr>
        <p:grpSpPr>
          <a:xfrm>
            <a:off x="6026624" y="3117476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0" name="正方形/長方形 59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63" name="図形グループ 62"/>
          <p:cNvGrpSpPr/>
          <p:nvPr/>
        </p:nvGrpSpPr>
        <p:grpSpPr>
          <a:xfrm>
            <a:off x="6026624" y="4476878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4" name="正方形/長方形 63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67" name="図形グループ 66"/>
          <p:cNvGrpSpPr/>
          <p:nvPr/>
        </p:nvGrpSpPr>
        <p:grpSpPr>
          <a:xfrm>
            <a:off x="6754904" y="2430291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8" name="正方形/長方形 67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71" name="図形グループ 70"/>
          <p:cNvGrpSpPr/>
          <p:nvPr/>
        </p:nvGrpSpPr>
        <p:grpSpPr>
          <a:xfrm>
            <a:off x="6754904" y="3885794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正方形/長方形 71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75" name="図形グループ 74"/>
          <p:cNvGrpSpPr/>
          <p:nvPr/>
        </p:nvGrpSpPr>
        <p:grpSpPr>
          <a:xfrm>
            <a:off x="7564764" y="3131600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6" name="正方形/長方形 75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79" name="図形グループ 78"/>
          <p:cNvGrpSpPr/>
          <p:nvPr/>
        </p:nvGrpSpPr>
        <p:grpSpPr>
          <a:xfrm>
            <a:off x="7564764" y="4581564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0" name="正方形/長方形 79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84" name="正方形/長方形 83"/>
          <p:cNvSpPr/>
          <p:nvPr/>
        </p:nvSpPr>
        <p:spPr>
          <a:xfrm rot="20724739">
            <a:off x="6989028" y="2279072"/>
            <a:ext cx="1301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起業系</a:t>
            </a:r>
            <a:r>
              <a:rPr lang="en-US" altLang="ja-JP" sz="24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?</a:t>
            </a:r>
            <a:endParaRPr lang="ja-JP" altLang="en-US" sz="2400" dirty="0">
              <a:solidFill>
                <a:srgbClr val="00804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85" name="正方形/長方形 84"/>
          <p:cNvSpPr/>
          <p:nvPr/>
        </p:nvSpPr>
        <p:spPr>
          <a:xfrm rot="20724739">
            <a:off x="319583" y="5061225"/>
            <a:ext cx="2994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社会・地域活性化系</a:t>
            </a:r>
            <a:r>
              <a:rPr lang="en-US" altLang="ja-JP" sz="24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?</a:t>
            </a:r>
            <a:endParaRPr lang="ja-JP" altLang="en-US" sz="2400" dirty="0">
              <a:solidFill>
                <a:srgbClr val="00804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90" name="正方形/長方形 89"/>
          <p:cNvSpPr/>
          <p:nvPr/>
        </p:nvSpPr>
        <p:spPr>
          <a:xfrm rot="20724739">
            <a:off x="6513815" y="4956166"/>
            <a:ext cx="20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新ビジネス系</a:t>
            </a:r>
            <a:r>
              <a:rPr lang="en-US" altLang="ja-JP" sz="24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?</a:t>
            </a:r>
            <a:endParaRPr lang="ja-JP" altLang="en-US" sz="2400" dirty="0">
              <a:solidFill>
                <a:srgbClr val="00804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91" name="正方形/長方形 90"/>
          <p:cNvSpPr/>
          <p:nvPr/>
        </p:nvSpPr>
        <p:spPr>
          <a:xfrm rot="20724739">
            <a:off x="551763" y="2366666"/>
            <a:ext cx="1917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社会貢献系</a:t>
            </a:r>
            <a:r>
              <a:rPr lang="en-US" altLang="ja-JP" sz="24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?</a:t>
            </a:r>
            <a:endParaRPr lang="ja-JP" altLang="en-US" sz="2400" dirty="0">
              <a:solidFill>
                <a:srgbClr val="00804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cxnSp>
        <p:nvCxnSpPr>
          <p:cNvPr id="96" name="直線矢印コネクタ 95"/>
          <p:cNvCxnSpPr/>
          <p:nvPr/>
        </p:nvCxnSpPr>
        <p:spPr>
          <a:xfrm>
            <a:off x="204376" y="3779868"/>
            <a:ext cx="8700577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 flipV="1">
            <a:off x="4619475" y="2116979"/>
            <a:ext cx="0" cy="3416139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正方形/長方形 98"/>
          <p:cNvSpPr/>
          <p:nvPr/>
        </p:nvSpPr>
        <p:spPr>
          <a:xfrm>
            <a:off x="46819" y="3854448"/>
            <a:ext cx="1301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HGP創英角ｺﾞｼｯｸUB"/>
                <a:ea typeface="HGP創英角ｺﾞｼｯｸUB"/>
                <a:cs typeface="HGP創英角ｺﾞｼｯｸUB"/>
              </a:rPr>
              <a:t>社会系</a:t>
            </a:r>
            <a:r>
              <a:rPr lang="en-US" altLang="ja-JP" sz="2400" dirty="0" smtClean="0">
                <a:latin typeface="HGP創英角ｺﾞｼｯｸUB"/>
                <a:ea typeface="HGP創英角ｺﾞｼｯｸUB"/>
                <a:cs typeface="HGP創英角ｺﾞｼｯｸUB"/>
              </a:rPr>
              <a:t>?</a:t>
            </a:r>
            <a:endParaRPr lang="ja-JP" altLang="en-US" sz="24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7414202" y="3875423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HGP創英角ｺﾞｼｯｸUB"/>
                <a:ea typeface="HGP創英角ｺﾞｼｯｸUB"/>
                <a:cs typeface="HGP創英角ｺﾞｼｯｸUB"/>
              </a:rPr>
              <a:t>ビジネス系</a:t>
            </a:r>
            <a:r>
              <a:rPr lang="en-US" altLang="ja-JP" sz="2400" dirty="0" smtClean="0">
                <a:latin typeface="HGP創英角ｺﾞｼｯｸUB"/>
                <a:ea typeface="HGP創英角ｺﾞｼｯｸUB"/>
                <a:cs typeface="HGP創英角ｺﾞｼｯｸUB"/>
              </a:rPr>
              <a:t>?</a:t>
            </a:r>
            <a:endParaRPr lang="ja-JP" altLang="en-US" sz="24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4124528" y="1655314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HGP創英角ｺﾞｼｯｸUB"/>
                <a:ea typeface="HGP創英角ｺﾞｼｯｸUB"/>
                <a:cs typeface="HGP創英角ｺﾞｼｯｸUB"/>
              </a:rPr>
              <a:t>自己</a:t>
            </a:r>
            <a:r>
              <a:rPr lang="en-US" altLang="ja-JP" sz="2400" dirty="0" smtClean="0">
                <a:latin typeface="HGP創英角ｺﾞｼｯｸUB"/>
                <a:ea typeface="HGP創英角ｺﾞｼｯｸUB"/>
                <a:cs typeface="HGP創英角ｺﾞｼｯｸUB"/>
              </a:rPr>
              <a:t>?</a:t>
            </a:r>
            <a:endParaRPr lang="ja-JP" altLang="en-US" sz="24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86" name="正方形/長方形 85"/>
          <p:cNvSpPr/>
          <p:nvPr/>
        </p:nvSpPr>
        <p:spPr>
          <a:xfrm rot="20724739">
            <a:off x="3558153" y="2485316"/>
            <a:ext cx="1917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自己変革系</a:t>
            </a:r>
            <a:r>
              <a:rPr lang="en-US" altLang="ja-JP" sz="24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?</a:t>
            </a:r>
            <a:endParaRPr lang="ja-JP" altLang="en-US" sz="2400" dirty="0">
              <a:solidFill>
                <a:srgbClr val="00804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87" name="正方形/長方形 86"/>
          <p:cNvSpPr/>
          <p:nvPr/>
        </p:nvSpPr>
        <p:spPr>
          <a:xfrm rot="20724739">
            <a:off x="3682094" y="4800820"/>
            <a:ext cx="1917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世界制覇系</a:t>
            </a:r>
            <a:r>
              <a:rPr lang="en-US" altLang="ja-JP" sz="24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?</a:t>
            </a:r>
            <a:endParaRPr lang="ja-JP" altLang="en-US" sz="2400" dirty="0">
              <a:solidFill>
                <a:srgbClr val="00804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3899042" y="5511937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HGP創英角ｺﾞｼｯｸUB"/>
                <a:ea typeface="HGP創英角ｺﾞｼｯｸUB"/>
                <a:cs typeface="HGP創英角ｺﾞｼｯｸUB"/>
              </a:rPr>
              <a:t>つながり</a:t>
            </a:r>
            <a:r>
              <a:rPr lang="en-US" altLang="ja-JP" sz="2400" dirty="0" smtClean="0">
                <a:latin typeface="HGP創英角ｺﾞｼｯｸUB"/>
                <a:ea typeface="HGP創英角ｺﾞｼｯｸUB"/>
                <a:cs typeface="HGP創英角ｺﾞｼｯｸUB"/>
              </a:rPr>
              <a:t>?</a:t>
            </a:r>
            <a:endParaRPr lang="ja-JP" altLang="en-US" sz="24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17106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9" descr="C:\Documents and Settings\maeno\My Documents\My Pictures\●SDM関連画像\sdm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252" y="2710202"/>
            <a:ext cx="3796495" cy="155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685800" y="362857"/>
            <a:ext cx="7772400" cy="29279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dirty="0" smtClean="0">
                <a:solidFill>
                  <a:srgbClr val="003399"/>
                </a:solidFill>
                <a:latin typeface="Arial Black"/>
                <a:ea typeface="HGP創英角ｺﾞｼｯｸUB"/>
                <a:cs typeface="Arial Black"/>
              </a:rPr>
              <a:t>Who are we?</a:t>
            </a:r>
          </a:p>
          <a:p>
            <a:endParaRPr lang="en-US" altLang="ja-JP" sz="2400" dirty="0">
              <a:latin typeface="Arial Black"/>
              <a:ea typeface="HGP創英角ｺﾞｼｯｸUB"/>
              <a:cs typeface="Arial Black"/>
            </a:endParaRPr>
          </a:p>
          <a:p>
            <a:r>
              <a:rPr lang="ja-JP" altLang="en-US" sz="6000" dirty="0" smtClean="0">
                <a:latin typeface="Arial Black"/>
                <a:ea typeface="HGP創英角ｺﾞｼｯｸUB"/>
                <a:cs typeface="Arial Black"/>
              </a:rPr>
              <a:t>慶應</a:t>
            </a:r>
            <a:r>
              <a:rPr lang="en-US" altLang="ja-JP" sz="6000" dirty="0" smtClean="0">
                <a:latin typeface="Arial Black"/>
                <a:ea typeface="HGP創英角ｺﾞｼｯｸUB"/>
                <a:cs typeface="Arial Black"/>
              </a:rPr>
              <a:t>SDM</a:t>
            </a:r>
            <a:endParaRPr lang="ja-JP" altLang="en-US" sz="6000" dirty="0"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19051" y="4721252"/>
            <a:ext cx="7164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システム</a:t>
            </a:r>
            <a:r>
              <a:rPr lang="en-US" altLang="ja-JP" sz="60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×</a:t>
            </a:r>
            <a:r>
              <a:rPr lang="ja-JP" altLang="en-US" sz="60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デザイン</a:t>
            </a:r>
            <a:endParaRPr kumimoji="1" lang="en-US" altLang="ja-JP" sz="6000" dirty="0" smtClean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60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＝</a:t>
            </a:r>
            <a:r>
              <a:rPr lang="ja-JP" altLang="en-US" sz="60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イノベーション！</a:t>
            </a:r>
            <a:endParaRPr kumimoji="1" lang="ja-JP" altLang="en-US" sz="60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2012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上矢印 6"/>
          <p:cNvSpPr/>
          <p:nvPr/>
        </p:nvSpPr>
        <p:spPr>
          <a:xfrm>
            <a:off x="122195" y="600279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356600" y="6515100"/>
            <a:ext cx="73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10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43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/>
        </p:nvSpPr>
        <p:spPr>
          <a:xfrm>
            <a:off x="1581102" y="2125178"/>
            <a:ext cx="2719669" cy="774229"/>
          </a:xfrm>
          <a:prstGeom prst="ellipse">
            <a:avLst/>
          </a:prstGeom>
          <a:solidFill>
            <a:srgbClr val="D4F0F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016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559269" y="1964074"/>
            <a:ext cx="2352464" cy="774229"/>
          </a:xfrm>
          <a:prstGeom prst="ellipse">
            <a:avLst/>
          </a:prstGeom>
          <a:solidFill>
            <a:srgbClr val="D4F0F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016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1761037" y="2973141"/>
            <a:ext cx="4379720" cy="909445"/>
          </a:xfrm>
          <a:prstGeom prst="ellipse">
            <a:avLst/>
          </a:prstGeom>
          <a:solidFill>
            <a:srgbClr val="D4F0F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016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162429" y="2973141"/>
            <a:ext cx="1542413" cy="891543"/>
          </a:xfrm>
          <a:prstGeom prst="ellipse">
            <a:avLst/>
          </a:prstGeom>
          <a:solidFill>
            <a:srgbClr val="D4F0F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016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230141" y="2627513"/>
            <a:ext cx="2863059" cy="1475494"/>
          </a:xfrm>
          <a:prstGeom prst="ellipse">
            <a:avLst/>
          </a:prstGeom>
          <a:solidFill>
            <a:srgbClr val="D4F0F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016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384026" y="3956912"/>
            <a:ext cx="2939037" cy="592741"/>
          </a:xfrm>
          <a:prstGeom prst="ellipse">
            <a:avLst/>
          </a:prstGeom>
          <a:solidFill>
            <a:srgbClr val="D4F0F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016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311824" y="4125482"/>
            <a:ext cx="5577864" cy="592741"/>
          </a:xfrm>
          <a:prstGeom prst="ellipse">
            <a:avLst/>
          </a:prstGeom>
          <a:solidFill>
            <a:srgbClr val="D4F0F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016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2429" y="179539"/>
            <a:ext cx="87873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 smtClean="0">
                <a:latin typeface="HGP創英角ｺﾞｼｯｸUB"/>
                <a:ea typeface="HGP創英角ｺﾞｼｯｸUB"/>
                <a:cs typeface="HGP創英角ｺﾞｼｯｸUB"/>
              </a:rPr>
              <a:t>慶應義塾大学大学院</a:t>
            </a:r>
            <a:endParaRPr lang="en-US" altLang="ja-JP" sz="44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4400" dirty="0" smtClean="0">
                <a:latin typeface="HGP創英角ｺﾞｼｯｸUB"/>
                <a:ea typeface="HGP創英角ｺﾞｼｯｸUB"/>
                <a:cs typeface="HGP創英角ｺﾞｼｯｸUB"/>
              </a:rPr>
              <a:t>システムデザイン・マネジメント研究科</a:t>
            </a:r>
            <a:endParaRPr lang="en-US" altLang="ja-JP" sz="44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4400" dirty="0" smtClean="0">
                <a:latin typeface="HGP創英角ｺﾞｼｯｸUB"/>
                <a:ea typeface="HGP創英角ｺﾞｼｯｸUB"/>
                <a:cs typeface="HGP創英角ｺﾞｼｯｸUB"/>
              </a:rPr>
              <a:t>とは？</a:t>
            </a:r>
            <a:endParaRPr lang="ja-JP" altLang="en-US" sz="44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grpSp>
        <p:nvGrpSpPr>
          <p:cNvPr id="3" name="グループ化 6"/>
          <p:cNvGrpSpPr>
            <a:grpSpLocks/>
          </p:cNvGrpSpPr>
          <p:nvPr/>
        </p:nvGrpSpPr>
        <p:grpSpPr bwMode="auto">
          <a:xfrm>
            <a:off x="0" y="4795837"/>
            <a:ext cx="9144000" cy="2062163"/>
            <a:chOff x="0" y="-1588"/>
            <a:chExt cx="8540750" cy="182721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1"/>
            <a:stretch>
              <a:fillRect/>
            </a:stretch>
          </p:blipFill>
          <p:spPr bwMode="auto">
            <a:xfrm>
              <a:off x="0" y="-181"/>
              <a:ext cx="2195982" cy="1825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554" y="-181"/>
              <a:ext cx="3468196" cy="1825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982" y="-1588"/>
              <a:ext cx="2876572" cy="1827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7" name="正方形/長方形 6"/>
          <p:cNvSpPr/>
          <p:nvPr/>
        </p:nvSpPr>
        <p:spPr>
          <a:xfrm>
            <a:off x="375859" y="2924763"/>
            <a:ext cx="1056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文理融合</a:t>
            </a:r>
            <a:endParaRPr lang="ja-JP" altLang="en-US" sz="28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69905" y="2227910"/>
            <a:ext cx="3002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２００８年設立</a:t>
            </a:r>
            <a:endParaRPr lang="ja-JP" altLang="en-US" sz="28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06504" y="4003957"/>
            <a:ext cx="2939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インターナショナル</a:t>
            </a:r>
            <a:endParaRPr lang="ja-JP" altLang="en-US" sz="28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06914" y="2081816"/>
            <a:ext cx="2436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新卒＋社会人</a:t>
            </a:r>
            <a:endParaRPr lang="ja-JP" altLang="en-US" sz="28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539808" y="2928479"/>
            <a:ext cx="46296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システム工学、デザイン思考、</a:t>
            </a:r>
            <a:r>
              <a:rPr lang="en-US" altLang="ja-JP" sz="2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SDM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学が学問基盤</a:t>
            </a:r>
            <a:endParaRPr lang="ja-JP" altLang="en-US" sz="28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179725" y="2684297"/>
            <a:ext cx="2868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学問分野や</a:t>
            </a:r>
            <a:endParaRPr lang="en-US" altLang="ja-JP" sz="2800" dirty="0" smtClean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所属・国境の</a:t>
            </a:r>
            <a:endParaRPr lang="en-US" altLang="ja-JP" sz="2800" dirty="0" smtClean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壁を超える</a:t>
            </a:r>
            <a:endParaRPr lang="ja-JP" altLang="en-US" sz="28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430336" y="4172527"/>
            <a:ext cx="5618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社会課題の解決策をデザイン・実践</a:t>
            </a:r>
            <a:endParaRPr lang="ja-JP" altLang="en-US" sz="28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8356600" y="6515100"/>
            <a:ext cx="73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solidFill>
                  <a:schemeClr val="bg1"/>
                </a:solidFill>
                <a:latin typeface="ＭＳ Ｐゴシック" pitchFamily="50" charset="-128"/>
              </a:rPr>
              <a:pPr algn="r"/>
              <a:t>11</a:t>
            </a:fld>
            <a:endParaRPr lang="en-US" altLang="ja-JP" sz="2800" b="1" baseline="2000">
              <a:solidFill>
                <a:schemeClr val="bg1"/>
              </a:solidFill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9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ja-JP" altLang="en-US" sz="3600">
                <a:solidFill>
                  <a:srgbClr val="000099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rPr>
              <a:t>システムデザイン・マネジメント研究科とは</a:t>
            </a:r>
            <a:r>
              <a:rPr lang="en-US" altLang="ja-JP" sz="3600">
                <a:solidFill>
                  <a:srgbClr val="000099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rPr>
              <a:t>?</a:t>
            </a: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230188" y="958850"/>
            <a:ext cx="85058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600" dirty="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●2008</a:t>
            </a:r>
            <a:r>
              <a:rPr lang="ja-JP" altLang="en-US" sz="3600" dirty="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年新設（慶應義塾</a:t>
            </a:r>
            <a:r>
              <a:rPr lang="en-US" altLang="ja-JP" sz="3600" dirty="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150</a:t>
            </a:r>
            <a:r>
              <a:rPr lang="ja-JP" altLang="en-US" sz="3600" dirty="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年）</a:t>
            </a:r>
          </a:p>
          <a:p>
            <a:r>
              <a:rPr lang="ja-JP" altLang="en-US" sz="3600" dirty="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●既に何らかの専門性を有する者への教育</a:t>
            </a:r>
          </a:p>
          <a:p>
            <a:r>
              <a:rPr lang="ja-JP" altLang="en-US" sz="3600" dirty="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●過半数は社会人学生</a:t>
            </a:r>
          </a:p>
          <a:p>
            <a:r>
              <a:rPr lang="ja-JP" altLang="en-US" sz="3600" dirty="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●文理統合</a:t>
            </a:r>
          </a:p>
          <a:p>
            <a:r>
              <a:rPr lang="ja-JP" altLang="en-US" sz="3600" dirty="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●システムズエンジニアリングが学問基盤</a:t>
            </a:r>
          </a:p>
          <a:p>
            <a:r>
              <a:rPr lang="ja-JP" altLang="en-US" sz="3600" dirty="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●企業経験・起業経験・</a:t>
            </a:r>
          </a:p>
          <a:p>
            <a:r>
              <a:rPr lang="ja-JP" altLang="en-US" sz="3600" dirty="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　国際経験豊富な教授陣</a:t>
            </a:r>
          </a:p>
          <a:p>
            <a:r>
              <a:rPr lang="ja-JP" altLang="en-US" sz="3600" dirty="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●授業の重視（研究も重視）</a:t>
            </a:r>
          </a:p>
          <a:p>
            <a:r>
              <a:rPr lang="ja-JP" altLang="en-US" sz="3600" dirty="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●国際的チーム</a:t>
            </a:r>
          </a:p>
          <a:p>
            <a:r>
              <a:rPr lang="ja-JP" altLang="en-US" sz="3600" dirty="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　プロジェクトの重視</a:t>
            </a:r>
          </a:p>
        </p:txBody>
      </p:sp>
      <p:sp>
        <p:nvSpPr>
          <p:cNvPr id="39" name="正方形/長方形 38"/>
          <p:cNvSpPr>
            <a:spLocks noChangeArrowheads="1"/>
          </p:cNvSpPr>
          <p:nvPr/>
        </p:nvSpPr>
        <p:spPr bwMode="auto">
          <a:xfrm>
            <a:off x="2928938" y="2603500"/>
            <a:ext cx="5929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 b="1">
                <a:solidFill>
                  <a:srgbClr val="006600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rPr>
              <a:t>メーカー、サービス、シンクタンク、金融、建築、アート、マスコミ、コンサルタント、法曹、省庁、教育、経営者</a:t>
            </a:r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auto">
          <a:xfrm>
            <a:off x="5345113" y="2028825"/>
            <a:ext cx="3357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 b="1">
                <a:solidFill>
                  <a:srgbClr val="FF0000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rPr>
              <a:t>生涯学習（大人の大学院）のニーズ（予想以上）</a:t>
            </a:r>
            <a:r>
              <a:rPr lang="en-US" altLang="ja-JP" sz="2000" b="1">
                <a:solidFill>
                  <a:srgbClr val="FF0000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rPr>
              <a:t>20</a:t>
            </a:r>
            <a:r>
              <a:rPr lang="ja-JP" altLang="en-US" sz="2000" b="1">
                <a:solidFill>
                  <a:srgbClr val="FF0000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rPr>
              <a:t>～</a:t>
            </a:r>
            <a:r>
              <a:rPr lang="en-US" altLang="ja-JP" sz="2000" b="1">
                <a:solidFill>
                  <a:srgbClr val="FF0000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rPr>
              <a:t>60</a:t>
            </a:r>
            <a:r>
              <a:rPr lang="ja-JP" altLang="en-US" sz="2000" b="1">
                <a:solidFill>
                  <a:srgbClr val="FF0000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rPr>
              <a:t>代</a:t>
            </a:r>
          </a:p>
        </p:txBody>
      </p:sp>
      <p:pic>
        <p:nvPicPr>
          <p:cNvPr id="24582" name="Picture 28" descr="システムデザイン学の教育体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r="13412" b="3290"/>
          <a:stretch>
            <a:fillRect/>
          </a:stretch>
        </p:blipFill>
        <p:spPr bwMode="auto">
          <a:xfrm>
            <a:off x="6227763" y="3967163"/>
            <a:ext cx="2630487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1143"/>
            <a:ext cx="9144000" cy="569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77" r="561" b="97857"/>
          <a:stretch/>
        </p:blipFill>
        <p:spPr bwMode="auto">
          <a:xfrm>
            <a:off x="1" y="0"/>
            <a:ext cx="9144000" cy="12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62429" y="179539"/>
            <a:ext cx="904606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 smtClean="0">
                <a:solidFill>
                  <a:schemeClr val="bg1"/>
                </a:solidFill>
                <a:latin typeface="HGP創英角ｺﾞｼｯｸUB"/>
                <a:ea typeface="HGP創英角ｺﾞｼｯｸUB"/>
                <a:cs typeface="HGP創英角ｺﾞｼｯｸUB"/>
              </a:rPr>
              <a:t>日吉駅前「協生館」</a:t>
            </a:r>
            <a:endParaRPr lang="en-US" altLang="ja-JP" sz="4400" dirty="0" smtClean="0">
              <a:solidFill>
                <a:schemeClr val="bg1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endParaRPr lang="en-US" altLang="ja-JP" sz="1400" dirty="0" smtClean="0">
              <a:solidFill>
                <a:schemeClr val="bg1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4400" dirty="0" smtClean="0">
                <a:solidFill>
                  <a:schemeClr val="bg1"/>
                </a:solidFill>
                <a:latin typeface="HGP創英角ｺﾞｼｯｸUB"/>
                <a:ea typeface="HGP創英角ｺﾞｼｯｸUB"/>
                <a:cs typeface="HGP創英角ｺﾞｼｯｸUB"/>
              </a:rPr>
              <a:t>３つの独立大学院：</a:t>
            </a:r>
            <a:endParaRPr lang="en-US" altLang="ja-JP" sz="4400" dirty="0" smtClean="0">
              <a:solidFill>
                <a:schemeClr val="bg1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endParaRPr lang="en-US" altLang="ja-JP" dirty="0" smtClean="0">
              <a:solidFill>
                <a:schemeClr val="bg1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・システムデザイン・マネジメント研究科（</a:t>
            </a:r>
            <a:r>
              <a:rPr lang="en-US" altLang="ja-JP" sz="3600" dirty="0" smtClean="0">
                <a:latin typeface="Arial Black"/>
                <a:ea typeface="HGP創英角ｺﾞｼｯｸUB"/>
                <a:cs typeface="Arial Black"/>
              </a:rPr>
              <a:t>SDM</a:t>
            </a:r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）</a:t>
            </a:r>
          </a:p>
          <a:p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・メディアデザイン研究科（</a:t>
            </a:r>
            <a:r>
              <a:rPr lang="en-US" altLang="ja-JP" sz="3600" dirty="0" smtClean="0">
                <a:latin typeface="Arial Black"/>
                <a:ea typeface="HGP創英角ｺﾞｼｯｸUB"/>
                <a:cs typeface="Arial Black"/>
              </a:rPr>
              <a:t>KMD</a:t>
            </a:r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）</a:t>
            </a:r>
            <a:endParaRPr lang="en-US" altLang="ja-JP" sz="36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・ビジネススクール（</a:t>
            </a:r>
            <a:r>
              <a:rPr lang="en-US" altLang="ja-JP" sz="3600" dirty="0" smtClean="0">
                <a:latin typeface="Arial Black"/>
                <a:ea typeface="HGP創英角ｺﾞｼｯｸUB"/>
                <a:cs typeface="Arial Black"/>
              </a:rPr>
              <a:t>KBS</a:t>
            </a:r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）</a:t>
            </a:r>
            <a:endParaRPr lang="en-US" altLang="ja-JP" sz="3600" dirty="0" smtClean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solidFill>
                  <a:srgbClr val="FFFFFF"/>
                </a:solidFill>
                <a:latin typeface="ＭＳ Ｐゴシック" pitchFamily="50" charset="-128"/>
              </a:rPr>
              <a:pPr algn="r"/>
              <a:t>13</a:t>
            </a:fld>
            <a:endParaRPr lang="en-US" altLang="ja-JP" sz="2800" b="1" baseline="2000">
              <a:solidFill>
                <a:srgbClr val="FFFFFF"/>
              </a:solidFill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8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慶應</a:t>
            </a:r>
            <a:r>
              <a:rPr kumimoji="1" lang="en-US" altLang="ja-JP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SDM</a:t>
            </a:r>
            <a:r>
              <a:rPr kumimoji="1" lang="ja-JP" altLang="en-US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の</a:t>
            </a:r>
            <a:r>
              <a:rPr kumimoji="1" lang="en-US" altLang="ja-JP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/>
            </a:r>
            <a:br>
              <a:rPr kumimoji="1" lang="en-US" altLang="ja-JP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</a:br>
            <a:r>
              <a:rPr kumimoji="1" lang="ja-JP" altLang="en-US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システム思考</a:t>
            </a:r>
            <a:r>
              <a:rPr kumimoji="1" lang="en-US" altLang="ja-JP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×</a:t>
            </a:r>
            <a:r>
              <a:rPr kumimoji="1" lang="ja-JP" altLang="en-US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デザイン思考教育</a:t>
            </a:r>
            <a:endParaRPr kumimoji="1" lang="ja-JP" altLang="en-US" dirty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98362"/>
            <a:ext cx="8366540" cy="2949720"/>
          </a:xfrm>
        </p:spPr>
        <p:txBody>
          <a:bodyPr/>
          <a:lstStyle/>
          <a:p>
            <a:r>
              <a:rPr kumimoji="1"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２００８年よりシステム思考</a:t>
            </a:r>
            <a:r>
              <a:rPr kumimoji="1"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  <a:t>×</a:t>
            </a:r>
            <a:r>
              <a:rPr kumimoji="1"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デザイン思考の大学院教育＝学生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の満足度大！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kumimoji="1"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企業研修、地域活性化への展開＝好評！</a:t>
            </a:r>
            <a:endParaRPr kumimoji="1"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塾生（慶應義塾学生）、一般の方からの期待大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kumimoji="1"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世の中一般におけるデザイン思考の普及</a:t>
            </a:r>
            <a:endParaRPr kumimoji="1" lang="ja-JP" altLang="en-US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865217" y="4947473"/>
            <a:ext cx="1258957" cy="673652"/>
          </a:xfrm>
          <a:prstGeom prst="downArrow">
            <a:avLst>
              <a:gd name="adj1" fmla="val 50000"/>
              <a:gd name="adj2" fmla="val 77273"/>
            </a:avLst>
          </a:prstGeom>
          <a:solidFill>
            <a:srgbClr val="DCE6F2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8517" y="5916398"/>
            <a:ext cx="7640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一般の方</a:t>
            </a:r>
            <a:r>
              <a:rPr lang="ja-JP" altLang="en-US" sz="36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＋塾生</a:t>
            </a:r>
            <a:r>
              <a:rPr kumimoji="1" lang="ja-JP" altLang="en-US" sz="36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向け</a:t>
            </a:r>
            <a:r>
              <a:rPr kumimoji="1" lang="en-US" altLang="ja-JP" sz="36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 </a:t>
            </a:r>
            <a:r>
              <a:rPr kumimoji="1" lang="en-US" altLang="ja-JP" sz="3600" dirty="0" smtClean="0">
                <a:solidFill>
                  <a:srgbClr val="FF0000"/>
                </a:solidFill>
                <a:latin typeface="Arial Black"/>
                <a:ea typeface="HGP創英角ｺﾞｼｯｸUB"/>
                <a:cs typeface="Arial Black"/>
              </a:rPr>
              <a:t>Sunday </a:t>
            </a:r>
            <a:r>
              <a:rPr kumimoji="1" lang="en-US" altLang="ja-JP" sz="3600" dirty="0" err="1" smtClean="0">
                <a:solidFill>
                  <a:srgbClr val="FF0000"/>
                </a:solidFill>
                <a:latin typeface="Arial Black"/>
                <a:ea typeface="HGP創英角ｺﾞｼｯｸUB"/>
                <a:cs typeface="Arial Black"/>
              </a:rPr>
              <a:t>KiDS</a:t>
            </a:r>
            <a:endParaRPr kumimoji="1" lang="ja-JP" altLang="en-US" sz="3600" dirty="0">
              <a:solidFill>
                <a:srgbClr val="FF0000"/>
              </a:solidFill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14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72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円/楕円 15"/>
          <p:cNvSpPr/>
          <p:nvPr/>
        </p:nvSpPr>
        <p:spPr>
          <a:xfrm>
            <a:off x="1346661" y="2770261"/>
            <a:ext cx="6768752" cy="364958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580" name="テキスト ボックス 4"/>
          <p:cNvSpPr txBox="1">
            <a:spLocks noChangeArrowheads="1"/>
          </p:cNvSpPr>
          <p:nvPr/>
        </p:nvSpPr>
        <p:spPr bwMode="auto">
          <a:xfrm>
            <a:off x="906463" y="71438"/>
            <a:ext cx="7505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ja-JP" altLang="en-US" sz="3200" b="1"/>
          </a:p>
        </p:txBody>
      </p:sp>
      <p:sp>
        <p:nvSpPr>
          <p:cNvPr id="24582" name="テキスト ボックス 16"/>
          <p:cNvSpPr txBox="1">
            <a:spLocks noChangeArrowheads="1"/>
          </p:cNvSpPr>
          <p:nvPr/>
        </p:nvSpPr>
        <p:spPr bwMode="auto">
          <a:xfrm>
            <a:off x="2870799" y="4563125"/>
            <a:ext cx="3143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International</a:t>
            </a:r>
          </a:p>
          <a:p>
            <a:pPr algn="ctr"/>
            <a:r>
              <a:rPr lang="en-US" altLang="ja-JP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Collaboration</a:t>
            </a:r>
          </a:p>
        </p:txBody>
      </p:sp>
      <p:sp>
        <p:nvSpPr>
          <p:cNvPr id="24586" name="Text Box 15"/>
          <p:cNvSpPr txBox="1">
            <a:spLocks noChangeArrowheads="1"/>
          </p:cNvSpPr>
          <p:nvPr/>
        </p:nvSpPr>
        <p:spPr bwMode="auto">
          <a:xfrm>
            <a:off x="107504" y="1268760"/>
            <a:ext cx="8496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/>
            <a:r>
              <a: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 The </a:t>
            </a:r>
            <a:r>
              <a:rPr lang="en-US" altLang="ja-JP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design project </a:t>
            </a:r>
            <a:r>
              <a: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is what SDM is expected to provide for.  Any other university of Japan does not have an ALPS-like course.  It is extensive, exciting and fruitful. It’s a revolution of Japanese education system.” – Voice of students</a:t>
            </a:r>
            <a:r>
              <a:rPr lang="ja-JP" altLang="en-US" sz="2000" b="1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4587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260648"/>
            <a:ext cx="7715250" cy="864096"/>
          </a:xfrm>
        </p:spPr>
        <p:txBody>
          <a:bodyPr>
            <a:normAutofit fontScale="90000"/>
          </a:bodyPr>
          <a:lstStyle/>
          <a:p>
            <a:r>
              <a:rPr lang="en-US" altLang="ja-JP" sz="40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Lecture “Design Project”</a:t>
            </a:r>
            <a:r>
              <a:rPr lang="en-US" altLang="ja-JP" sz="3200" b="1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altLang="ja-JP" sz="3200" b="1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ja-JP" altLang="en-US" sz="22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（</a:t>
            </a:r>
            <a:r>
              <a:rPr lang="en-US" altLang="ja-JP" sz="22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Active Learning Project</a:t>
            </a:r>
            <a:r>
              <a:rPr lang="ja-JP" altLang="en-US" sz="22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）</a:t>
            </a:r>
            <a:endParaRPr lang="ja-JP" altLang="en-US" sz="2700" b="1" dirty="0" smtClean="0">
              <a:solidFill>
                <a:srgbClr val="00339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" name="Picture 5" descr="mit_logo.jpg"/>
          <p:cNvPicPr>
            <a:picLocks noChangeAspect="1"/>
          </p:cNvPicPr>
          <p:nvPr/>
        </p:nvPicPr>
        <p:blipFill rotWithShape="1">
          <a:blip r:embed="rId3" cstate="print"/>
          <a:srcRect b="16967"/>
          <a:stretch/>
        </p:blipFill>
        <p:spPr bwMode="auto">
          <a:xfrm>
            <a:off x="2799361" y="5818657"/>
            <a:ext cx="3611563" cy="92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kei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6351" y="2770261"/>
            <a:ext cx="1512168" cy="168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Stanford_University_t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1973" y="4032707"/>
            <a:ext cx="2100262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Logo_TUDelf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9757" y="4104145"/>
            <a:ext cx="2581275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ontent Placeholder 3"/>
          <p:cNvSpPr txBox="1">
            <a:spLocks/>
          </p:cNvSpPr>
          <p:nvPr/>
        </p:nvSpPr>
        <p:spPr>
          <a:xfrm>
            <a:off x="941973" y="5532905"/>
            <a:ext cx="2071702" cy="4286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Stanford University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7" descr="SDM-OTri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"/>
            <a:ext cx="1547664" cy="550187"/>
          </a:xfrm>
          <a:prstGeom prst="rect">
            <a:avLst/>
          </a:prstGeom>
          <a:noFill/>
        </p:spPr>
      </p:pic>
      <p:pic>
        <p:nvPicPr>
          <p:cNvPr id="14" name="Picture 9" descr="side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95270" y="0"/>
            <a:ext cx="549275" cy="549275"/>
          </a:xfrm>
          <a:prstGeom prst="rect">
            <a:avLst/>
          </a:prstGeom>
          <a:noFill/>
        </p:spPr>
      </p:pic>
      <p:sp>
        <p:nvSpPr>
          <p:cNvPr id="2" name="正方形/長方形 1"/>
          <p:cNvSpPr/>
          <p:nvPr/>
        </p:nvSpPr>
        <p:spPr>
          <a:xfrm>
            <a:off x="611560" y="2996952"/>
            <a:ext cx="3425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 thinking</a:t>
            </a:r>
            <a:endParaRPr lang="ja-JP" alt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901594" y="2996952"/>
            <a:ext cx="3526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 </a:t>
            </a:r>
            <a:r>
              <a:rPr lang="en-US" altLang="ja-JP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thinking</a:t>
            </a:r>
            <a:endParaRPr lang="ja-JP" alt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15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05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62153" y="5000081"/>
            <a:ext cx="7164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/>
                <a:ea typeface="HGP創英角ｺﾞｼｯｸUB"/>
                <a:cs typeface="HGP創英角ｺﾞｼｯｸUB"/>
              </a:rPr>
              <a:t>システム思考</a:t>
            </a:r>
            <a:r>
              <a:rPr lang="en-US" altLang="ja-JP" sz="4400" dirty="0" smtClean="0">
                <a:latin typeface="HGP創英角ｺﾞｼｯｸUB"/>
                <a:ea typeface="HGP創英角ｺﾞｼｯｸUB"/>
                <a:cs typeface="HGP創英角ｺﾞｼｯｸUB"/>
              </a:rPr>
              <a:t>×</a:t>
            </a:r>
            <a:r>
              <a:rPr lang="ja-JP" altLang="en-US" sz="4400" dirty="0" smtClean="0">
                <a:latin typeface="HGP創英角ｺﾞｼｯｸUB"/>
                <a:ea typeface="HGP創英角ｺﾞｼｯｸUB"/>
                <a:cs typeface="HGP創英角ｺﾞｼｯｸUB"/>
              </a:rPr>
              <a:t>デザイン思考</a:t>
            </a:r>
            <a:endParaRPr kumimoji="1" lang="en-US" altLang="ja-JP" sz="44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＝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イノベーション！</a:t>
            </a:r>
            <a:endParaRPr kumimoji="1" lang="ja-JP" altLang="en-US" sz="44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1289304" y="2946014"/>
            <a:ext cx="3321371" cy="1787509"/>
          </a:xfrm>
          <a:prstGeom prst="wedgeEllipseCallout">
            <a:avLst>
              <a:gd name="adj1" fmla="val 3227"/>
              <a:gd name="adj2" fmla="val 70066"/>
            </a:avLst>
          </a:prstGeom>
          <a:solidFill>
            <a:schemeClr val="accent1">
              <a:lumMod val="20000"/>
              <a:lumOff val="80000"/>
            </a:schemeClr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000090"/>
                </a:solidFill>
                <a:latin typeface="HGP創英角ｺﾞｼｯｸUB"/>
                <a:ea typeface="HGP創英角ｺﾞｼｯｸUB"/>
                <a:cs typeface="HGP創英角ｺﾞｼｯｸUB"/>
              </a:rPr>
              <a:t>ものごとを</a:t>
            </a:r>
            <a:endParaRPr lang="en-US" altLang="ja-JP" sz="2800" dirty="0">
              <a:solidFill>
                <a:srgbClr val="00009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lang="ja-JP" altLang="en-US" sz="2800" dirty="0">
                <a:solidFill>
                  <a:srgbClr val="000090"/>
                </a:solidFill>
                <a:latin typeface="HGP創英角ｺﾞｼｯｸUB"/>
                <a:ea typeface="HGP創英角ｺﾞｼｯｸUB"/>
                <a:cs typeface="HGP創英角ｺﾞｼｯｸUB"/>
              </a:rPr>
              <a:t>システムとして</a:t>
            </a:r>
            <a:endParaRPr lang="en-US" altLang="ja-JP" sz="2800" dirty="0">
              <a:solidFill>
                <a:srgbClr val="00009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lang="ja-JP" altLang="en-US" sz="2800" dirty="0">
                <a:solidFill>
                  <a:srgbClr val="000090"/>
                </a:solidFill>
                <a:latin typeface="HGP創英角ｺﾞｼｯｸUB"/>
                <a:ea typeface="HGP創英角ｺﾞｼｯｸUB"/>
                <a:cs typeface="HGP創英角ｺﾞｼｯｸUB"/>
              </a:rPr>
              <a:t>捉える</a:t>
            </a:r>
            <a:endParaRPr lang="ja-JP" altLang="en-US" sz="2800" dirty="0">
              <a:solidFill>
                <a:srgbClr val="000090"/>
              </a:solidFill>
            </a:endParaRPr>
          </a:p>
        </p:txBody>
      </p:sp>
      <p:sp>
        <p:nvSpPr>
          <p:cNvPr id="5" name="円形吹き出し 4"/>
          <p:cNvSpPr/>
          <p:nvPr/>
        </p:nvSpPr>
        <p:spPr>
          <a:xfrm>
            <a:off x="4815047" y="2946014"/>
            <a:ext cx="3229600" cy="1787509"/>
          </a:xfrm>
          <a:prstGeom prst="wedgeEllipseCallout">
            <a:avLst>
              <a:gd name="adj1" fmla="val -8752"/>
              <a:gd name="adj2" fmla="val 70066"/>
            </a:avLst>
          </a:prstGeom>
          <a:solidFill>
            <a:schemeClr val="accent1">
              <a:lumMod val="20000"/>
              <a:lumOff val="80000"/>
            </a:schemeClr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000090"/>
                </a:solidFill>
                <a:latin typeface="HGP創英角ｺﾞｼｯｸUB"/>
                <a:ea typeface="HGP創英角ｺﾞｼｯｸUB"/>
                <a:cs typeface="HGP創英角ｺﾞｼｯｸUB"/>
              </a:rPr>
              <a:t>チームでの</a:t>
            </a:r>
            <a:endParaRPr lang="en-US" altLang="ja-JP" sz="2800" dirty="0" smtClean="0">
              <a:solidFill>
                <a:srgbClr val="00009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lang="ja-JP" altLang="en-US" sz="2800" dirty="0" smtClean="0">
                <a:solidFill>
                  <a:srgbClr val="000090"/>
                </a:solidFill>
                <a:latin typeface="HGP創英角ｺﾞｼｯｸUB"/>
                <a:ea typeface="HGP創英角ｺﾞｼｯｸUB"/>
                <a:cs typeface="HGP創英角ｺﾞｼｯｸUB"/>
              </a:rPr>
              <a:t>協働</a:t>
            </a:r>
            <a:endParaRPr lang="en-US" altLang="ja-JP" sz="2800" dirty="0" smtClean="0">
              <a:solidFill>
                <a:srgbClr val="00009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lang="ja-JP" altLang="en-US" sz="2800" dirty="0" smtClean="0">
                <a:solidFill>
                  <a:srgbClr val="000090"/>
                </a:solidFill>
                <a:latin typeface="HGP創英角ｺﾞｼｯｸUB"/>
                <a:ea typeface="HGP創英角ｺﾞｼｯｸUB"/>
                <a:cs typeface="HGP創英角ｺﾞｼｯｸUB"/>
              </a:rPr>
              <a:t>（集合知）</a:t>
            </a:r>
            <a:endParaRPr lang="ja-JP" altLang="en-US" sz="2800" dirty="0">
              <a:solidFill>
                <a:srgbClr val="00009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113889" y="327327"/>
            <a:ext cx="5994303" cy="1638634"/>
          </a:xfrm>
          <a:prstGeom prst="wedgeEllipseCallout">
            <a:avLst>
              <a:gd name="adj1" fmla="val -3123"/>
              <a:gd name="adj2" fmla="val 122627"/>
            </a:avLst>
          </a:prstGeom>
          <a:solidFill>
            <a:schemeClr val="bg1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①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多視点／メタ視点／可視化</a:t>
            </a:r>
            <a:endParaRPr lang="en-US" altLang="ja-JP" sz="2400" dirty="0" smtClean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②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理念／メソドロジ／全体構造</a:t>
            </a:r>
            <a:endParaRPr lang="en-US" altLang="ja-JP" sz="2400" dirty="0" smtClean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③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メソッド／詳細構造</a:t>
            </a:r>
            <a:endParaRPr lang="ja-JP" altLang="en-US" sz="24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4701395" y="1158505"/>
            <a:ext cx="4320598" cy="1648703"/>
          </a:xfrm>
          <a:prstGeom prst="wedgeEllipseCallout">
            <a:avLst>
              <a:gd name="adj1" fmla="val -8022"/>
              <a:gd name="adj2" fmla="val 69231"/>
            </a:avLst>
          </a:prstGeom>
          <a:solidFill>
            <a:schemeClr val="bg1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①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ブレインストーミング</a:t>
            </a:r>
            <a:endParaRPr lang="en-US" altLang="ja-JP" sz="2400" dirty="0" smtClean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②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フィールドワーク</a:t>
            </a:r>
            <a:endParaRPr lang="en-US" altLang="ja-JP" sz="2400" dirty="0" smtClean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③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プロトタイピング</a:t>
            </a:r>
            <a:endParaRPr lang="ja-JP" altLang="en-US" sz="24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2012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上矢印 8"/>
          <p:cNvSpPr/>
          <p:nvPr/>
        </p:nvSpPr>
        <p:spPr>
          <a:xfrm>
            <a:off x="122195" y="600279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16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01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85259" y="1950012"/>
            <a:ext cx="71646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>
                <a:latin typeface="HGP創英角ｺﾞｼｯｸUB"/>
                <a:ea typeface="HGP創英角ｺﾞｼｯｸUB"/>
                <a:cs typeface="HGP創英角ｺﾞｼｯｸUB"/>
              </a:rPr>
              <a:t>わたしたちは</a:t>
            </a:r>
            <a:r>
              <a:rPr lang="ja-JP" altLang="en-US" sz="6000" dirty="0" smtClean="0">
                <a:latin typeface="HGP創英角ｺﾞｼｯｸUB"/>
                <a:ea typeface="HGP創英角ｺﾞｼｯｸUB"/>
                <a:cs typeface="HGP創英角ｺﾞｼｯｸUB"/>
              </a:rPr>
              <a:t>、</a:t>
            </a:r>
            <a:endParaRPr lang="en-US" altLang="ja-JP" sz="60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lang="ja-JP" altLang="en-US" sz="60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ポスト・システム思考</a:t>
            </a:r>
            <a:endParaRPr lang="en-US" altLang="ja-JP" sz="6000" dirty="0" smtClean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lang="ja-JP" altLang="en-US" sz="60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ポスト・デザイン思考</a:t>
            </a:r>
            <a:endParaRPr kumimoji="1" lang="en-US" altLang="ja-JP" sz="6000" dirty="0" smtClean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2012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上矢印 8"/>
          <p:cNvSpPr/>
          <p:nvPr/>
        </p:nvSpPr>
        <p:spPr>
          <a:xfrm>
            <a:off x="122195" y="600279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17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9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屈折矢印 4"/>
          <p:cNvSpPr>
            <a:spLocks/>
          </p:cNvSpPr>
          <p:nvPr/>
        </p:nvSpPr>
        <p:spPr bwMode="auto">
          <a:xfrm rot="2680784">
            <a:off x="2055813" y="-868363"/>
            <a:ext cx="6256337" cy="7089776"/>
          </a:xfrm>
          <a:custGeom>
            <a:avLst/>
            <a:gdLst>
              <a:gd name="T0" fmla="*/ 4692253 w 6256337"/>
              <a:gd name="T1" fmla="*/ 0 h 7089776"/>
              <a:gd name="T2" fmla="*/ 3128169 w 6256337"/>
              <a:gd name="T3" fmla="*/ 1469676 h 7089776"/>
              <a:gd name="T4" fmla="*/ 0 w 6256337"/>
              <a:gd name="T5" fmla="*/ 6260496 h 7089776"/>
              <a:gd name="T6" fmla="*/ 2760765 w 6256337"/>
              <a:gd name="T7" fmla="*/ 7089776 h 7089776"/>
              <a:gd name="T8" fmla="*/ 5521530 w 6256337"/>
              <a:gd name="T9" fmla="*/ 4279724 h 7089776"/>
              <a:gd name="T10" fmla="*/ 6256337 w 6256337"/>
              <a:gd name="T11" fmla="*/ 1469676 h 7089776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6256337"/>
              <a:gd name="T19" fmla="*/ 5431221 h 7089776"/>
              <a:gd name="T20" fmla="*/ 5521530 w 6256337"/>
              <a:gd name="T21" fmla="*/ 7089776 h 70897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56337" h="7089776">
                <a:moveTo>
                  <a:pt x="0" y="5431221"/>
                </a:moveTo>
                <a:lnTo>
                  <a:pt x="3862975" y="5431221"/>
                </a:lnTo>
                <a:lnTo>
                  <a:pt x="3862975" y="1469676"/>
                </a:lnTo>
                <a:lnTo>
                  <a:pt x="3128169" y="1469676"/>
                </a:lnTo>
                <a:lnTo>
                  <a:pt x="4692253" y="0"/>
                </a:lnTo>
                <a:lnTo>
                  <a:pt x="6256337" y="1469676"/>
                </a:lnTo>
                <a:lnTo>
                  <a:pt x="5521530" y="1469676"/>
                </a:lnTo>
                <a:lnTo>
                  <a:pt x="5521530" y="7089776"/>
                </a:lnTo>
                <a:lnTo>
                  <a:pt x="0" y="7089776"/>
                </a:lnTo>
                <a:lnTo>
                  <a:pt x="0" y="543122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  <a:cs typeface="ＭＳ Ｐゴシック" charset="-128"/>
            </a:endParaRPr>
          </a:p>
        </p:txBody>
      </p:sp>
      <p:sp>
        <p:nvSpPr>
          <p:cNvPr id="38" name="テキスト ボックス 37"/>
          <p:cNvSpPr txBox="1">
            <a:spLocks noChangeArrowheads="1"/>
          </p:cNvSpPr>
          <p:nvPr/>
        </p:nvSpPr>
        <p:spPr bwMode="auto">
          <a:xfrm>
            <a:off x="5618480" y="1527175"/>
            <a:ext cx="3384550" cy="36988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FFFF"/>
                </a:solidFill>
                <a:latin typeface="Calibri" charset="0"/>
                <a:ea typeface="+mn-ea"/>
              </a:rPr>
              <a:t>    </a:t>
            </a:r>
            <a:r>
              <a:rPr lang="en-US" altLang="ja-JP" dirty="0">
                <a:solidFill>
                  <a:srgbClr val="FFFFFF"/>
                </a:solidFill>
                <a:latin typeface="Calibri" charset="0"/>
                <a:ea typeface="+mn-ea"/>
              </a:rPr>
              <a:t>Validation</a:t>
            </a:r>
            <a:endParaRPr lang="ja-JP" altLang="en-US" dirty="0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36" name="テキスト ボックス 35"/>
          <p:cNvSpPr txBox="1">
            <a:spLocks noChangeArrowheads="1"/>
          </p:cNvSpPr>
          <p:nvPr/>
        </p:nvSpPr>
        <p:spPr bwMode="auto">
          <a:xfrm>
            <a:off x="1701800" y="5430838"/>
            <a:ext cx="3384550" cy="64611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FFFF"/>
                </a:solidFill>
                <a:latin typeface="Calibri" charset="0"/>
                <a:ea typeface="+mn-ea"/>
              </a:rPr>
              <a:t>    </a:t>
            </a:r>
            <a:r>
              <a:rPr lang="en-US" altLang="ja-JP" dirty="0">
                <a:solidFill>
                  <a:srgbClr val="FFFFFF"/>
                </a:solidFill>
                <a:latin typeface="Calibri" charset="0"/>
                <a:ea typeface="+mn-ea"/>
              </a:rPr>
              <a:t>System Design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FFFF"/>
                </a:solidFill>
                <a:latin typeface="Calibri" charset="0"/>
                <a:ea typeface="+mn-ea"/>
              </a:rPr>
              <a:t>Evaluation</a:t>
            </a:r>
            <a:endParaRPr lang="ja-JP" altLang="en-US" dirty="0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1217728" y="3933825"/>
            <a:ext cx="3384550" cy="64611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FFFF"/>
                </a:solidFill>
                <a:latin typeface="Calibri" charset="0"/>
                <a:ea typeface="+mn-ea"/>
              </a:rPr>
              <a:t>    </a:t>
            </a:r>
            <a:r>
              <a:rPr lang="en-US" altLang="ja-JP" dirty="0">
                <a:solidFill>
                  <a:srgbClr val="FFFFFF"/>
                </a:solidFill>
                <a:latin typeface="Calibri" charset="0"/>
                <a:ea typeface="+mn-ea"/>
              </a:rPr>
              <a:t>Understanding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FFFF"/>
                </a:solidFill>
                <a:latin typeface="Calibri" charset="0"/>
                <a:ea typeface="+mn-ea"/>
              </a:rPr>
              <a:t>Architecting</a:t>
            </a:r>
            <a:endParaRPr lang="ja-JP" altLang="en-US" dirty="0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750029" y="2997200"/>
            <a:ext cx="3384550" cy="36988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FFFF"/>
                </a:solidFill>
                <a:latin typeface="Calibri" charset="0"/>
                <a:ea typeface="+mn-ea"/>
              </a:rPr>
              <a:t>    </a:t>
            </a:r>
            <a:r>
              <a:rPr lang="en-US" altLang="ja-JP" dirty="0">
                <a:solidFill>
                  <a:srgbClr val="FFFFFF"/>
                </a:solidFill>
                <a:latin typeface="Calibri" charset="0"/>
                <a:ea typeface="+mn-ea"/>
              </a:rPr>
              <a:t>Idea Creation</a:t>
            </a:r>
            <a:endParaRPr lang="ja-JP" altLang="en-US" dirty="0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152400" y="1516063"/>
            <a:ext cx="3384550" cy="369887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FFFF"/>
                </a:solidFill>
                <a:latin typeface="Calibri" charset="0"/>
                <a:ea typeface="+mn-ea"/>
              </a:rPr>
              <a:t>Start Up / Overview</a:t>
            </a:r>
            <a:endParaRPr lang="ja-JP" altLang="en-US" dirty="0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07975" y="1504950"/>
            <a:ext cx="301625" cy="3698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i="1" dirty="0">
                <a:solidFill>
                  <a:srgbClr val="FFFFFF"/>
                </a:solidFill>
              </a:rPr>
              <a:t>1</a:t>
            </a:r>
            <a:endParaRPr lang="ja-JP" altLang="en-US" i="1" dirty="0">
              <a:solidFill>
                <a:srgbClr val="FFFFFF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78617" y="2997200"/>
            <a:ext cx="301625" cy="3698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i="1">
                <a:solidFill>
                  <a:srgbClr val="FFFFFF"/>
                </a:solidFill>
              </a:rPr>
              <a:t>2</a:t>
            </a:r>
            <a:endParaRPr lang="ja-JP" altLang="en-US" i="1">
              <a:solidFill>
                <a:srgbClr val="FFFFFF"/>
              </a:solidFill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316153" y="4071938"/>
            <a:ext cx="301625" cy="3683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i="1">
                <a:solidFill>
                  <a:srgbClr val="FFFFFF"/>
                </a:solidFill>
              </a:rPr>
              <a:t>3</a:t>
            </a:r>
            <a:endParaRPr lang="ja-JP" altLang="en-US" i="1">
              <a:solidFill>
                <a:srgbClr val="FFFFFF"/>
              </a:solidFill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901825" y="5568950"/>
            <a:ext cx="301625" cy="3683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i="1" dirty="0">
                <a:solidFill>
                  <a:srgbClr val="FFFFFF"/>
                </a:solidFill>
              </a:rPr>
              <a:t>4</a:t>
            </a:r>
            <a:endParaRPr lang="ja-JP" altLang="en-US" i="1" dirty="0">
              <a:solidFill>
                <a:srgbClr val="FFFFFF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883593" y="1516063"/>
            <a:ext cx="301625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i="1">
                <a:solidFill>
                  <a:srgbClr val="FFFFFF"/>
                </a:solidFill>
              </a:rPr>
              <a:t>5</a:t>
            </a:r>
            <a:endParaRPr lang="ja-JP" altLang="en-US" i="1">
              <a:solidFill>
                <a:srgbClr val="FFFFFF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52400" y="164910"/>
            <a:ext cx="8850630" cy="777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003399"/>
                </a:solidFill>
                <a:latin typeface="HGP創英角ｺﾞｼｯｸUB" pitchFamily="50" charset="-128"/>
                <a:ea typeface="HGP創英角ｺﾞｼｯｸUB" pitchFamily="50" charset="-128"/>
              </a:rPr>
              <a:t>デザインプロジェクトで学ぶ方法論・手法</a:t>
            </a:r>
            <a:endParaRPr lang="ja-JP" altLang="en-US" dirty="0">
              <a:solidFill>
                <a:srgbClr val="00339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2400" y="1954213"/>
            <a:ext cx="4287838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システムズ・エンジニアリングとデザイン</a:t>
            </a:r>
            <a:r>
              <a:rPr lang="en-US" altLang="ja-JP" dirty="0"/>
              <a:t>, </a:t>
            </a:r>
            <a:endParaRPr lang="ja-JP" alt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V</a:t>
            </a:r>
            <a:r>
              <a:rPr lang="ja-JP" altLang="en-US" dirty="0"/>
              <a:t>モデルについて</a:t>
            </a:r>
            <a:r>
              <a:rPr lang="en-US" altLang="ja-JP" dirty="0"/>
              <a:t>, </a:t>
            </a:r>
            <a:r>
              <a:rPr lang="ja-JP" altLang="en-US" dirty="0"/>
              <a:t>チームビルディング</a:t>
            </a:r>
            <a:r>
              <a:rPr lang="en-US" altLang="ja-JP" dirty="0"/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創造のための繰り返し</a:t>
            </a:r>
            <a:r>
              <a:rPr lang="en-US" altLang="ja-JP" dirty="0"/>
              <a:t>, </a:t>
            </a:r>
            <a:r>
              <a:rPr lang="ja-JP" altLang="en-US" dirty="0"/>
              <a:t>デザインと哲学</a:t>
            </a:r>
            <a:r>
              <a:rPr lang="en-US" altLang="ja-JP" dirty="0"/>
              <a:t>, </a:t>
            </a:r>
            <a:r>
              <a:rPr lang="ja-JP" altLang="en-US" dirty="0"/>
              <a:t>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2729" y="3429000"/>
            <a:ext cx="4454525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ブレインストーミング</a:t>
            </a:r>
            <a:r>
              <a:rPr lang="en-US" altLang="ja-JP" dirty="0"/>
              <a:t>, KJ</a:t>
            </a:r>
            <a:r>
              <a:rPr lang="ja-JP" altLang="en-US" dirty="0"/>
              <a:t>法</a:t>
            </a:r>
            <a:r>
              <a:rPr lang="en-US" altLang="ja-JP" dirty="0"/>
              <a:t>, </a:t>
            </a:r>
            <a:r>
              <a:rPr lang="ja-JP" altLang="en-US" dirty="0"/>
              <a:t>マインドマップ</a:t>
            </a:r>
            <a:r>
              <a:rPr lang="en-US" altLang="ja-JP" dirty="0"/>
              <a:t>, </a:t>
            </a:r>
            <a:r>
              <a:rPr lang="ja-JP" altLang="en-US" dirty="0"/>
              <a:t>等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088" y="6103938"/>
            <a:ext cx="6999287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エネーブラー・フレームワーク</a:t>
            </a:r>
            <a:r>
              <a:rPr lang="en-US" altLang="ja-JP" dirty="0"/>
              <a:t>, QFD, FFBD, OPM, </a:t>
            </a:r>
            <a:r>
              <a:rPr lang="ja-JP" altLang="en-US" dirty="0"/>
              <a:t>モルフォロジカル分析</a:t>
            </a:r>
            <a:r>
              <a:rPr lang="en-US" altLang="ja-JP" dirty="0"/>
              <a:t>, </a:t>
            </a:r>
            <a:endParaRPr lang="ja-JP" alt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ピュー・コンセプトセレクション</a:t>
            </a:r>
            <a:r>
              <a:rPr lang="en-US" altLang="ja-JP" dirty="0"/>
              <a:t>, </a:t>
            </a:r>
            <a:r>
              <a:rPr lang="ja-JP" altLang="en-US" dirty="0"/>
              <a:t>エンパシーのためのプロトタイプ</a:t>
            </a:r>
            <a:r>
              <a:rPr lang="en-US" altLang="ja-JP" dirty="0"/>
              <a:t>, </a:t>
            </a:r>
            <a:r>
              <a:rPr lang="ja-JP" altLang="en-US" dirty="0"/>
              <a:t>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29150" y="1954213"/>
            <a:ext cx="4452938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テストのためのプロトタイプ</a:t>
            </a:r>
            <a:r>
              <a:rPr lang="en-US" altLang="ja-JP" dirty="0"/>
              <a:t>,</a:t>
            </a:r>
            <a:endParaRPr lang="ja-JP" alt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AHP, </a:t>
            </a:r>
            <a:r>
              <a:rPr lang="ja-JP" altLang="en-US" dirty="0"/>
              <a:t>インタビュー</a:t>
            </a:r>
            <a:r>
              <a:rPr lang="en-US" altLang="ja-JP" dirty="0"/>
              <a:t>(</a:t>
            </a:r>
            <a:r>
              <a:rPr lang="ja-JP" altLang="en-US" dirty="0"/>
              <a:t>有識者調査</a:t>
            </a:r>
            <a:r>
              <a:rPr lang="en-US" altLang="ja-JP" dirty="0"/>
              <a:t>, </a:t>
            </a:r>
            <a:r>
              <a:rPr lang="ja-JP" altLang="en-US" dirty="0"/>
              <a:t>専門家判断</a:t>
            </a:r>
            <a:r>
              <a:rPr lang="en-US" altLang="ja-JP" dirty="0"/>
              <a:t>),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アンケート</a:t>
            </a:r>
            <a:r>
              <a:rPr lang="en-US" altLang="ja-JP" dirty="0"/>
              <a:t>, </a:t>
            </a:r>
            <a:r>
              <a:rPr lang="ja-JP" altLang="en-US" dirty="0"/>
              <a:t>社会調査</a:t>
            </a:r>
            <a:r>
              <a:rPr lang="en-US" altLang="ja-JP" dirty="0"/>
              <a:t>, </a:t>
            </a:r>
            <a:r>
              <a:rPr lang="ja-JP" altLang="en-US" dirty="0"/>
              <a:t>社会実験</a:t>
            </a:r>
          </a:p>
        </p:txBody>
      </p:sp>
      <p:pic>
        <p:nvPicPr>
          <p:cNvPr id="21" name="Picture 7" descr="DSC_0508"/>
          <p:cNvPicPr>
            <a:picLocks noChangeAspect="1" noChangeArrowheads="1"/>
          </p:cNvPicPr>
          <p:nvPr/>
        </p:nvPicPr>
        <p:blipFill rotWithShape="1">
          <a:blip r:embed="rId3"/>
          <a:srcRect t="9319"/>
          <a:stretch/>
        </p:blipFill>
        <p:spPr bwMode="auto">
          <a:xfrm>
            <a:off x="5328557" y="3062910"/>
            <a:ext cx="3384468" cy="220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テキスト ボックス 7"/>
          <p:cNvSpPr txBox="1"/>
          <p:nvPr/>
        </p:nvSpPr>
        <p:spPr>
          <a:xfrm>
            <a:off x="1203441" y="4691063"/>
            <a:ext cx="608965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観察</a:t>
            </a:r>
            <a:r>
              <a:rPr lang="en-US" altLang="ja-JP" dirty="0"/>
              <a:t>(</a:t>
            </a:r>
            <a:r>
              <a:rPr lang="ja-JP" altLang="en-US" dirty="0"/>
              <a:t>フィールドワーク</a:t>
            </a:r>
            <a:r>
              <a:rPr lang="en-US" altLang="ja-JP" dirty="0"/>
              <a:t>, </a:t>
            </a:r>
            <a:r>
              <a:rPr lang="ja-JP" altLang="en-US" dirty="0"/>
              <a:t>エスノグラフィ</a:t>
            </a:r>
            <a:r>
              <a:rPr lang="en-US" altLang="ja-JP" dirty="0"/>
              <a:t>, </a:t>
            </a:r>
            <a:r>
              <a:rPr lang="ja-JP" altLang="en-US" dirty="0"/>
              <a:t>参与観察</a:t>
            </a:r>
            <a:r>
              <a:rPr lang="en-US" altLang="ja-JP" dirty="0"/>
              <a:t>),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CVCA, WCA, </a:t>
            </a:r>
            <a:r>
              <a:rPr lang="ja-JP" altLang="en-US" dirty="0"/>
              <a:t>バリューグラフ</a:t>
            </a:r>
            <a:r>
              <a:rPr lang="en-US" altLang="ja-JP" dirty="0"/>
              <a:t>, </a:t>
            </a:r>
            <a:r>
              <a:rPr lang="ja-JP" altLang="en-US" dirty="0"/>
              <a:t>シナリオグラフ</a:t>
            </a:r>
            <a:r>
              <a:rPr lang="en-US" altLang="ja-JP" dirty="0"/>
              <a:t>, </a:t>
            </a:r>
            <a:r>
              <a:rPr lang="ja-JP" altLang="en-US" dirty="0"/>
              <a:t>ユースケース</a:t>
            </a:r>
            <a:r>
              <a:rPr lang="en-US" altLang="ja-JP" dirty="0"/>
              <a:t>, </a:t>
            </a:r>
            <a:r>
              <a:rPr lang="ja-JP" altLang="en-US" dirty="0"/>
              <a:t>等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18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04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5984" y="1772816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第</a:t>
            </a:r>
            <a:r>
              <a:rPr kumimoji="1"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kumimoji="1"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回ブレーンストーミング</a:t>
            </a:r>
            <a:endParaRPr kumimoji="1"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53790" y="260648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発散思考</a:t>
            </a:r>
            <a:endParaRPr kumimoji="1"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77926" y="260648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収束思考</a:t>
            </a:r>
            <a:endParaRPr kumimoji="1"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74070" y="50921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分析</a:t>
            </a:r>
            <a:endParaRPr kumimoji="1"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26198" y="26064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試作・</a:t>
            </a:r>
            <a:r>
              <a:rPr kumimoji="1"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検証</a:t>
            </a:r>
            <a:endParaRPr kumimoji="1"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5984" y="3022782"/>
            <a:ext cx="2995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第</a:t>
            </a:r>
            <a:r>
              <a:rPr lang="en-US" altLang="ja-JP" sz="3200" dirty="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kumimoji="1"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回システム思考と親和図法</a:t>
            </a:r>
            <a:endParaRPr kumimoji="1"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984" y="4272748"/>
            <a:ext cx="2995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第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r>
              <a:rPr kumimoji="1"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回発想法と</a:t>
            </a:r>
            <a:r>
              <a:rPr kumimoji="1"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CVCA/WCA</a:t>
            </a:r>
            <a:endParaRPr kumimoji="1"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5984" y="5522714"/>
            <a:ext cx="2341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第</a:t>
            </a:r>
            <a:r>
              <a:rPr kumimoji="1"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r>
              <a:rPr kumimoji="1"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回プロトタイピング</a:t>
            </a:r>
            <a:endParaRPr kumimoji="1"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908865" y="1775718"/>
            <a:ext cx="1080120" cy="10772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357137" y="4346797"/>
            <a:ext cx="1080120" cy="10772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7526198" y="5592142"/>
            <a:ext cx="1080120" cy="10772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5449720" y="2045023"/>
            <a:ext cx="540060" cy="5386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6627167" y="3326752"/>
            <a:ext cx="540060" cy="5386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987844" y="3136214"/>
            <a:ext cx="922162" cy="9196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258669" y="3136214"/>
            <a:ext cx="922162" cy="9196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266136" y="4433010"/>
            <a:ext cx="907229" cy="9047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995311" y="4433010"/>
            <a:ext cx="907229" cy="9047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995311" y="5678355"/>
            <a:ext cx="907229" cy="9047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5266136" y="5678355"/>
            <a:ext cx="907229" cy="9047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575592" y="5810010"/>
            <a:ext cx="643210" cy="6414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>
            <a:off x="4644516" y="2314327"/>
            <a:ext cx="1028545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266590" y="3596056"/>
            <a:ext cx="259324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376437" y="4885406"/>
            <a:ext cx="259324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4377566" y="6130751"/>
            <a:ext cx="3779771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87272" y="93720"/>
            <a:ext cx="3433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003399"/>
                </a:solidFill>
                <a:latin typeface="HGP創英角ｺﾞｼｯｸUB" pitchFamily="50" charset="-128"/>
                <a:ea typeface="HGP創英角ｺﾞｼｯｸUB" pitchFamily="50" charset="-128"/>
              </a:rPr>
              <a:t>各回の重点</a:t>
            </a:r>
            <a:endParaRPr kumimoji="1" lang="ja-JP" altLang="en-US" sz="4800" dirty="0">
              <a:solidFill>
                <a:srgbClr val="00339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19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3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44263"/>
            <a:ext cx="7772400" cy="2159442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>
                <a:latin typeface="HGP創英角ｺﾞｼｯｸUB"/>
                <a:ea typeface="HGP創英角ｺﾞｼｯｸUB"/>
                <a:cs typeface="HGP創英角ｺﾞｼｯｸUB"/>
              </a:rPr>
              <a:t>慶應イノベーティブデザインスクール第一回ワークショップ</a:t>
            </a:r>
            <a:r>
              <a:rPr kumimoji="1" lang="en-US" altLang="ja-JP" sz="3600" dirty="0" smtClean="0">
                <a:latin typeface="HGP創英角ｺﾞｼｯｸUB"/>
                <a:ea typeface="HGP創英角ｺﾞｼｯｸUB"/>
                <a:cs typeface="HGP創英角ｺﾞｼｯｸUB"/>
              </a:rPr>
              <a:t/>
            </a:r>
            <a:br>
              <a:rPr kumimoji="1" lang="en-US" altLang="ja-JP" sz="3600" dirty="0" smtClean="0">
                <a:latin typeface="HGP創英角ｺﾞｼｯｸUB"/>
                <a:ea typeface="HGP創英角ｺﾞｼｯｸUB"/>
                <a:cs typeface="HGP創英角ｺﾞｼｯｸUB"/>
              </a:rPr>
            </a:br>
            <a:r>
              <a:rPr lang="en-US" altLang="ja-JP" sz="6000" b="1" dirty="0" smtClean="0">
                <a:solidFill>
                  <a:srgbClr val="003399"/>
                </a:solidFill>
                <a:latin typeface="Arial Black"/>
                <a:ea typeface="HGP創英角ｺﾞｼｯｸUB"/>
                <a:cs typeface="Arial Black"/>
              </a:rPr>
              <a:t>SUNDAY </a:t>
            </a:r>
            <a:r>
              <a:rPr lang="en-US" altLang="ja-JP" sz="6000" b="1" dirty="0" err="1" smtClean="0">
                <a:solidFill>
                  <a:srgbClr val="003399"/>
                </a:solidFill>
                <a:latin typeface="Arial Black"/>
                <a:ea typeface="HGP創英角ｺﾞｼｯｸUB"/>
                <a:cs typeface="Arial Black"/>
              </a:rPr>
              <a:t>KiDS</a:t>
            </a:r>
            <a:r>
              <a:rPr lang="en-US" altLang="ja-JP" sz="6000" b="1" dirty="0" smtClean="0">
                <a:solidFill>
                  <a:srgbClr val="003399"/>
                </a:solidFill>
                <a:latin typeface="Arial Black"/>
                <a:ea typeface="HGP創英角ｺﾞｼｯｸUB"/>
                <a:cs typeface="Arial Black"/>
              </a:rPr>
              <a:t>!</a:t>
            </a:r>
            <a:br>
              <a:rPr lang="en-US" altLang="ja-JP" sz="6000" b="1" dirty="0" smtClean="0">
                <a:solidFill>
                  <a:srgbClr val="003399"/>
                </a:solidFill>
                <a:latin typeface="Arial Black"/>
                <a:ea typeface="HGP創英角ｺﾞｼｯｸUB"/>
                <a:cs typeface="Arial Black"/>
              </a:rPr>
            </a:br>
            <a:r>
              <a:rPr lang="ja-JP" altLang="en-US" sz="2400" dirty="0" smtClean="0">
                <a:latin typeface="HGP創英角ｺﾞｼｯｸUB"/>
                <a:ea typeface="HGP創英角ｺﾞｼｯｸUB"/>
                <a:cs typeface="HGP創英角ｺﾞｼｯｸUB"/>
              </a:rPr>
              <a:t>２０１２年</a:t>
            </a:r>
            <a:r>
              <a:rPr lang="ja-JP" altLang="en-US" sz="2400" dirty="0">
                <a:latin typeface="HGP創英角ｺﾞｼｯｸUB"/>
                <a:ea typeface="HGP創英角ｺﾞｼｯｸUB"/>
                <a:cs typeface="HGP創英角ｺﾞｼｯｸUB"/>
              </a:rPr>
              <a:t>５月２０日　</a:t>
            </a:r>
            <a:r>
              <a:rPr lang="ja-JP" altLang="en-US" sz="2400" dirty="0" smtClean="0">
                <a:latin typeface="HGP創英角ｺﾞｼｯｸUB"/>
                <a:ea typeface="HGP創英角ｺﾞｼｯｸUB"/>
                <a:cs typeface="HGP創英角ｺﾞｼｯｸUB"/>
              </a:rPr>
              <a:t>日吉 協生館</a:t>
            </a:r>
            <a:r>
              <a:rPr lang="ja-JP" altLang="en-US" sz="2400" dirty="0">
                <a:latin typeface="HGP創英角ｺﾞｼｯｸUB"/>
                <a:ea typeface="HGP創英角ｺﾞｼｯｸUB"/>
                <a:cs typeface="HGP創英角ｺﾞｼｯｸUB"/>
              </a:rPr>
              <a:t>４階中教室</a:t>
            </a:r>
            <a:endParaRPr kumimoji="1" lang="ja-JP" altLang="en-US" sz="2400" b="1" dirty="0">
              <a:solidFill>
                <a:srgbClr val="003399"/>
              </a:solidFill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2142" y="4892040"/>
            <a:ext cx="8527143" cy="1748248"/>
          </a:xfrm>
        </p:spPr>
        <p:txBody>
          <a:bodyPr>
            <a:noAutofit/>
          </a:bodyPr>
          <a:lstStyle/>
          <a:p>
            <a:r>
              <a:rPr lang="ja-JP" altLang="en-US" sz="2800" dirty="0" smtClean="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慶應義塾大学大学院</a:t>
            </a:r>
            <a:endParaRPr lang="en-US" altLang="ja-JP" sz="2800" dirty="0" smtClean="0">
              <a:solidFill>
                <a:schemeClr val="tx1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システムデザイン・マネジメント研究科</a:t>
            </a:r>
            <a:endParaRPr lang="en-US" altLang="ja-JP" sz="2800" dirty="0" smtClean="0">
              <a:solidFill>
                <a:schemeClr val="tx1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4400" dirty="0" smtClean="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前野　隆司</a:t>
            </a:r>
            <a:endParaRPr kumimoji="1" lang="ja-JP" altLang="en-US" sz="4400" dirty="0">
              <a:solidFill>
                <a:schemeClr val="tx1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lum bright="9000" contrast="27000"/>
          </a:blip>
          <a:srcRect l="1935" t="-3803" r="-1935" b="-1005"/>
          <a:stretch/>
        </p:blipFill>
        <p:spPr bwMode="auto">
          <a:xfrm>
            <a:off x="2082860" y="1942067"/>
            <a:ext cx="5025840" cy="286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0921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上矢印 3"/>
          <p:cNvSpPr/>
          <p:nvPr/>
        </p:nvSpPr>
        <p:spPr>
          <a:xfrm>
            <a:off x="122195" y="599188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5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251"/>
            <a:ext cx="8229600" cy="2090441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>
                <a:solidFill>
                  <a:srgbClr val="000090"/>
                </a:solidFill>
                <a:latin typeface="HGP創英角ｺﾞｼｯｸUB"/>
                <a:ea typeface="HGP創英角ｺﾞｼｯｸUB"/>
                <a:cs typeface="HGP創英角ｺﾞｼｯｸUB"/>
              </a:rPr>
              <a:t>イノベーティブアイデア</a:t>
            </a:r>
            <a:r>
              <a:rPr lang="ja-JP" altLang="en-US" sz="6000" dirty="0" smtClean="0">
                <a:solidFill>
                  <a:srgbClr val="000090"/>
                </a:solidFill>
                <a:latin typeface="HGP創英角ｺﾞｼｯｸUB"/>
                <a:ea typeface="HGP創英角ｺﾞｼｯｸUB"/>
                <a:cs typeface="HGP創英角ｺﾞｼｯｸUB"/>
              </a:rPr>
              <a:t>のメカニズム</a:t>
            </a:r>
            <a:endParaRPr kumimoji="1" lang="ja-JP" altLang="en-US" sz="6000" dirty="0">
              <a:solidFill>
                <a:srgbClr val="00009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2142" y="2688592"/>
            <a:ext cx="8633755" cy="2988405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>
                <a:latin typeface="HGP創英角ｺﾞｼｯｸUB"/>
                <a:ea typeface="HGP創英角ｺﾞｼｯｸUB"/>
                <a:cs typeface="HGP創英角ｺﾞｼｯｸUB"/>
              </a:rPr>
              <a:t>発散と収束</a:t>
            </a:r>
            <a:endParaRPr kumimoji="1" lang="en-US" altLang="ja-JP" sz="54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5400" dirty="0" smtClean="0">
                <a:latin typeface="HGP創英角ｺﾞｼｯｸUB"/>
                <a:ea typeface="HGP創英角ｺﾞｼｯｸUB"/>
                <a:cs typeface="HGP創英角ｺﾞｼｯｸUB"/>
              </a:rPr>
              <a:t>メタ思考（</a:t>
            </a:r>
            <a:r>
              <a:rPr lang="en-US" altLang="ja-JP" sz="5400" dirty="0" smtClean="0">
                <a:latin typeface="Arial Black"/>
                <a:ea typeface="HGP創英角ｺﾞｼｯｸUB"/>
                <a:cs typeface="Arial Black"/>
              </a:rPr>
              <a:t>WHY</a:t>
            </a:r>
            <a:r>
              <a:rPr lang="ja-JP" altLang="en-US" sz="5400" dirty="0" smtClean="0">
                <a:latin typeface="HGP創英角ｺﾞｼｯｸUB"/>
                <a:ea typeface="HGP創英角ｺﾞｼｯｸUB"/>
                <a:cs typeface="HGP創英角ｺﾞｼｯｸUB"/>
              </a:rPr>
              <a:t>）と</a:t>
            </a:r>
            <a:endParaRPr lang="en-US" altLang="ja-JP" sz="54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>
              <a:buNone/>
            </a:pPr>
            <a:r>
              <a:rPr lang="ja-JP" altLang="ja-JP" sz="4000" dirty="0" smtClean="0">
                <a:latin typeface="HGP創英角ｺﾞｼｯｸUB"/>
                <a:ea typeface="HGP創英角ｺﾞｼｯｸUB"/>
                <a:cs typeface="HGP創英角ｺﾞｼｯｸUB"/>
              </a:rPr>
              <a:t>　</a:t>
            </a:r>
            <a:r>
              <a:rPr lang="ja-JP" altLang="en-US" sz="5400" dirty="0" smtClean="0">
                <a:latin typeface="HGP創英角ｺﾞｼｯｸUB"/>
                <a:ea typeface="HGP創英角ｺﾞｼｯｸUB"/>
                <a:cs typeface="HGP創英角ｺﾞｼｯｸUB"/>
              </a:rPr>
              <a:t>枠内思考（</a:t>
            </a:r>
            <a:r>
              <a:rPr lang="en-US" altLang="ja-JP" sz="5400" dirty="0" smtClean="0">
                <a:latin typeface="Arial Black"/>
                <a:ea typeface="HGP創英角ｺﾞｼｯｸUB"/>
                <a:cs typeface="Arial Black"/>
              </a:rPr>
              <a:t>WHAT&amp;HOW</a:t>
            </a:r>
            <a:r>
              <a:rPr lang="ja-JP" altLang="en-US" sz="5400" dirty="0" smtClean="0">
                <a:latin typeface="HGP創英角ｺﾞｼｯｸUB"/>
                <a:ea typeface="HGP創英角ｺﾞｼｯｸUB"/>
                <a:cs typeface="HGP創英角ｺﾞｼｯｸUB"/>
              </a:rPr>
              <a:t>）</a:t>
            </a:r>
            <a:endParaRPr lang="en-US" altLang="ja-JP" sz="5400" dirty="0" smtClean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2012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上矢印 4"/>
          <p:cNvSpPr/>
          <p:nvPr/>
        </p:nvSpPr>
        <p:spPr>
          <a:xfrm>
            <a:off x="122195" y="600279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20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7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1676" y="481421"/>
            <a:ext cx="8349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ペアになって自己紹介</a:t>
            </a:r>
            <a:endParaRPr kumimoji="1" lang="ja-JP" altLang="en-US" sz="6600" dirty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988" y="2317841"/>
            <a:ext cx="78538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・２</a:t>
            </a:r>
            <a:r>
              <a:rPr kumimoji="1"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人（または</a:t>
            </a:r>
            <a:r>
              <a:rPr lang="ja-JP" altLang="en-US" sz="4800" dirty="0">
                <a:latin typeface="HGP創英角ｺﾞｼｯｸUB"/>
                <a:ea typeface="HGP創英角ｺﾞｼｯｸUB"/>
                <a:cs typeface="HGP創英角ｺﾞｼｯｸUB"/>
              </a:rPr>
              <a:t>３</a:t>
            </a:r>
            <a:r>
              <a:rPr kumimoji="1"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人）一組</a:t>
            </a:r>
            <a:endParaRPr kumimoji="1" lang="en-US" altLang="ja-JP" sz="48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・１分間自己紹介→交代</a:t>
            </a:r>
            <a:endParaRPr lang="en-US" altLang="ja-JP" sz="48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kumimoji="1" lang="ja-JP" altLang="en-US" sz="4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　「何をリ・デザインしたいか、</a:t>
            </a:r>
            <a:endParaRPr kumimoji="1" lang="en-US" altLang="ja-JP" sz="4800" dirty="0" smtClean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4800" dirty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　</a:t>
            </a:r>
            <a:r>
              <a:rPr kumimoji="1" lang="ja-JP" altLang="en-US" sz="4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の野望」</a:t>
            </a:r>
            <a:r>
              <a:rPr kumimoji="1"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を</a:t>
            </a:r>
            <a:r>
              <a:rPr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含めて。</a:t>
            </a:r>
            <a:endParaRPr kumimoji="1" lang="ja-JP" altLang="en-US" sz="48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2012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上矢印 4"/>
          <p:cNvSpPr/>
          <p:nvPr/>
        </p:nvSpPr>
        <p:spPr>
          <a:xfrm>
            <a:off x="122195" y="600279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21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9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テキスト ボックス 1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０</a:t>
            </a:r>
          </a:p>
        </p:txBody>
      </p:sp>
      <p:sp>
        <p:nvSpPr>
          <p:cNvPr id="54274" name="テキスト ボックス 2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０</a:t>
            </a: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０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１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２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３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４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５</a:t>
            </a: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６</a:t>
            </a: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７</a:t>
            </a: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８</a:t>
            </a: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９</a:t>
            </a: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１０</a:t>
            </a: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１１</a:t>
            </a: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１２</a:t>
            </a: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１３</a:t>
            </a: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１４</a:t>
            </a: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１５</a:t>
            </a:r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350838" y="1160463"/>
            <a:ext cx="8523287" cy="4508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１６</a:t>
            </a:r>
            <a:endParaRPr lang="en-US" altLang="ja-JP" sz="28700">
              <a:latin typeface="HGP創英角ｺﾞｼｯｸUB" charset="0"/>
              <a:ea typeface="HGP創英角ｺﾞｼｯｸUB" charset="0"/>
              <a:cs typeface="HGP創英角ｺﾞｼｯｸUB" charset="0"/>
            </a:endParaRP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１７</a:t>
            </a:r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１８</a:t>
            </a:r>
          </a:p>
        </p:txBody>
      </p:sp>
      <p:sp>
        <p:nvSpPr>
          <p:cNvPr id="23" name="テキスト ボックス 22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１９</a:t>
            </a:r>
          </a:p>
        </p:txBody>
      </p: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２０</a:t>
            </a:r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２１</a:t>
            </a:r>
          </a:p>
        </p:txBody>
      </p: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２２</a:t>
            </a:r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２３</a:t>
            </a:r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２４</a:t>
            </a:r>
          </a:p>
        </p:txBody>
      </p:sp>
      <p:sp>
        <p:nvSpPr>
          <p:cNvPr id="29" name="テキスト ボックス 28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２５</a:t>
            </a:r>
          </a:p>
        </p:txBody>
      </p:sp>
      <p:sp>
        <p:nvSpPr>
          <p:cNvPr id="30" name="テキスト ボックス 29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２６</a:t>
            </a:r>
          </a:p>
        </p:txBody>
      </p:sp>
      <p:sp>
        <p:nvSpPr>
          <p:cNvPr id="31" name="テキスト ボックス 30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２７</a:t>
            </a:r>
          </a:p>
        </p:txBody>
      </p:sp>
      <p:sp>
        <p:nvSpPr>
          <p:cNvPr id="32" name="テキスト ボックス 31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２８</a:t>
            </a:r>
          </a:p>
        </p:txBody>
      </p:sp>
      <p:sp>
        <p:nvSpPr>
          <p:cNvPr id="33" name="テキスト ボックス 32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２９</a:t>
            </a:r>
          </a:p>
        </p:txBody>
      </p:sp>
      <p:sp>
        <p:nvSpPr>
          <p:cNvPr id="34" name="テキスト ボックス 33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３０</a:t>
            </a:r>
          </a:p>
        </p:txBody>
      </p:sp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３１</a:t>
            </a:r>
          </a:p>
        </p:txBody>
      </p:sp>
      <p:sp>
        <p:nvSpPr>
          <p:cNvPr id="36" name="テキスト ボックス 35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３２</a:t>
            </a:r>
          </a:p>
        </p:txBody>
      </p:sp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350838" y="1160463"/>
            <a:ext cx="8523287" cy="4508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３３</a:t>
            </a:r>
          </a:p>
        </p:txBody>
      </p:sp>
      <p:sp>
        <p:nvSpPr>
          <p:cNvPr id="38" name="テキスト ボックス 37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３４</a:t>
            </a:r>
          </a:p>
        </p:txBody>
      </p:sp>
      <p:sp>
        <p:nvSpPr>
          <p:cNvPr id="39" name="テキスト ボックス 38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３５</a:t>
            </a:r>
          </a:p>
        </p:txBody>
      </p:sp>
      <p:sp>
        <p:nvSpPr>
          <p:cNvPr id="40" name="テキスト ボックス 39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３６</a:t>
            </a:r>
          </a:p>
        </p:txBody>
      </p:sp>
      <p:sp>
        <p:nvSpPr>
          <p:cNvPr id="41" name="テキスト ボックス 40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３７</a:t>
            </a:r>
          </a:p>
        </p:txBody>
      </p:sp>
      <p:sp>
        <p:nvSpPr>
          <p:cNvPr id="42" name="テキスト ボックス 41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３８</a:t>
            </a:r>
          </a:p>
        </p:txBody>
      </p:sp>
      <p:sp>
        <p:nvSpPr>
          <p:cNvPr id="43" name="テキスト ボックス 42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３９</a:t>
            </a:r>
          </a:p>
        </p:txBody>
      </p:sp>
      <p:sp>
        <p:nvSpPr>
          <p:cNvPr id="44" name="テキスト ボックス 43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４０</a:t>
            </a:r>
          </a:p>
        </p:txBody>
      </p:sp>
      <p:sp>
        <p:nvSpPr>
          <p:cNvPr id="45" name="テキスト ボックス 44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４１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４２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４３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４４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４５</a:t>
            </a:r>
          </a:p>
        </p:txBody>
      </p:sp>
      <p:sp>
        <p:nvSpPr>
          <p:cNvPr id="50" name="テキスト ボックス 49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４６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４７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４８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４９</a:t>
            </a:r>
          </a:p>
        </p:txBody>
      </p:sp>
      <p:sp>
        <p:nvSpPr>
          <p:cNvPr id="54" name="テキスト ボックス 53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５０</a:t>
            </a:r>
          </a:p>
        </p:txBody>
      </p:sp>
      <p:sp>
        <p:nvSpPr>
          <p:cNvPr id="55" name="テキスト ボックス 54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５１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５２</a:t>
            </a:r>
          </a:p>
        </p:txBody>
      </p:sp>
      <p:sp>
        <p:nvSpPr>
          <p:cNvPr id="57" name="テキスト ボックス 56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５３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５４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５５</a:t>
            </a:r>
          </a:p>
        </p:txBody>
      </p:sp>
      <p:sp>
        <p:nvSpPr>
          <p:cNvPr id="60" name="テキスト ボックス 59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５６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５７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５８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５９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/>
        </p:nvSpPr>
        <p:spPr bwMode="auto">
          <a:xfrm>
            <a:off x="350838" y="1160463"/>
            <a:ext cx="8523287" cy="451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8700">
                <a:solidFill>
                  <a:srgbClr val="FF0000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６０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65874" y="990701"/>
            <a:ext cx="122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60 seconds</a:t>
            </a:r>
            <a:endParaRPr kumimoji="1" lang="ja-JP" altLang="en-US" dirty="0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2012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上矢印 66"/>
          <p:cNvSpPr/>
          <p:nvPr/>
        </p:nvSpPr>
        <p:spPr>
          <a:xfrm>
            <a:off x="122195" y="600279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22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8412">
            <a:off x="221530" y="138541"/>
            <a:ext cx="1116834" cy="9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2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2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3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6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7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8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9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11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12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13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14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1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16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717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818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919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2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121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222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323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424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25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626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727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828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929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3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131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232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33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434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535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636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737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838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939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04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141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242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4343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444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545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646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747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848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949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151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252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353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454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555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656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757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858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959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1676" y="481421"/>
            <a:ext cx="8349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チーム内 他己紹介</a:t>
            </a:r>
            <a:endParaRPr kumimoji="1" lang="ja-JP" altLang="en-US" sz="6600" dirty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988" y="1997801"/>
            <a:ext cx="81388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・いま聞いた自己紹介をもとに、チーム全員に他己紹介。</a:t>
            </a:r>
            <a:endParaRPr lang="en-US" altLang="ja-JP" sz="48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kumimoji="1" lang="ja-JP" altLang="en-US" sz="48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・氏名などの個人情報</a:t>
            </a:r>
            <a:endParaRPr kumimoji="1" lang="en-US" altLang="ja-JP" sz="4800" dirty="0" smtClean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48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・その方の</a:t>
            </a:r>
            <a:r>
              <a:rPr lang="ja-JP" altLang="en-US" sz="4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リ・デザインの野望</a:t>
            </a:r>
            <a:endParaRPr lang="en-US" altLang="ja-JP" sz="4800" dirty="0" smtClean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kumimoji="1" lang="ja-JP" altLang="en-US" sz="48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・こんな人だと思う、という</a:t>
            </a:r>
            <a:r>
              <a:rPr kumimoji="1" lang="ja-JP" altLang="en-US" sz="4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推測</a:t>
            </a:r>
            <a:endParaRPr kumimoji="1" lang="en-US" altLang="ja-JP" sz="4800" dirty="0" smtClean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を含んで。</a:t>
            </a:r>
            <a:endParaRPr kumimoji="1" lang="ja-JP" altLang="en-US" sz="48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23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07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70129" y="2211161"/>
            <a:ext cx="71646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 smtClean="0">
                <a:latin typeface="HGP創英角ｺﾞｼｯｸUB"/>
                <a:ea typeface="HGP創英角ｺﾞｼｯｸUB"/>
                <a:cs typeface="HGP創英角ｺﾞｼｯｸUB"/>
              </a:rPr>
              <a:t>正しい</a:t>
            </a:r>
            <a:endParaRPr kumimoji="1" lang="en-US" altLang="ja-JP" sz="66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lang="ja-JP" altLang="en-US" sz="6600" dirty="0">
                <a:latin typeface="HGP創英角ｺﾞｼｯｸUB"/>
                <a:ea typeface="HGP創英角ｺﾞｼｯｸUB"/>
                <a:cs typeface="HGP創英角ｺﾞｼｯｸUB"/>
              </a:rPr>
              <a:t>ブレーンストーミング</a:t>
            </a:r>
            <a:endParaRPr kumimoji="1" lang="ja-JP" altLang="en-US" sz="66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2012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上矢印 3"/>
          <p:cNvSpPr/>
          <p:nvPr/>
        </p:nvSpPr>
        <p:spPr>
          <a:xfrm>
            <a:off x="122195" y="600279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24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18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85216" y="464656"/>
            <a:ext cx="813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間違ったブレーンストーミング</a:t>
            </a:r>
            <a:endParaRPr kumimoji="1" lang="ja-JP" altLang="en-US" sz="48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44752" y="1779688"/>
            <a:ext cx="65350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・アイデアを順番に発表するだけ</a:t>
            </a:r>
            <a:endParaRPr kumimoji="1" lang="en-US" altLang="ja-JP" sz="3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・いいアイデアを出したらエライ</a:t>
            </a:r>
            <a:r>
              <a:rPr lang="ja-JP" altLang="en-US" sz="36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（量より質）</a:t>
            </a:r>
            <a:endParaRPr lang="en-US" altLang="ja-JP" sz="3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・誰かが発言している間に自分のアイデアを考える</a:t>
            </a:r>
            <a:endParaRPr lang="en-US" altLang="ja-JP" sz="36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・一巡したら終わり</a:t>
            </a:r>
            <a:endParaRPr kumimoji="1" lang="en-US" altLang="ja-JP" sz="3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・アイデアについて議論</a:t>
            </a:r>
            <a:endParaRPr lang="en-US" altLang="ja-JP" sz="3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・ダメなアイデア</a:t>
            </a:r>
            <a:r>
              <a:rPr lang="ja-JP" altLang="en-US" sz="3600" dirty="0">
                <a:latin typeface="HGP創英角ｺﾞｼｯｸUB" pitchFamily="50" charset="-128"/>
                <a:ea typeface="HGP創英角ｺﾞｼｯｸUB" pitchFamily="50" charset="-128"/>
              </a:rPr>
              <a:t>は</a:t>
            </a:r>
            <a:r>
              <a:rPr kumimoji="1"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批判</a:t>
            </a:r>
            <a:endParaRPr kumimoji="1" lang="en-US" altLang="ja-JP" sz="36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468880" y="1975301"/>
            <a:ext cx="4133088" cy="4133088"/>
            <a:chOff x="2459736" y="1892808"/>
            <a:chExt cx="4133088" cy="4133088"/>
          </a:xfrm>
        </p:grpSpPr>
        <p:cxnSp>
          <p:nvCxnSpPr>
            <p:cNvPr id="6" name="直線コネクタ 5"/>
            <p:cNvCxnSpPr/>
            <p:nvPr/>
          </p:nvCxnSpPr>
          <p:spPr>
            <a:xfrm>
              <a:off x="2459736" y="1892808"/>
              <a:ext cx="4133088" cy="4133088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H="1">
              <a:off x="2459736" y="1892808"/>
              <a:ext cx="4133088" cy="4133088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25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2012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上矢印 10"/>
          <p:cNvSpPr/>
          <p:nvPr/>
        </p:nvSpPr>
        <p:spPr>
          <a:xfrm>
            <a:off x="122195" y="600279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69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7744" y="327497"/>
            <a:ext cx="866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 smtClean="0">
                <a:latin typeface="HGP創英角ｺﾞｼｯｸUB"/>
                <a:ea typeface="HGP創英角ｺﾞｼｯｸUB"/>
                <a:cs typeface="HGP創英角ｺﾞｼｯｸUB"/>
              </a:rPr>
              <a:t>脳（無意識）を接続せよ</a:t>
            </a:r>
            <a:endParaRPr kumimoji="1" lang="ja-JP" altLang="en-US" sz="66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4099" name="Picture 3" descr="C:\Users\maeno\Desktop\mainindex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55" y="1681639"/>
            <a:ext cx="2584601" cy="17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aeno\Desktop\mainindex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4" y="3166300"/>
            <a:ext cx="2584601" cy="17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eno\Desktop\mainindex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06" y="2453354"/>
            <a:ext cx="2584601" cy="17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aeno\Desktop\mainindex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58" y="4668965"/>
            <a:ext cx="2584601" cy="17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aeno\Desktop\mainindex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0" y="4934711"/>
            <a:ext cx="2584601" cy="17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2012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上矢印 9"/>
          <p:cNvSpPr/>
          <p:nvPr/>
        </p:nvSpPr>
        <p:spPr>
          <a:xfrm>
            <a:off x="122195" y="600279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26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46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7744" y="327497"/>
            <a:ext cx="866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 smtClean="0">
                <a:latin typeface="HGP創英角ｺﾞｼｯｸUB"/>
                <a:ea typeface="HGP創英角ｺﾞｼｯｸUB"/>
                <a:cs typeface="HGP創英角ｺﾞｼｯｸUB"/>
              </a:rPr>
              <a:t>脳（無意識）を接続せよ</a:t>
            </a:r>
            <a:endParaRPr kumimoji="1" lang="ja-JP" altLang="en-US" sz="66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4099" name="Picture 3" descr="C:\Users\maeno\Desktop\mainindex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55" y="1681639"/>
            <a:ext cx="2584601" cy="17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aeno\Desktop\mainindex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4" y="3166300"/>
            <a:ext cx="2584601" cy="17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eno\Desktop\mainindex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06" y="2453354"/>
            <a:ext cx="2584601" cy="17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aeno\Desktop\mainindex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58" y="4668965"/>
            <a:ext cx="2584601" cy="17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aeno\Desktop\mainindex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0" y="4934711"/>
            <a:ext cx="2584601" cy="17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5340858" y="2811780"/>
            <a:ext cx="1174242" cy="262889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209800" y="4599905"/>
            <a:ext cx="457200" cy="520735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2613660" y="3070860"/>
            <a:ext cx="853440" cy="489822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4411980" y="5653135"/>
            <a:ext cx="1159002" cy="99965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6957060" y="4059507"/>
            <a:ext cx="258673" cy="672513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823460" y="3166300"/>
            <a:ext cx="1303020" cy="1693972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3634740" y="3315771"/>
            <a:ext cx="480948" cy="161894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2796540" y="3450051"/>
            <a:ext cx="3611880" cy="428529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2727960" y="4320540"/>
            <a:ext cx="2956560" cy="93726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4206240" y="3878580"/>
            <a:ext cx="2426918" cy="143256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2012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上矢印 20"/>
          <p:cNvSpPr/>
          <p:nvPr/>
        </p:nvSpPr>
        <p:spPr>
          <a:xfrm>
            <a:off x="122195" y="600279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27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48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7744" y="76037"/>
            <a:ext cx="866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「意識」で考えず、</a:t>
            </a:r>
            <a:endParaRPr lang="en-US" altLang="ja-JP" sz="5400" dirty="0" smtClean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5400" dirty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他人</a:t>
            </a:r>
            <a:r>
              <a:rPr kumimoji="1" lang="ja-JP" altLang="en-US" sz="54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の考えに乗っかれ！</a:t>
            </a:r>
            <a:endParaRPr kumimoji="1" lang="ja-JP" altLang="en-US" sz="54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19" name="Picture 3" descr="C:\Users\maeno\Desktop\mainindex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55" y="1827943"/>
            <a:ext cx="2584601" cy="17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maeno\Desktop\mainindex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4" y="3312604"/>
            <a:ext cx="2584601" cy="17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maeno\Desktop\mainindex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06" y="2599658"/>
            <a:ext cx="2584601" cy="17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maeno\Desktop\mainindex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58" y="4815269"/>
            <a:ext cx="2584601" cy="17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maeno\Desktop\mainindex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0" y="5081015"/>
            <a:ext cx="2584601" cy="17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直線コネクタ 27"/>
          <p:cNvCxnSpPr/>
          <p:nvPr/>
        </p:nvCxnSpPr>
        <p:spPr>
          <a:xfrm>
            <a:off x="5340858" y="2958084"/>
            <a:ext cx="1174242" cy="262889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209800" y="4746209"/>
            <a:ext cx="457200" cy="520735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2613660" y="3217164"/>
            <a:ext cx="853440" cy="489822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4411980" y="5799439"/>
            <a:ext cx="1159002" cy="99965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6957060" y="4205811"/>
            <a:ext cx="258673" cy="672513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4823460" y="3312604"/>
            <a:ext cx="1303020" cy="1693972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3634740" y="3462075"/>
            <a:ext cx="480948" cy="161894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2796540" y="3596355"/>
            <a:ext cx="3611880" cy="428529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727960" y="4466844"/>
            <a:ext cx="2956560" cy="93726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4206240" y="4024884"/>
            <a:ext cx="2426918" cy="143256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28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2012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上矢印 39"/>
          <p:cNvSpPr/>
          <p:nvPr/>
        </p:nvSpPr>
        <p:spPr>
          <a:xfrm>
            <a:off x="122195" y="600279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6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07725" y="945104"/>
            <a:ext cx="81381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「こんなことを言うと、</a:t>
            </a:r>
            <a:endParaRPr kumimoji="1" lang="en-US" altLang="ja-JP" sz="48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笑われるかも」</a:t>
            </a:r>
            <a:endParaRPr kumimoji="1" lang="en-US" altLang="ja-JP" sz="48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endParaRPr kumimoji="1" lang="en-US" altLang="ja-JP" sz="48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「こんなことを言うと、</a:t>
            </a:r>
            <a:endParaRPr lang="en-US" altLang="ja-JP" sz="48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lang="ja-JP" altLang="en-US" sz="4800" dirty="0">
                <a:latin typeface="HGP創英角ｺﾞｼｯｸUB"/>
                <a:ea typeface="HGP創英角ｺﾞｼｯｸUB"/>
                <a:cs typeface="HGP創英角ｺﾞｼｯｸUB"/>
              </a:rPr>
              <a:t>人格</a:t>
            </a:r>
            <a:r>
              <a:rPr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を疑われるかも」</a:t>
            </a:r>
            <a:endParaRPr lang="en-US" altLang="ja-JP" sz="48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endParaRPr kumimoji="1" lang="en-US" altLang="ja-JP" sz="4800" dirty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「はずかしい・・・」</a:t>
            </a:r>
            <a:endParaRPr kumimoji="1" lang="ja-JP" altLang="en-US" sz="48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29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2012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上矢印 12"/>
          <p:cNvSpPr/>
          <p:nvPr/>
        </p:nvSpPr>
        <p:spPr>
          <a:xfrm>
            <a:off x="122195" y="600279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2378445" y="1510049"/>
            <a:ext cx="4133088" cy="4133088"/>
            <a:chOff x="2459736" y="1892808"/>
            <a:chExt cx="4133088" cy="4133088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2459736" y="1892808"/>
              <a:ext cx="4133088" cy="4133088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2459736" y="1892808"/>
              <a:ext cx="4133088" cy="4133088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76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685800" y="472870"/>
            <a:ext cx="7772400" cy="10136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b="1" dirty="0" smtClean="0">
                <a:solidFill>
                  <a:srgbClr val="FF0000"/>
                </a:solidFill>
                <a:latin typeface="Arial Black"/>
                <a:ea typeface="HGP創英角ｺﾞｼｯｸUB"/>
                <a:cs typeface="Arial Black"/>
              </a:rPr>
              <a:t>Welcome to </a:t>
            </a:r>
            <a:r>
              <a:rPr lang="en-US" altLang="ja-JP" sz="6000" b="1" dirty="0" err="1" smtClean="0">
                <a:solidFill>
                  <a:srgbClr val="FF0000"/>
                </a:solidFill>
                <a:latin typeface="Arial Black"/>
                <a:ea typeface="HGP創英角ｺﾞｼｯｸUB"/>
                <a:cs typeface="Arial Black"/>
              </a:rPr>
              <a:t>KiDS</a:t>
            </a:r>
            <a:r>
              <a:rPr lang="en-US" altLang="ja-JP" sz="6000" b="1" dirty="0" smtClean="0">
                <a:solidFill>
                  <a:srgbClr val="FF0000"/>
                </a:solidFill>
                <a:latin typeface="Arial Black"/>
                <a:ea typeface="HGP創英角ｺﾞｼｯｸUB"/>
                <a:cs typeface="Arial Black"/>
              </a:rPr>
              <a:t>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2" y="3390254"/>
            <a:ext cx="3349411" cy="266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上矢印 4"/>
          <p:cNvSpPr/>
          <p:nvPr/>
        </p:nvSpPr>
        <p:spPr>
          <a:xfrm>
            <a:off x="2279855" y="2357343"/>
            <a:ext cx="4577822" cy="3796974"/>
          </a:xfrm>
          <a:prstGeom prst="upArrow">
            <a:avLst>
              <a:gd name="adj1" fmla="val 79907"/>
              <a:gd name="adj2" fmla="val 57149"/>
            </a:avLst>
          </a:prstGeom>
          <a:noFill/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8412">
            <a:off x="413434" y="1701728"/>
            <a:ext cx="1572683" cy="127780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110173"/>
            <a:ext cx="9144000" cy="747827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56600" y="6515100"/>
            <a:ext cx="73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3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49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1676" y="563717"/>
            <a:ext cx="83491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他人の考えに</a:t>
            </a:r>
            <a:endParaRPr kumimoji="1" lang="en-US" altLang="ja-JP" sz="6600" dirty="0" smtClean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66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どんどん乗っかる</a:t>
            </a:r>
            <a:endParaRPr kumimoji="1" lang="en-US" altLang="ja-JP" sz="6600" dirty="0" smtClean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66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ブレーンストーミングの練習</a:t>
            </a:r>
            <a:r>
              <a:rPr kumimoji="1" lang="ja-JP" altLang="en-US" sz="66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（時計回り！）</a:t>
            </a:r>
            <a:endParaRPr kumimoji="1" lang="en-US" altLang="ja-JP" sz="6600" dirty="0" smtClean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endParaRPr lang="en-US" altLang="ja-JP" sz="4000" dirty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6600" dirty="0" smtClean="0">
                <a:latin typeface="HGP創英角ｺﾞｼｯｸUB"/>
                <a:ea typeface="HGP創英角ｺﾞｼｯｸUB"/>
                <a:cs typeface="HGP創英角ｺﾞｼｯｸUB"/>
              </a:rPr>
              <a:t>「面白いチーム名」</a:t>
            </a:r>
            <a:endParaRPr kumimoji="1" lang="ja-JP" altLang="en-US" sz="66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30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6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6393" y="432653"/>
            <a:ext cx="7164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質より量</a:t>
            </a:r>
            <a:endParaRPr kumimoji="1" lang="ja-JP" altLang="en-US" sz="96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4098" name="Picture 2" descr="C:\Users\maeno\Pictures\2012大学\IMG_09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33" y="2283905"/>
            <a:ext cx="7339261" cy="42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31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08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4004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よいブレインストーミングとは</a:t>
            </a:r>
            <a:endParaRPr kumimoji="1" lang="ja-JP" altLang="en-US" sz="5400" dirty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1316736" y="6355080"/>
            <a:ext cx="6717503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1353312" y="2636549"/>
            <a:ext cx="0" cy="3697195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 8"/>
          <p:cNvSpPr/>
          <p:nvPr/>
        </p:nvSpPr>
        <p:spPr>
          <a:xfrm>
            <a:off x="1490472" y="4984252"/>
            <a:ext cx="2414016" cy="962423"/>
          </a:xfrm>
          <a:custGeom>
            <a:avLst/>
            <a:gdLst>
              <a:gd name="connsiteX0" fmla="*/ 0 w 2752344"/>
              <a:gd name="connsiteY0" fmla="*/ 1069876 h 1097308"/>
              <a:gd name="connsiteX1" fmla="*/ 1362456 w 2752344"/>
              <a:gd name="connsiteY1" fmla="*/ 28 h 1097308"/>
              <a:gd name="connsiteX2" fmla="*/ 2752344 w 2752344"/>
              <a:gd name="connsiteY2" fmla="*/ 1097308 h 1097308"/>
              <a:gd name="connsiteX3" fmla="*/ 2752344 w 2752344"/>
              <a:gd name="connsiteY3" fmla="*/ 1097308 h 109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2344" h="1097308">
                <a:moveTo>
                  <a:pt x="0" y="1069876"/>
                </a:moveTo>
                <a:cubicBezTo>
                  <a:pt x="451866" y="532666"/>
                  <a:pt x="903732" y="-4544"/>
                  <a:pt x="1362456" y="28"/>
                </a:cubicBezTo>
                <a:cubicBezTo>
                  <a:pt x="1821180" y="4600"/>
                  <a:pt x="2752344" y="1097308"/>
                  <a:pt x="2752344" y="1097308"/>
                </a:cubicBezTo>
                <a:lnTo>
                  <a:pt x="2752344" y="1097308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3220973" y="4397955"/>
            <a:ext cx="2503171" cy="1064991"/>
          </a:xfrm>
          <a:custGeom>
            <a:avLst/>
            <a:gdLst>
              <a:gd name="connsiteX0" fmla="*/ 0 w 2752344"/>
              <a:gd name="connsiteY0" fmla="*/ 1069876 h 1097308"/>
              <a:gd name="connsiteX1" fmla="*/ 1362456 w 2752344"/>
              <a:gd name="connsiteY1" fmla="*/ 28 h 1097308"/>
              <a:gd name="connsiteX2" fmla="*/ 2752344 w 2752344"/>
              <a:gd name="connsiteY2" fmla="*/ 1097308 h 1097308"/>
              <a:gd name="connsiteX3" fmla="*/ 2752344 w 2752344"/>
              <a:gd name="connsiteY3" fmla="*/ 1097308 h 109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2344" h="1097308">
                <a:moveTo>
                  <a:pt x="0" y="1069876"/>
                </a:moveTo>
                <a:cubicBezTo>
                  <a:pt x="451866" y="532666"/>
                  <a:pt x="903732" y="-4544"/>
                  <a:pt x="1362456" y="28"/>
                </a:cubicBezTo>
                <a:cubicBezTo>
                  <a:pt x="1821180" y="4600"/>
                  <a:pt x="2752344" y="1097308"/>
                  <a:pt x="2752344" y="1097308"/>
                </a:cubicBezTo>
                <a:lnTo>
                  <a:pt x="2752344" y="1097308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5042648" y="3764915"/>
            <a:ext cx="2900440" cy="1156351"/>
          </a:xfrm>
          <a:custGeom>
            <a:avLst/>
            <a:gdLst>
              <a:gd name="connsiteX0" fmla="*/ 0 w 2752344"/>
              <a:gd name="connsiteY0" fmla="*/ 1069876 h 1097308"/>
              <a:gd name="connsiteX1" fmla="*/ 1362456 w 2752344"/>
              <a:gd name="connsiteY1" fmla="*/ 28 h 1097308"/>
              <a:gd name="connsiteX2" fmla="*/ 2752344 w 2752344"/>
              <a:gd name="connsiteY2" fmla="*/ 1097308 h 1097308"/>
              <a:gd name="connsiteX3" fmla="*/ 2752344 w 2752344"/>
              <a:gd name="connsiteY3" fmla="*/ 1097308 h 109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2344" h="1097308">
                <a:moveTo>
                  <a:pt x="0" y="1069876"/>
                </a:moveTo>
                <a:cubicBezTo>
                  <a:pt x="451866" y="532666"/>
                  <a:pt x="903732" y="-4544"/>
                  <a:pt x="1362456" y="28"/>
                </a:cubicBezTo>
                <a:cubicBezTo>
                  <a:pt x="1821180" y="4600"/>
                  <a:pt x="2752344" y="1097308"/>
                  <a:pt x="2752344" y="1097308"/>
                </a:cubicBezTo>
                <a:lnTo>
                  <a:pt x="2752344" y="1097308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048256" y="3819779"/>
            <a:ext cx="969264" cy="9692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306819" y="4189742"/>
            <a:ext cx="73598" cy="7359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691164" y="4189742"/>
            <a:ext cx="73598" cy="7359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360490" y="4474166"/>
            <a:ext cx="352378" cy="14719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894108" y="3236530"/>
            <a:ext cx="969264" cy="9692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4060288" y="3565683"/>
            <a:ext cx="270846" cy="107981"/>
          </a:xfrm>
          <a:custGeom>
            <a:avLst/>
            <a:gdLst>
              <a:gd name="connsiteX0" fmla="*/ 0 w 2752344"/>
              <a:gd name="connsiteY0" fmla="*/ 1069876 h 1097308"/>
              <a:gd name="connsiteX1" fmla="*/ 1362456 w 2752344"/>
              <a:gd name="connsiteY1" fmla="*/ 28 h 1097308"/>
              <a:gd name="connsiteX2" fmla="*/ 2752344 w 2752344"/>
              <a:gd name="connsiteY2" fmla="*/ 1097308 h 1097308"/>
              <a:gd name="connsiteX3" fmla="*/ 2752344 w 2752344"/>
              <a:gd name="connsiteY3" fmla="*/ 1097308 h 109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2344" h="1097308">
                <a:moveTo>
                  <a:pt x="0" y="1069876"/>
                </a:moveTo>
                <a:cubicBezTo>
                  <a:pt x="451866" y="532666"/>
                  <a:pt x="903732" y="-4544"/>
                  <a:pt x="1362456" y="28"/>
                </a:cubicBezTo>
                <a:cubicBezTo>
                  <a:pt x="1821180" y="4600"/>
                  <a:pt x="2752344" y="1097308"/>
                  <a:pt x="2752344" y="1097308"/>
                </a:cubicBezTo>
                <a:lnTo>
                  <a:pt x="2752344" y="1097308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4483534" y="3575781"/>
            <a:ext cx="270846" cy="107981"/>
          </a:xfrm>
          <a:custGeom>
            <a:avLst/>
            <a:gdLst>
              <a:gd name="connsiteX0" fmla="*/ 0 w 2752344"/>
              <a:gd name="connsiteY0" fmla="*/ 1069876 h 1097308"/>
              <a:gd name="connsiteX1" fmla="*/ 1362456 w 2752344"/>
              <a:gd name="connsiteY1" fmla="*/ 28 h 1097308"/>
              <a:gd name="connsiteX2" fmla="*/ 2752344 w 2752344"/>
              <a:gd name="connsiteY2" fmla="*/ 1097308 h 1097308"/>
              <a:gd name="connsiteX3" fmla="*/ 2752344 w 2752344"/>
              <a:gd name="connsiteY3" fmla="*/ 1097308 h 109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2344" h="1097308">
                <a:moveTo>
                  <a:pt x="0" y="1069876"/>
                </a:moveTo>
                <a:cubicBezTo>
                  <a:pt x="451866" y="532666"/>
                  <a:pt x="903732" y="-4544"/>
                  <a:pt x="1362456" y="28"/>
                </a:cubicBezTo>
                <a:cubicBezTo>
                  <a:pt x="1821180" y="4600"/>
                  <a:pt x="2752344" y="1097308"/>
                  <a:pt x="2752344" y="1097308"/>
                </a:cubicBezTo>
                <a:lnTo>
                  <a:pt x="2752344" y="1097308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/>
          <p:nvPr/>
        </p:nvSpPr>
        <p:spPr>
          <a:xfrm flipV="1">
            <a:off x="4195711" y="3783790"/>
            <a:ext cx="423246" cy="348406"/>
          </a:xfrm>
          <a:prstGeom prst="triangl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053701" y="2636549"/>
            <a:ext cx="969264" cy="9692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271150" y="2775230"/>
            <a:ext cx="147196" cy="147196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655495" y="2775230"/>
            <a:ext cx="147196" cy="14719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452343" y="3038297"/>
            <a:ext cx="165263" cy="27229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 descr="C:\Users\maeno\Desktop\081209-light-bulb-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189">
            <a:off x="6267527" y="1491551"/>
            <a:ext cx="794222" cy="10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1749498" y="5311390"/>
            <a:ext cx="16017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普通の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アイデア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3609780" y="4651842"/>
            <a:ext cx="16017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笑える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アイデア</a:t>
            </a:r>
            <a:endParaRPr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618978" y="4099262"/>
            <a:ext cx="17477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イノベーティブなアイデア</a:t>
            </a:r>
            <a:endParaRPr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025095" y="6035260"/>
            <a:ext cx="100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時間</a:t>
            </a:r>
            <a:endParaRPr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6456" y="1482423"/>
            <a:ext cx="26933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アイデアの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質・量と面白さ</a:t>
            </a:r>
            <a:endParaRPr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3576377" y="2541047"/>
            <a:ext cx="2230020" cy="56241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 rot="20763495">
            <a:off x="2970071" y="1671144"/>
            <a:ext cx="30364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ランナーズハイ</a:t>
            </a:r>
            <a:r>
              <a:rPr lang="en-US" altLang="ja-JP" sz="32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!</a:t>
            </a:r>
            <a:r>
              <a:rPr lang="en-US" altLang="ja-JP" sz="32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?</a:t>
            </a:r>
            <a:endParaRPr lang="en-US" altLang="ja-JP" sz="32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フロー</a:t>
            </a:r>
            <a:r>
              <a:rPr lang="ja-JP" altLang="en-US" sz="32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状態</a:t>
            </a:r>
            <a:r>
              <a:rPr lang="en-US" altLang="ja-JP" sz="32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!?</a:t>
            </a:r>
            <a:endParaRPr lang="ja-JP" altLang="en-US" sz="32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 rot="20763495">
            <a:off x="7325799" y="1477251"/>
            <a:ext cx="15279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集合知</a:t>
            </a:r>
            <a:r>
              <a:rPr lang="en-US" altLang="ja-JP" sz="32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!</a:t>
            </a:r>
            <a:endParaRPr lang="ja-JP" altLang="en-US" sz="32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32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80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0"/>
          <a:stretch/>
        </p:blipFill>
        <p:spPr bwMode="auto">
          <a:xfrm>
            <a:off x="-5440" y="1745084"/>
            <a:ext cx="9144000" cy="514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6"/>
          <p:cNvSpPr>
            <a:spLocks noChangeArrowheads="1"/>
          </p:cNvSpPr>
          <p:nvPr/>
        </p:nvSpPr>
        <p:spPr bwMode="auto">
          <a:xfrm>
            <a:off x="8356600" y="6515100"/>
            <a:ext cx="73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33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77" r="561" b="97857"/>
          <a:stretch/>
        </p:blipFill>
        <p:spPr bwMode="auto">
          <a:xfrm>
            <a:off x="1" y="0"/>
            <a:ext cx="9144000" cy="190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04841" y="187256"/>
            <a:ext cx="8287846" cy="37240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ja-JP" sz="6000" b="1" i="1" dirty="0" smtClean="0">
                <a:solidFill>
                  <a:schemeClr val="bg1"/>
                </a:solidFill>
                <a:latin typeface="Times New Roman"/>
                <a:ea typeface="HGP創英角ｺﾞｼｯｸUB"/>
                <a:cs typeface="Times New Roman"/>
              </a:rPr>
              <a:t>Be in sky high!</a:t>
            </a:r>
          </a:p>
          <a:p>
            <a:pPr algn="ctr"/>
            <a:r>
              <a:rPr lang="en-US" altLang="ja-JP" sz="6000" b="1" i="1" dirty="0" smtClean="0">
                <a:solidFill>
                  <a:schemeClr val="bg1"/>
                </a:solidFill>
                <a:latin typeface="Times New Roman"/>
                <a:ea typeface="HGP創英角ｺﾞｼｯｸUB"/>
                <a:cs typeface="Times New Roman"/>
              </a:rPr>
              <a:t>Encourage wild ideas!</a:t>
            </a:r>
          </a:p>
          <a:p>
            <a:pPr algn="ctr"/>
            <a:endParaRPr lang="en-US" altLang="ja-JP" sz="3600" b="1" i="1" dirty="0">
              <a:solidFill>
                <a:schemeClr val="bg1"/>
              </a:solidFill>
              <a:latin typeface="Times New Roman"/>
              <a:ea typeface="HGP創英角ｺﾞｼｯｸUB"/>
              <a:cs typeface="Times New Roman"/>
            </a:endParaRPr>
          </a:p>
          <a:p>
            <a:pPr algn="ctr"/>
            <a:r>
              <a:rPr lang="ja-JP" altLang="en-US" sz="4000" dirty="0" smtClean="0">
                <a:solidFill>
                  <a:schemeClr val="bg1"/>
                </a:solidFill>
                <a:latin typeface="Times New Roman"/>
                <a:ea typeface="HGP創英角ｺﾞｼｯｸUB"/>
                <a:cs typeface="Times New Roman"/>
              </a:rPr>
              <a:t>枠にハマらないスカイハイな発想を！</a:t>
            </a:r>
            <a:endParaRPr lang="en-US" altLang="ja-JP" sz="4000" dirty="0" smtClean="0">
              <a:solidFill>
                <a:schemeClr val="bg1"/>
              </a:solidFill>
              <a:latin typeface="Times New Roman"/>
              <a:ea typeface="HGP創英角ｺﾞｼｯｸUB"/>
              <a:cs typeface="Times New Roman"/>
            </a:endParaRPr>
          </a:p>
          <a:p>
            <a:pPr algn="ctr"/>
            <a:r>
              <a:rPr lang="ja-JP" altLang="en-US" sz="4000" dirty="0" smtClean="0">
                <a:solidFill>
                  <a:schemeClr val="bg1"/>
                </a:solidFill>
                <a:latin typeface="Times New Roman"/>
                <a:ea typeface="HGP創英角ｺﾞｼｯｸUB"/>
                <a:cs typeface="Times New Roman"/>
              </a:rPr>
              <a:t>くだらないアイデアを恐れるな！</a:t>
            </a:r>
            <a:endParaRPr lang="en-US" altLang="ja-JP" sz="3200" dirty="0" smtClean="0">
              <a:latin typeface="Times New Roman"/>
              <a:ea typeface="HGP創英角ｺﾞｼｯｸUB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99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36351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大きな声で読み上げる</a:t>
            </a:r>
            <a:endParaRPr kumimoji="1" lang="ja-JP" altLang="en-US" sz="6600" dirty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578608" y="2103120"/>
            <a:ext cx="3803904" cy="380390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はっきり、</a:t>
            </a:r>
            <a:endParaRPr kumimoji="1" lang="en-US" altLang="ja-JP" sz="4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4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くっきり、</a:t>
            </a:r>
            <a:endParaRPr lang="en-US" altLang="ja-JP" sz="4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4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わかりやすく、</a:t>
            </a:r>
            <a:endParaRPr lang="en-US" altLang="ja-JP" sz="4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4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大きな字</a:t>
            </a:r>
            <a:r>
              <a:rPr lang="ja-JP" altLang="en-US" sz="4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で</a:t>
            </a:r>
            <a:r>
              <a:rPr lang="en-US" altLang="ja-JP" sz="4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!</a:t>
            </a:r>
          </a:p>
        </p:txBody>
      </p:sp>
      <p:sp>
        <p:nvSpPr>
          <p:cNvPr id="30" name="円形吹き出し 29"/>
          <p:cNvSpPr/>
          <p:nvPr/>
        </p:nvSpPr>
        <p:spPr>
          <a:xfrm>
            <a:off x="-329821" y="1581744"/>
            <a:ext cx="1964831" cy="1133711"/>
          </a:xfrm>
          <a:prstGeom prst="wedgeEllipseCallout">
            <a:avLst>
              <a:gd name="adj1" fmla="val -476"/>
              <a:gd name="adj2" fmla="val -91771"/>
            </a:avLst>
          </a:prstGeom>
          <a:solidFill>
            <a:schemeClr val="accent2">
              <a:lumMod val="20000"/>
              <a:lumOff val="80000"/>
            </a:schemeClr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200"/>
              </a:lnSpc>
            </a:pPr>
            <a:r>
              <a:rPr lang="ja-JP" altLang="en-US" sz="4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必ず</a:t>
            </a:r>
            <a:endParaRPr lang="ja-JP" altLang="en-US" sz="48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261667" y="2263709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付箋紙</a:t>
            </a:r>
            <a:endParaRPr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2012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上矢印 6"/>
          <p:cNvSpPr/>
          <p:nvPr/>
        </p:nvSpPr>
        <p:spPr>
          <a:xfrm>
            <a:off x="122195" y="600279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34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  <p:cxnSp>
        <p:nvCxnSpPr>
          <p:cNvPr id="9" name="直線矢印コネクタ 8"/>
          <p:cNvCxnSpPr>
            <a:stCxn id="5" idx="1"/>
          </p:cNvCxnSpPr>
          <p:nvPr/>
        </p:nvCxnSpPr>
        <p:spPr>
          <a:xfrm flipH="1">
            <a:off x="6382512" y="2556097"/>
            <a:ext cx="879155" cy="15935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98978" y="2270093"/>
            <a:ext cx="71646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チームリーダーを</a:t>
            </a:r>
            <a:endParaRPr kumimoji="1" lang="en-US" altLang="ja-JP" sz="6600" dirty="0" smtClean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lang="ja-JP" altLang="en-US" sz="6600" dirty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きめてください。</a:t>
            </a:r>
            <a:endParaRPr kumimoji="1" lang="ja-JP" altLang="en-US" sz="6600" dirty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35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2012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上矢印 6"/>
          <p:cNvSpPr/>
          <p:nvPr/>
        </p:nvSpPr>
        <p:spPr>
          <a:xfrm>
            <a:off x="122195" y="600279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8412">
            <a:off x="180748" y="220837"/>
            <a:ext cx="1116834" cy="9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07725" y="945104"/>
            <a:ext cx="81381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atin typeface="HGP創英角ｺﾞｼｯｸUB"/>
                <a:ea typeface="HGP創英角ｺﾞｼｯｸUB"/>
                <a:cs typeface="HGP創英角ｺﾞｼｯｸUB"/>
              </a:rPr>
              <a:t>他</a:t>
            </a:r>
            <a:r>
              <a:rPr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の人が発表している</a:t>
            </a:r>
            <a:r>
              <a:rPr kumimoji="1"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間に</a:t>
            </a:r>
            <a:endParaRPr kumimoji="1" lang="en-US" altLang="ja-JP" sz="48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自分の案を考える。</a:t>
            </a:r>
            <a:endParaRPr kumimoji="1" lang="en-US" altLang="ja-JP" sz="48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endParaRPr kumimoji="1" lang="en-US" altLang="ja-JP" sz="20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一人でしゃべりすぎ。</a:t>
            </a:r>
            <a:endParaRPr kumimoji="1" lang="en-US" altLang="ja-JP" sz="48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endParaRPr kumimoji="1" lang="en-US" altLang="ja-JP" sz="2000" dirty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聞こえない小さな声。</a:t>
            </a:r>
            <a:endParaRPr kumimoji="1" lang="en-US" altLang="ja-JP" sz="48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endParaRPr lang="en-US" altLang="ja-JP" sz="2000" dirty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分かれて部分ごとに会話。</a:t>
            </a:r>
            <a:endParaRPr kumimoji="1" lang="ja-JP" altLang="en-US" sz="48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36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468880" y="1325383"/>
            <a:ext cx="4133088" cy="4133088"/>
            <a:chOff x="2459736" y="1892808"/>
            <a:chExt cx="4133088" cy="4133088"/>
          </a:xfrm>
        </p:grpSpPr>
        <p:cxnSp>
          <p:nvCxnSpPr>
            <p:cNvPr id="11" name="直線コネクタ 10"/>
            <p:cNvCxnSpPr/>
            <p:nvPr/>
          </p:nvCxnSpPr>
          <p:spPr>
            <a:xfrm>
              <a:off x="2459736" y="1892808"/>
              <a:ext cx="4133088" cy="4133088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2459736" y="1892808"/>
              <a:ext cx="4133088" cy="4133088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91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1208" y="91440"/>
            <a:ext cx="8229600" cy="1326813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solidFill>
                  <a:srgbClr val="003399"/>
                </a:solidFill>
                <a:latin typeface="HGP創英角ｺﾞｼｯｸUB" pitchFamily="50" charset="-128"/>
                <a:ea typeface="HGP創英角ｺﾞｼｯｸUB" pitchFamily="50" charset="-128"/>
              </a:rPr>
              <a:t>（一般論ですが、）</a:t>
            </a:r>
            <a:r>
              <a:rPr kumimoji="1" lang="en-US" altLang="ja-JP" dirty="0" smtClean="0">
                <a:solidFill>
                  <a:srgbClr val="003399"/>
                </a:solidFill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kumimoji="1" lang="en-US" altLang="ja-JP" dirty="0" smtClean="0">
                <a:solidFill>
                  <a:srgbClr val="003399"/>
                </a:solidFill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kumimoji="1" lang="ja-JP" altLang="en-US" dirty="0" smtClean="0">
                <a:solidFill>
                  <a:srgbClr val="003399"/>
                </a:solidFill>
                <a:latin typeface="HGP創英角ｺﾞｼｯｸUB" pitchFamily="50" charset="-128"/>
                <a:ea typeface="HGP創英角ｺﾞｼｯｸUB" pitchFamily="50" charset="-128"/>
              </a:rPr>
              <a:t>悪いコメントと良いコメント</a:t>
            </a:r>
            <a:endParaRPr kumimoji="1" lang="ja-JP" altLang="en-US" dirty="0">
              <a:solidFill>
                <a:srgbClr val="00339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2376" y="1783447"/>
            <a:ext cx="7797800" cy="3511297"/>
          </a:xfrm>
        </p:spPr>
        <p:txBody>
          <a:bodyPr>
            <a:noAutofit/>
          </a:bodyPr>
          <a:lstStyle/>
          <a:p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悪いコメント：</a:t>
            </a:r>
            <a:r>
              <a:rPr lang="ja-JP" altLang="en-US" sz="3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否定</a:t>
            </a:r>
            <a:r>
              <a:rPr lang="ja-JP" altLang="en-US" sz="3600" dirty="0" smtClean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en-US" altLang="ja-JP" sz="3600" dirty="0" smtClean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</a:rPr>
              <a:t>××</a:t>
            </a:r>
            <a:r>
              <a:rPr lang="ja-JP" altLang="en-US" sz="3600" dirty="0" smtClean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</a:rPr>
              <a:t>がダメだね」</a:t>
            </a:r>
            <a:endParaRPr lang="en-US" altLang="ja-JP" sz="3600" dirty="0" smtClean="0">
              <a:solidFill>
                <a:srgbClr val="008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中くらいのコメント：</a:t>
            </a:r>
            <a:r>
              <a:rPr kumimoji="1" lang="ja-JP" altLang="en-US" sz="3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肯定＋否定</a:t>
            </a:r>
            <a:r>
              <a:rPr kumimoji="1" lang="ja-JP" altLang="en-US" sz="3600" dirty="0" smtClean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kumimoji="1" lang="en-US" altLang="ja-JP" sz="3600" dirty="0" smtClean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</a:rPr>
              <a:t>○○</a:t>
            </a:r>
            <a:r>
              <a:rPr kumimoji="1" lang="ja-JP" altLang="en-US" sz="3600" dirty="0" smtClean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</a:rPr>
              <a:t>はいいね。でも、</a:t>
            </a:r>
            <a:r>
              <a:rPr kumimoji="1" lang="en-US" altLang="ja-JP" sz="3600" dirty="0" smtClean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</a:rPr>
              <a:t>××</a:t>
            </a:r>
            <a:r>
              <a:rPr kumimoji="1" lang="ja-JP" altLang="en-US" sz="3600" dirty="0" smtClean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</a:rPr>
              <a:t>はだめだね」</a:t>
            </a:r>
            <a:endParaRPr kumimoji="1" lang="en-US" altLang="ja-JP" sz="3600" dirty="0" smtClean="0">
              <a:solidFill>
                <a:srgbClr val="008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良いコメント：</a:t>
            </a:r>
            <a:r>
              <a:rPr lang="ja-JP" altLang="en-US" sz="3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肯定＋助言（否定ゼロ）</a:t>
            </a:r>
            <a:r>
              <a:rPr lang="ja-JP" altLang="en-US" sz="3600" dirty="0" smtClean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en-US" altLang="ja-JP" sz="3600" dirty="0" smtClean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</a:rPr>
              <a:t>○○</a:t>
            </a:r>
            <a:r>
              <a:rPr lang="ja-JP" altLang="en-US" sz="3600" dirty="0" smtClean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</a:rPr>
              <a:t>はいいね。</a:t>
            </a:r>
            <a:r>
              <a:rPr lang="en-US" altLang="ja-JP" sz="3600" dirty="0" smtClean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</a:rPr>
              <a:t>××</a:t>
            </a:r>
            <a:r>
              <a:rPr lang="ja-JP" altLang="en-US" sz="3600" dirty="0" smtClean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</a:rPr>
              <a:t>を</a:t>
            </a:r>
            <a:r>
              <a:rPr lang="en-US" altLang="ja-JP" sz="3600" dirty="0" smtClean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</a:rPr>
              <a:t>◇◇</a:t>
            </a:r>
            <a:r>
              <a:rPr lang="ja-JP" altLang="en-US" sz="3600" dirty="0" smtClean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</a:rPr>
              <a:t>にするとさらにいいね。」</a:t>
            </a:r>
            <a:endParaRPr kumimoji="1" lang="ja-JP" altLang="en-US" sz="3600" dirty="0">
              <a:solidFill>
                <a:srgbClr val="008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6125" y="5743177"/>
            <a:ext cx="7411003" cy="954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注）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ブレーンストーミング中にはコメントはしない！</a:t>
            </a:r>
            <a:endParaRPr kumimoji="1" lang="en-US" altLang="ja-JP" sz="28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ひたすらアイデアを出すだけ。</a:t>
            </a:r>
            <a:endParaRPr kumimoji="1" lang="ja-JP" altLang="en-US" sz="28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37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031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7148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ポジティブ原則</a:t>
            </a:r>
            <a:endParaRPr kumimoji="1" lang="ja-JP" altLang="en-US" sz="6600" dirty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6146" name="Picture 2" descr="C:\Users\maeno\Pictures\2012大学\2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32" y="1998879"/>
            <a:ext cx="5594297" cy="419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形吹き出し 4"/>
          <p:cNvSpPr/>
          <p:nvPr/>
        </p:nvSpPr>
        <p:spPr>
          <a:xfrm>
            <a:off x="246888" y="1279483"/>
            <a:ext cx="2167128" cy="1787509"/>
          </a:xfrm>
          <a:prstGeom prst="wedgeEllipseCallout">
            <a:avLst>
              <a:gd name="adj1" fmla="val 75965"/>
              <a:gd name="adj2" fmla="val 34257"/>
            </a:avLst>
          </a:prstGeom>
          <a:solidFill>
            <a:schemeClr val="accent1">
              <a:lumMod val="20000"/>
              <a:lumOff val="80000"/>
            </a:schemeClr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90"/>
                </a:solidFill>
                <a:latin typeface="HGP創英角ｺﾞｼｯｸUB" pitchFamily="50" charset="-128"/>
                <a:ea typeface="HGP創英角ｺﾞｼｯｸUB" pitchFamily="50" charset="-128"/>
              </a:rPr>
              <a:t>○</a:t>
            </a:r>
            <a:r>
              <a:rPr lang="en-US" altLang="ja-JP" sz="3200" dirty="0" smtClean="0">
                <a:solidFill>
                  <a:srgbClr val="000090"/>
                </a:solidFill>
                <a:latin typeface="HGP創英角ｺﾞｼｯｸUB" pitchFamily="50" charset="-128"/>
                <a:ea typeface="HGP創英角ｺﾞｼｯｸUB" pitchFamily="50" charset="-128"/>
              </a:rPr>
              <a:t>×</a:t>
            </a:r>
            <a:r>
              <a:rPr lang="ja-JP" altLang="en-US" sz="3200" dirty="0" smtClean="0">
                <a:solidFill>
                  <a:srgbClr val="000090"/>
                </a:solidFill>
                <a:latin typeface="HGP創英角ｺﾞｼｯｸUB" pitchFamily="50" charset="-128"/>
                <a:ea typeface="HGP創英角ｺﾞｼｯｸUB" pitchFamily="50" charset="-128"/>
              </a:rPr>
              <a:t>△◆□！</a:t>
            </a:r>
            <a:endParaRPr lang="ja-JP" altLang="en-US" sz="3200" dirty="0">
              <a:solidFill>
                <a:srgbClr val="00009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7168897" y="1056979"/>
            <a:ext cx="1865376" cy="1393613"/>
          </a:xfrm>
          <a:prstGeom prst="wedgeEllipseCallout">
            <a:avLst>
              <a:gd name="adj1" fmla="val -117322"/>
              <a:gd name="adj2" fmla="val 48681"/>
            </a:avLst>
          </a:prstGeom>
          <a:solidFill>
            <a:srgbClr val="FEDEF7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いいねぇ～</a:t>
            </a:r>
            <a:endParaRPr lang="ja-JP" altLang="en-US" sz="32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560833" y="5187019"/>
            <a:ext cx="1539239" cy="1393613"/>
          </a:xfrm>
          <a:prstGeom prst="wedgeEllipseCallout">
            <a:avLst>
              <a:gd name="adj1" fmla="val 36474"/>
              <a:gd name="adj2" fmla="val -115353"/>
            </a:avLst>
          </a:prstGeom>
          <a:solidFill>
            <a:srgbClr val="FEDEF7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いいね。</a:t>
            </a:r>
            <a:endParaRPr lang="ja-JP" altLang="en-US" sz="32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7571343" y="2913489"/>
            <a:ext cx="1539239" cy="1393613"/>
          </a:xfrm>
          <a:prstGeom prst="wedgeEllipseCallout">
            <a:avLst>
              <a:gd name="adj1" fmla="val -74328"/>
              <a:gd name="adj2" fmla="val -16910"/>
            </a:avLst>
          </a:prstGeom>
          <a:solidFill>
            <a:srgbClr val="FEDEF7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いいね！</a:t>
            </a:r>
            <a:endParaRPr lang="ja-JP" altLang="en-US" sz="32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7424929" y="4818211"/>
            <a:ext cx="1539239" cy="1393613"/>
          </a:xfrm>
          <a:prstGeom prst="wedgeEllipseCallout">
            <a:avLst>
              <a:gd name="adj1" fmla="val -84714"/>
              <a:gd name="adj2" fmla="val -129132"/>
            </a:avLst>
          </a:prstGeom>
          <a:solidFill>
            <a:srgbClr val="FEDEF7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いいね。</a:t>
            </a:r>
            <a:endParaRPr lang="ja-JP" altLang="en-US" sz="32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38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14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7148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ポジティブ原則</a:t>
            </a:r>
            <a:endParaRPr kumimoji="1" lang="ja-JP" altLang="en-US" sz="6600" dirty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39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3711" y="1776527"/>
            <a:ext cx="845963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「幸福学」研究の知見：</a:t>
            </a:r>
            <a:endParaRPr kumimoji="1" lang="en-US" altLang="ja-JP" sz="48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endParaRPr kumimoji="1" lang="en-US" altLang="ja-JP" sz="20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4400" dirty="0" smtClean="0">
                <a:latin typeface="HGP創英角ｺﾞｼｯｸUB"/>
                <a:ea typeface="HGP創英角ｺﾞｼｯｸUB"/>
                <a:cs typeface="HGP創英角ｺﾞｼｯｸUB"/>
              </a:rPr>
              <a:t>ポジティブな気分</a:t>
            </a:r>
            <a:r>
              <a:rPr lang="ja-JP" altLang="en-US" sz="4400" dirty="0" smtClean="0">
                <a:latin typeface="HGP創英角ｺﾞｼｯｸUB"/>
                <a:ea typeface="HGP創英角ｺﾞｼｯｸUB"/>
                <a:cs typeface="HGP創英角ｺﾞｼｯｸUB"/>
                <a:sym typeface="Wingdings"/>
              </a:rPr>
              <a:t>システム的発想</a:t>
            </a:r>
            <a:endParaRPr lang="en-US" altLang="ja-JP" sz="4400" dirty="0" smtClean="0">
              <a:latin typeface="HGP創英角ｺﾞｼｯｸUB"/>
              <a:ea typeface="HGP創英角ｺﾞｼｯｸUB"/>
              <a:cs typeface="HGP創英角ｺﾞｼｯｸUB"/>
              <a:sym typeface="Wingdings"/>
            </a:endParaRPr>
          </a:p>
          <a:p>
            <a:r>
              <a:rPr kumimoji="1" lang="ja-JP" altLang="en-US" sz="4400" dirty="0" smtClean="0">
                <a:latin typeface="HGP創英角ｺﾞｼｯｸUB"/>
                <a:ea typeface="HGP創英角ｺﾞｼｯｸUB"/>
                <a:cs typeface="HGP創英角ｺﾞｼｯｸUB"/>
                <a:sym typeface="Wingdings"/>
              </a:rPr>
              <a:t>ネガティブな気分部分的発想</a:t>
            </a:r>
            <a:endParaRPr kumimoji="1" lang="en-US" altLang="ja-JP" sz="4400" dirty="0" smtClean="0">
              <a:latin typeface="HGP創英角ｺﾞｼｯｸUB"/>
              <a:ea typeface="HGP創英角ｺﾞｼｯｸUB"/>
              <a:cs typeface="HGP創英角ｺﾞｼｯｸUB"/>
              <a:sym typeface="Wingdings"/>
            </a:endParaRPr>
          </a:p>
          <a:p>
            <a:endParaRPr kumimoji="1" lang="en-US" altLang="ja-JP" dirty="0" smtClean="0">
              <a:latin typeface="HGP創英角ｺﾞｼｯｸUB"/>
              <a:ea typeface="HGP創英角ｺﾞｼｯｸUB"/>
              <a:cs typeface="HGP創英角ｺﾞｼｯｸUB"/>
              <a:sym typeface="Wingdings"/>
            </a:endParaRPr>
          </a:p>
          <a:p>
            <a:r>
              <a:rPr lang="ja-JP" altLang="en-US" sz="4400" dirty="0" smtClean="0">
                <a:latin typeface="HGP創英角ｺﾞｼｯｸUB"/>
                <a:ea typeface="HGP創英角ｺﾞｼｯｸUB"/>
                <a:cs typeface="HGP創英角ｺﾞｼｯｸUB"/>
                <a:sym typeface="Wingdings"/>
              </a:rPr>
              <a:t>ポジティブ</a:t>
            </a:r>
            <a:r>
              <a:rPr lang="en-US" altLang="ja-JP" sz="4400" dirty="0" smtClean="0">
                <a:latin typeface="HGP創英角ｺﾞｼｯｸUB"/>
                <a:ea typeface="HGP創英角ｺﾞｼｯｸUB"/>
                <a:cs typeface="HGP創英角ｺﾞｼｯｸUB"/>
                <a:sym typeface="Wingdings"/>
              </a:rPr>
              <a:t>∝</a:t>
            </a:r>
            <a:r>
              <a:rPr lang="ja-JP" altLang="en-US" sz="4400" dirty="0" smtClean="0">
                <a:latin typeface="HGP創英角ｺﾞｼｯｸUB"/>
                <a:ea typeface="HGP創英角ｺﾞｼｯｸUB"/>
                <a:cs typeface="HGP創英角ｺﾞｼｯｸUB"/>
                <a:sym typeface="Wingdings"/>
              </a:rPr>
              <a:t>楽観的</a:t>
            </a:r>
            <a:r>
              <a:rPr lang="en-US" altLang="ja-JP" sz="4400" dirty="0" smtClean="0">
                <a:latin typeface="HGP創英角ｺﾞｼｯｸUB"/>
                <a:ea typeface="HGP創英角ｺﾞｼｯｸUB"/>
                <a:cs typeface="HGP創英角ｺﾞｼｯｸUB"/>
                <a:sym typeface="Wingdings"/>
              </a:rPr>
              <a:t>∝</a:t>
            </a:r>
            <a:r>
              <a:rPr lang="ja-JP" altLang="en-US" sz="4400" dirty="0" smtClean="0">
                <a:latin typeface="HGP創英角ｺﾞｼｯｸUB"/>
                <a:ea typeface="HGP創英角ｺﾞｼｯｸUB"/>
                <a:cs typeface="HGP創英角ｺﾞｼｯｸUB"/>
                <a:sym typeface="Wingdings"/>
              </a:rPr>
              <a:t>幸福</a:t>
            </a:r>
            <a:endParaRPr lang="en-US" altLang="ja-JP" sz="4400" dirty="0" smtClean="0">
              <a:latin typeface="HGP創英角ｺﾞｼｯｸUB"/>
              <a:ea typeface="HGP創英角ｺﾞｼｯｸUB"/>
              <a:cs typeface="HGP創英角ｺﾞｼｯｸUB"/>
              <a:sym typeface="Wingdings"/>
            </a:endParaRPr>
          </a:p>
          <a:p>
            <a:r>
              <a:rPr lang="ja-JP" altLang="en-US" sz="4400" dirty="0" smtClean="0">
                <a:latin typeface="HGP創英角ｺﾞｼｯｸUB"/>
                <a:ea typeface="HGP創英角ｺﾞｼｯｸUB"/>
                <a:cs typeface="HGP創英角ｺﾞｼｯｸUB"/>
                <a:sym typeface="Wingdings"/>
              </a:rPr>
              <a:t>ネガティブ</a:t>
            </a:r>
            <a:r>
              <a:rPr lang="en-US" altLang="ja-JP" sz="4400" dirty="0" smtClean="0">
                <a:latin typeface="HGP創英角ｺﾞｼｯｸUB"/>
                <a:ea typeface="HGP創英角ｺﾞｼｯｸUB"/>
                <a:cs typeface="HGP創英角ｺﾞｼｯｸUB"/>
                <a:sym typeface="Wingdings"/>
              </a:rPr>
              <a:t>∝</a:t>
            </a:r>
            <a:r>
              <a:rPr lang="ja-JP" altLang="en-US" sz="4400" dirty="0" smtClean="0">
                <a:latin typeface="HGP創英角ｺﾞｼｯｸUB"/>
                <a:ea typeface="HGP創英角ｺﾞｼｯｸUB"/>
                <a:cs typeface="HGP創英角ｺﾞｼｯｸUB"/>
                <a:sym typeface="Wingdings"/>
              </a:rPr>
              <a:t>悲観的</a:t>
            </a:r>
            <a:r>
              <a:rPr lang="en-US" altLang="ja-JP" sz="4400" dirty="0" smtClean="0">
                <a:latin typeface="HGP創英角ｺﾞｼｯｸUB"/>
                <a:ea typeface="HGP創英角ｺﾞｼｯｸUB"/>
                <a:cs typeface="HGP創英角ｺﾞｼｯｸUB"/>
                <a:sym typeface="Wingdings"/>
              </a:rPr>
              <a:t>∝</a:t>
            </a:r>
            <a:r>
              <a:rPr lang="ja-JP" altLang="en-US" sz="4400" dirty="0" smtClean="0">
                <a:latin typeface="HGP創英角ｺﾞｼｯｸUB"/>
                <a:ea typeface="HGP創英角ｺﾞｼｯｸUB"/>
                <a:cs typeface="HGP創英角ｺﾞｼｯｸUB"/>
                <a:sym typeface="Wingdings"/>
              </a:rPr>
              <a:t>不幸</a:t>
            </a:r>
            <a:endParaRPr lang="ja-JP" altLang="en-US" sz="44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11110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3399"/>
                </a:solidFill>
                <a:latin typeface="Arial Black"/>
                <a:ea typeface="HGP創英角ｺﾞｼｯｸUB"/>
                <a:cs typeface="Arial Black"/>
              </a:rPr>
              <a:t>CONTENTS</a:t>
            </a:r>
            <a:endParaRPr kumimoji="1" lang="ja-JP" altLang="en-US" dirty="0">
              <a:solidFill>
                <a:srgbClr val="003399"/>
              </a:solidFill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9165" y="2035631"/>
            <a:ext cx="7725229" cy="42418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  <a:latin typeface="Arial Black"/>
                <a:ea typeface="HGP創英角ｺﾞｼｯｸUB"/>
                <a:cs typeface="Arial Black"/>
              </a:rPr>
              <a:t>WHO ARE WE?</a:t>
            </a:r>
            <a:r>
              <a:rPr kumimoji="1" lang="ja-JP" altLang="en-US" sz="3600" dirty="0" smtClean="0">
                <a:latin typeface="Arial Black"/>
                <a:ea typeface="HGP創英角ｺﾞｼｯｸUB"/>
                <a:cs typeface="Arial Black"/>
              </a:rPr>
              <a:t>　メンバー紹介</a:t>
            </a:r>
            <a:endParaRPr kumimoji="1" lang="en-US" altLang="ja-JP" sz="3600" dirty="0" smtClean="0">
              <a:latin typeface="Arial Black"/>
              <a:ea typeface="HGP創英角ｺﾞｼｯｸUB"/>
              <a:cs typeface="Arial Black"/>
            </a:endParaRPr>
          </a:p>
          <a:p>
            <a:r>
              <a:rPr kumimoji="1" lang="en-US" altLang="ja-JP" sz="3600" dirty="0" smtClean="0">
                <a:solidFill>
                  <a:srgbClr val="FF0000"/>
                </a:solidFill>
                <a:latin typeface="Arial Black"/>
                <a:ea typeface="HGP創英角ｺﾞｼｯｸUB"/>
                <a:cs typeface="Arial Black"/>
              </a:rPr>
              <a:t>WHY </a:t>
            </a:r>
            <a:r>
              <a:rPr kumimoji="1" lang="en-US" altLang="ja-JP" sz="3600" dirty="0" err="1" smtClean="0">
                <a:solidFill>
                  <a:srgbClr val="FF0000"/>
                </a:solidFill>
                <a:latin typeface="Arial Black"/>
                <a:ea typeface="HGP創英角ｺﾞｼｯｸUB"/>
                <a:cs typeface="Arial Black"/>
              </a:rPr>
              <a:t>KiDS</a:t>
            </a:r>
            <a:r>
              <a:rPr kumimoji="1" lang="ja-JP" altLang="en-US" sz="3600" dirty="0" smtClean="0">
                <a:solidFill>
                  <a:srgbClr val="FF0000"/>
                </a:solidFill>
                <a:latin typeface="Arial Black"/>
                <a:ea typeface="HGP創英角ｺﾞｼｯｸUB"/>
                <a:cs typeface="Arial Black"/>
              </a:rPr>
              <a:t>？</a:t>
            </a:r>
            <a:r>
              <a:rPr kumimoji="1" lang="ja-JP" altLang="en-US" sz="3600" dirty="0" smtClean="0">
                <a:latin typeface="Arial Black"/>
                <a:ea typeface="HGP創英角ｺﾞｼｯｸUB"/>
                <a:cs typeface="Arial Black"/>
              </a:rPr>
              <a:t>　</a:t>
            </a:r>
            <a:r>
              <a:rPr kumimoji="1" lang="en-US" altLang="ja-JP" sz="3600" dirty="0" err="1" smtClean="0">
                <a:latin typeface="Arial Black"/>
                <a:ea typeface="HGP創英角ｺﾞｼｯｸUB"/>
                <a:cs typeface="Arial Black"/>
              </a:rPr>
              <a:t>KiDS</a:t>
            </a:r>
            <a:r>
              <a:rPr kumimoji="1" lang="ja-JP" altLang="en-US" sz="3600" dirty="0" smtClean="0">
                <a:latin typeface="Arial Black"/>
                <a:ea typeface="HGP創英角ｺﾞｼｯｸUB"/>
                <a:cs typeface="Arial Black"/>
              </a:rPr>
              <a:t>のご紹介</a:t>
            </a:r>
            <a:endParaRPr kumimoji="1" lang="en-US" altLang="ja-JP" sz="3600" dirty="0" smtClean="0">
              <a:latin typeface="Arial Black"/>
              <a:ea typeface="HGP創英角ｺﾞｼｯｸUB"/>
              <a:cs typeface="Arial Black"/>
            </a:endParaRPr>
          </a:p>
          <a:p>
            <a:r>
              <a:rPr kumimoji="1" lang="en-US" altLang="ja-JP" sz="3600" dirty="0" smtClean="0">
                <a:solidFill>
                  <a:srgbClr val="FF0000"/>
                </a:solidFill>
                <a:latin typeface="Arial Black"/>
                <a:ea typeface="HGP創英角ｺﾞｼｯｸUB"/>
                <a:cs typeface="Arial Black"/>
              </a:rPr>
              <a:t>WHAT IS </a:t>
            </a:r>
            <a:r>
              <a:rPr kumimoji="1" lang="ja-JP" altLang="en-US" sz="3600" dirty="0" smtClean="0">
                <a:latin typeface="Arial Black"/>
                <a:ea typeface="HGP創英角ｺﾞｼｯｸUB"/>
                <a:cs typeface="Arial Black"/>
              </a:rPr>
              <a:t>「世界をリ・デザインしたい人のためのワークショップ」（全</a:t>
            </a:r>
            <a:r>
              <a:rPr kumimoji="1" lang="en-US" altLang="ja-JP" sz="3600" dirty="0" smtClean="0">
                <a:latin typeface="Arial Black"/>
                <a:ea typeface="HGP創英角ｺﾞｼｯｸUB"/>
                <a:cs typeface="Arial Black"/>
              </a:rPr>
              <a:t>4</a:t>
            </a:r>
            <a:r>
              <a:rPr kumimoji="1" lang="ja-JP" altLang="en-US" sz="3600" dirty="0" smtClean="0">
                <a:latin typeface="Arial Black"/>
                <a:ea typeface="HGP創英角ｺﾞｼｯｸUB"/>
                <a:cs typeface="Arial Black"/>
              </a:rPr>
              <a:t>回）？</a:t>
            </a:r>
            <a:endParaRPr kumimoji="1" lang="en-US" altLang="ja-JP" sz="3600" dirty="0" smtClean="0">
              <a:latin typeface="Arial Black"/>
              <a:ea typeface="HGP創英角ｺﾞｼｯｸUB"/>
              <a:cs typeface="Arial Black"/>
            </a:endParaRPr>
          </a:p>
          <a:p>
            <a:r>
              <a:rPr lang="en-US" altLang="ja-JP" sz="3600" dirty="0" smtClean="0">
                <a:solidFill>
                  <a:srgbClr val="FF0000"/>
                </a:solidFill>
                <a:latin typeface="Arial Black"/>
                <a:ea typeface="HGP創英角ｺﾞｼｯｸUB"/>
                <a:cs typeface="Arial Black"/>
              </a:rPr>
              <a:t>WHAT DO WE DO TODAY</a:t>
            </a:r>
            <a:r>
              <a:rPr lang="ja-JP" altLang="en-US" sz="3600" dirty="0" smtClean="0">
                <a:solidFill>
                  <a:srgbClr val="FF0000"/>
                </a:solidFill>
                <a:latin typeface="Arial Black"/>
                <a:ea typeface="HGP創英角ｺﾞｼｯｸUB"/>
                <a:cs typeface="Arial Black"/>
              </a:rPr>
              <a:t>？</a:t>
            </a:r>
            <a:endParaRPr lang="en-US" altLang="ja-JP" sz="3600" dirty="0" smtClean="0">
              <a:solidFill>
                <a:srgbClr val="FF0000"/>
              </a:solidFill>
              <a:latin typeface="Arial Black"/>
              <a:ea typeface="HGP創英角ｺﾞｼｯｸUB"/>
              <a:cs typeface="Arial Black"/>
            </a:endParaRPr>
          </a:p>
          <a:p>
            <a:pPr marL="0" indent="0">
              <a:buNone/>
            </a:pPr>
            <a:r>
              <a:rPr lang="en-US" altLang="ja-JP" sz="3600" dirty="0" smtClean="0">
                <a:latin typeface="Arial Black"/>
                <a:ea typeface="HGP創英角ｺﾞｼｯｸUB"/>
                <a:cs typeface="Arial Black"/>
              </a:rPr>
              <a:t>			</a:t>
            </a:r>
            <a:r>
              <a:rPr lang="ja-JP" altLang="en-US" sz="3600" dirty="0" smtClean="0">
                <a:latin typeface="Arial Black"/>
                <a:ea typeface="HGP創英角ｺﾞｼｯｸUB"/>
                <a:cs typeface="Arial Black"/>
              </a:rPr>
              <a:t>　　＝</a:t>
            </a:r>
            <a:r>
              <a:rPr kumimoji="1" lang="ja-JP" altLang="en-US" sz="3600" dirty="0" smtClean="0">
                <a:latin typeface="Arial Black"/>
                <a:ea typeface="HGP創英角ｺﾞｼｯｸUB"/>
                <a:cs typeface="Arial Black"/>
              </a:rPr>
              <a:t>正しいブレーンストーミング</a:t>
            </a:r>
            <a:endParaRPr kumimoji="1" lang="ja-JP" altLang="en-US" sz="3600" dirty="0"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89714" y="6712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356600" y="6515100"/>
            <a:ext cx="73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4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0921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上矢印 6"/>
          <p:cNvSpPr/>
          <p:nvPr/>
        </p:nvSpPr>
        <p:spPr>
          <a:xfrm>
            <a:off x="122195" y="599188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7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7951" y="637193"/>
            <a:ext cx="864588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「それってよくあるよね」</a:t>
            </a:r>
            <a:endParaRPr kumimoji="1" lang="en-US" altLang="ja-JP" sz="48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endParaRPr kumimoji="1" lang="en-US" altLang="ja-JP" sz="20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「それって、前に○○がやってた」</a:t>
            </a:r>
            <a:endParaRPr kumimoji="1" lang="en-US" altLang="ja-JP" sz="48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endParaRPr kumimoji="1" lang="en-US" altLang="ja-JP" sz="2000" dirty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「それはね、前に僕がね・・・・・・。」</a:t>
            </a:r>
            <a:endParaRPr kumimoji="1" lang="en-US" altLang="ja-JP" sz="48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endParaRPr lang="en-US" altLang="ja-JP" sz="2000" dirty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「それってテーマからずれてない</a:t>
            </a:r>
            <a:r>
              <a:rPr kumimoji="1" lang="en-US" altLang="ja-JP" sz="4800" dirty="0" smtClean="0">
                <a:latin typeface="HGP創英角ｺﾞｼｯｸUB"/>
                <a:ea typeface="HGP創英角ｺﾞｼｯｸUB"/>
                <a:cs typeface="HGP創英角ｺﾞｼｯｸUB"/>
              </a:rPr>
              <a:t>?</a:t>
            </a:r>
            <a:r>
              <a:rPr kumimoji="1"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」</a:t>
            </a:r>
            <a:endParaRPr kumimoji="1" lang="en-US" altLang="ja-JP" sz="48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endParaRPr lang="en-US" altLang="ja-JP" sz="2000" dirty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「それが一番いい。もうそれを</a:t>
            </a:r>
            <a:endParaRPr kumimoji="1" lang="en-US" altLang="ja-JP" sz="48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4800" dirty="0" smtClean="0">
                <a:latin typeface="HGP創英角ｺﾞｼｯｸUB"/>
                <a:ea typeface="HGP創英角ｺﾞｼｯｸUB"/>
                <a:cs typeface="HGP創英角ｺﾞｼｯｸUB"/>
              </a:rPr>
              <a:t>最終案にしよう！」</a:t>
            </a:r>
            <a:endParaRPr kumimoji="1" lang="ja-JP" altLang="en-US" sz="48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40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468880" y="1448360"/>
            <a:ext cx="4133088" cy="4133088"/>
            <a:chOff x="2459736" y="1892808"/>
            <a:chExt cx="4133088" cy="4133088"/>
          </a:xfrm>
        </p:grpSpPr>
        <p:cxnSp>
          <p:nvCxnSpPr>
            <p:cNvPr id="11" name="直線コネクタ 10"/>
            <p:cNvCxnSpPr/>
            <p:nvPr/>
          </p:nvCxnSpPr>
          <p:spPr>
            <a:xfrm>
              <a:off x="2459736" y="1892808"/>
              <a:ext cx="4133088" cy="4133088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2459736" y="1892808"/>
              <a:ext cx="4133088" cy="4133088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342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309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チームリーダー（ファシリテータ）の仕事</a:t>
            </a:r>
            <a:endParaRPr kumimoji="1" lang="ja-JP" altLang="en-US" sz="4400" dirty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5753" y="1138432"/>
            <a:ext cx="83382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・率先して「いいね」と言い、</a:t>
            </a:r>
            <a:r>
              <a:rPr lang="ja-JP" altLang="en-US" sz="3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楽しくポジティブ</a:t>
            </a: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な雰囲気作りを</a:t>
            </a:r>
            <a:endParaRPr lang="en-US" altLang="ja-JP" sz="36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みんながみんなのアイデアを聞き、他人の意見になるべく</a:t>
            </a:r>
            <a:r>
              <a:rPr kumimoji="1" lang="ja-JP" altLang="en-US" sz="3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乗っかろう</a:t>
            </a:r>
            <a:r>
              <a:rPr kumimoji="1"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としているか</a:t>
            </a:r>
            <a:r>
              <a:rPr kumimoji="1" lang="en-US" altLang="ja-JP" sz="3600" dirty="0" smtClean="0">
                <a:latin typeface="HGP創英角ｺﾞｼｯｸUB" pitchFamily="50" charset="-128"/>
                <a:ea typeface="HGP創英角ｺﾞｼｯｸUB" pitchFamily="50" charset="-128"/>
              </a:rPr>
              <a:t>?</a:t>
            </a:r>
          </a:p>
          <a:p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・発言量は均等か</a:t>
            </a:r>
            <a:r>
              <a:rPr lang="en-US" altLang="ja-JP" sz="3600" dirty="0" smtClean="0">
                <a:latin typeface="HGP創英角ｺﾞｼｯｸUB" pitchFamily="50" charset="-128"/>
                <a:ea typeface="HGP創英角ｺﾞｼｯｸUB" pitchFamily="50" charset="-128"/>
              </a:rPr>
              <a:t>?</a:t>
            </a:r>
          </a:p>
          <a:p>
            <a:r>
              <a:rPr kumimoji="1"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kumimoji="1" lang="ja-JP" altLang="en-US" sz="3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ネガティブなコメント、評価、ただの会話</a:t>
            </a:r>
            <a:r>
              <a:rPr kumimoji="1"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をしている人はいないか</a:t>
            </a:r>
            <a:r>
              <a:rPr kumimoji="1" lang="en-US" altLang="ja-JP" sz="3600" dirty="0" smtClean="0">
                <a:latin typeface="HGP創英角ｺﾞｼｯｸUB" pitchFamily="50" charset="-128"/>
                <a:ea typeface="HGP創英角ｺﾞｼｯｸUB" pitchFamily="50" charset="-128"/>
              </a:rPr>
              <a:t>?</a:t>
            </a:r>
          </a:p>
          <a:p>
            <a:r>
              <a:rPr kumimoji="1"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sz="3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ワイルドでスカイハイ</a:t>
            </a: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なアイデアが出ているか</a:t>
            </a:r>
            <a:r>
              <a:rPr lang="en-US" altLang="ja-JP" sz="3600" dirty="0" smtClean="0">
                <a:latin typeface="HGP創英角ｺﾞｼｯｸUB" pitchFamily="50" charset="-128"/>
                <a:ea typeface="HGP創英角ｺﾞｼｯｸUB" pitchFamily="50" charset="-128"/>
              </a:rPr>
              <a:t>?</a:t>
            </a:r>
            <a:endParaRPr kumimoji="1" lang="en-US" altLang="ja-JP" sz="1400" dirty="0" smtClean="0">
              <a:latin typeface="HGP創英角ｺﾞｼｯｸUB" pitchFamily="50" charset="-128"/>
              <a:ea typeface="HGP創英角ｺﾞｼｯｸUB" pitchFamily="50" charset="-128"/>
              <a:sym typeface="Wingdings"/>
            </a:endParaRPr>
          </a:p>
          <a:p>
            <a:pPr algn="ctr"/>
            <a:r>
              <a:rPr kumimoji="1" lang="en-US" altLang="ja-JP" sz="3600" dirty="0" smtClean="0">
                <a:solidFill>
                  <a:srgbClr val="003399"/>
                </a:solidFill>
                <a:latin typeface="HGP創英角ｺﾞｼｯｸUB" pitchFamily="50" charset="-128"/>
                <a:ea typeface="HGP創英角ｺﾞｼｯｸUB" pitchFamily="50" charset="-128"/>
                <a:sym typeface="Wingdings"/>
              </a:rPr>
              <a:t></a:t>
            </a:r>
            <a:r>
              <a:rPr kumimoji="1" lang="ja-JP" altLang="en-US" sz="3600" dirty="0" smtClean="0">
                <a:solidFill>
                  <a:srgbClr val="003399"/>
                </a:solidFill>
                <a:latin typeface="HGP創英角ｺﾞｼｯｸUB" pitchFamily="50" charset="-128"/>
                <a:ea typeface="HGP創英角ｺﾞｼｯｸUB" pitchFamily="50" charset="-128"/>
                <a:sym typeface="Wingdings"/>
              </a:rPr>
              <a:t>問題があれば“ポジティブに”修正</a:t>
            </a:r>
            <a:r>
              <a:rPr kumimoji="1" lang="en-US" altLang="ja-JP" sz="3600" dirty="0" smtClean="0">
                <a:solidFill>
                  <a:srgbClr val="003399"/>
                </a:solidFill>
                <a:latin typeface="HGP創英角ｺﾞｼｯｸUB" pitchFamily="50" charset="-128"/>
                <a:ea typeface="HGP創英角ｺﾞｼｯｸUB" pitchFamily="50" charset="-128"/>
                <a:sym typeface="Wingdings"/>
              </a:rPr>
              <a:t>!</a:t>
            </a:r>
            <a:endParaRPr kumimoji="1" lang="ja-JP" altLang="en-US" sz="3600" dirty="0">
              <a:solidFill>
                <a:srgbClr val="00339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41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98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9768" y="240629"/>
            <a:ext cx="8211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ブレーンストーミング１</a:t>
            </a:r>
            <a:endParaRPr kumimoji="1" lang="ja-JP" altLang="en-US" sz="4800" dirty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31816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 smtClean="0">
                <a:latin typeface="HGP創英角ｺﾞｼｯｸUB" pitchFamily="50" charset="-128"/>
                <a:ea typeface="HGP創英角ｺﾞｼｯｸUB" pitchFamily="50" charset="-128"/>
              </a:rPr>
              <a:t>あなたのチームは</a:t>
            </a:r>
            <a:endParaRPr kumimoji="1" lang="en-US" altLang="ja-JP" sz="6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6600" dirty="0" smtClean="0">
                <a:latin typeface="HGP創英角ｺﾞｼｯｸUB" pitchFamily="50" charset="-128"/>
                <a:ea typeface="HGP創英角ｺﾞｼｯｸUB" pitchFamily="50" charset="-128"/>
              </a:rPr>
              <a:t>何をリ・デザインする</a:t>
            </a:r>
            <a:r>
              <a:rPr kumimoji="1" lang="en-US" altLang="ja-JP" sz="6600" dirty="0" smtClean="0">
                <a:latin typeface="HGP創英角ｺﾞｼｯｸUB" pitchFamily="50" charset="-128"/>
                <a:ea typeface="HGP創英角ｺﾞｼｯｸUB" pitchFamily="50" charset="-128"/>
              </a:rPr>
              <a:t>?</a:t>
            </a:r>
            <a:endParaRPr kumimoji="1" lang="ja-JP" altLang="en-US" sz="6600" dirty="0">
              <a:solidFill>
                <a:srgbClr val="00339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42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2012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上矢印 5"/>
          <p:cNvSpPr/>
          <p:nvPr/>
        </p:nvSpPr>
        <p:spPr>
          <a:xfrm>
            <a:off x="122195" y="600279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9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0"/>
          <a:stretch/>
        </p:blipFill>
        <p:spPr bwMode="auto">
          <a:xfrm>
            <a:off x="-5440" y="1745084"/>
            <a:ext cx="9144000" cy="514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77" r="561" b="97857"/>
          <a:stretch/>
        </p:blipFill>
        <p:spPr bwMode="auto">
          <a:xfrm>
            <a:off x="1" y="0"/>
            <a:ext cx="9144000" cy="190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29768" y="240629"/>
            <a:ext cx="8211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ブレーンストーミング２</a:t>
            </a:r>
            <a:endParaRPr kumimoji="1" lang="ja-JP" altLang="en-US" sz="4800" dirty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561" y="1632009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 smtClean="0">
                <a:latin typeface="HGP創英角ｺﾞｼｯｸUB" pitchFamily="50" charset="-128"/>
                <a:ea typeface="HGP創英角ｺﾞｼｯｸUB" pitchFamily="50" charset="-128"/>
              </a:rPr>
              <a:t>問題解決のための</a:t>
            </a:r>
            <a:endParaRPr kumimoji="1" lang="en-US" altLang="ja-JP" sz="6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6600" dirty="0" smtClean="0">
                <a:latin typeface="HGP創英角ｺﾞｼｯｸUB" pitchFamily="50" charset="-128"/>
                <a:ea typeface="HGP創英角ｺﾞｼｯｸUB" pitchFamily="50" charset="-128"/>
              </a:rPr>
              <a:t>スカイハイアイデアは？</a:t>
            </a:r>
            <a:endParaRPr kumimoji="1" lang="ja-JP" altLang="en-US" sz="6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solidFill>
                  <a:schemeClr val="bg1"/>
                </a:solidFill>
                <a:latin typeface="ＭＳ Ｐゴシック" pitchFamily="50" charset="-128"/>
              </a:rPr>
              <a:pPr algn="r"/>
              <a:t>43</a:t>
            </a:fld>
            <a:endParaRPr lang="en-US" altLang="ja-JP" sz="2800" b="1" baseline="2000">
              <a:solidFill>
                <a:schemeClr val="bg1"/>
              </a:solidFill>
              <a:latin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453" y="1600577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問題解決のための</a:t>
            </a:r>
            <a:endParaRPr kumimoji="1" lang="en-US" altLang="ja-JP" sz="66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6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スカイハイアイデアは？</a:t>
            </a:r>
            <a:endParaRPr kumimoji="1" lang="ja-JP" altLang="en-US" sz="66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4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9768" y="240629"/>
            <a:ext cx="8211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アイデアの選択</a:t>
            </a:r>
            <a:endParaRPr kumimoji="1" lang="ja-JP" altLang="en-US" sz="6000" dirty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8970" y="1511361"/>
            <a:ext cx="888882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選び方のヒント：</a:t>
            </a:r>
            <a:endParaRPr kumimoji="1"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16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①</a:t>
            </a:r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直感で選ぶ</a:t>
            </a:r>
            <a:endParaRPr kumimoji="1"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en-US" altLang="ja-JP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②</a:t>
            </a:r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トップ３アイデアの掛け合わせ</a:t>
            </a:r>
            <a:endParaRPr kumimoji="1"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16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③</a:t>
            </a:r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シナリオグラフ（５</a:t>
            </a:r>
            <a:r>
              <a:rPr kumimoji="1"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W</a:t>
            </a:r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１</a:t>
            </a:r>
            <a:r>
              <a:rPr kumimoji="1"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H</a:t>
            </a:r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）でシナリオ作成</a:t>
            </a:r>
            <a:endParaRPr kumimoji="1"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16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④</a:t>
            </a:r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２軸の上に整理</a:t>
            </a:r>
            <a:endParaRPr kumimoji="1"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16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⑤</a:t>
            </a:r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アイデアをグルーピングしてみる</a:t>
            </a:r>
            <a:endParaRPr kumimoji="1" lang="ja-JP" altLang="en-US" sz="4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44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11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9768" y="240629"/>
            <a:ext cx="8211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スキット（寸劇）の準備</a:t>
            </a:r>
            <a:endParaRPr kumimoji="1" lang="ja-JP" altLang="en-US" sz="6000" dirty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38666" y="1703924"/>
            <a:ext cx="68611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latin typeface="HGP創英角ｺﾞｼｯｸUB" pitchFamily="50" charset="-128"/>
                <a:ea typeface="HGP創英角ｺﾞｼｯｸUB" pitchFamily="50" charset="-128"/>
              </a:rPr>
              <a:t>①</a:t>
            </a:r>
            <a:r>
              <a:rPr kumimoji="1"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３分間（厳守）のスキットでアイデア</a:t>
            </a:r>
            <a:r>
              <a:rPr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の構造</a:t>
            </a:r>
            <a:r>
              <a:rPr kumimoji="1"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を表現</a:t>
            </a:r>
            <a:endParaRPr kumimoji="1" lang="en-US" altLang="ja-JP" sz="4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20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en-US" altLang="ja-JP" sz="4800" dirty="0" smtClean="0">
                <a:latin typeface="HGP創英角ｺﾞｼｯｸUB" pitchFamily="50" charset="-128"/>
                <a:ea typeface="HGP創英角ｺﾞｼｯｸUB" pitchFamily="50" charset="-128"/>
              </a:rPr>
              <a:t>②</a:t>
            </a:r>
            <a:r>
              <a:rPr kumimoji="1"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全員出演</a:t>
            </a:r>
            <a:endParaRPr kumimoji="1" lang="en-US" altLang="ja-JP" sz="4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en-US" altLang="ja-JP" sz="4800" dirty="0" smtClean="0">
                <a:latin typeface="HGP創英角ｺﾞｼｯｸUB" pitchFamily="50" charset="-128"/>
                <a:ea typeface="HGP創英角ｺﾞｼｯｸUB" pitchFamily="50" charset="-128"/>
              </a:rPr>
              <a:t>③</a:t>
            </a:r>
            <a:r>
              <a:rPr kumimoji="1"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シンプルなストーリーに</a:t>
            </a:r>
            <a:endParaRPr kumimoji="1" lang="en-US" altLang="ja-JP" sz="4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20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en-US" altLang="ja-JP" sz="4800" dirty="0" smtClean="0">
                <a:latin typeface="HGP創英角ｺﾞｼｯｸUB" pitchFamily="50" charset="-128"/>
                <a:ea typeface="HGP創英角ｺﾞｼｯｸUB" pitchFamily="50" charset="-128"/>
              </a:rPr>
              <a:t>④</a:t>
            </a:r>
            <a:r>
              <a:rPr kumimoji="1"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インパクト</a:t>
            </a:r>
            <a:r>
              <a:rPr kumimoji="1" lang="en-US" altLang="ja-JP" sz="4800" dirty="0" smtClean="0">
                <a:latin typeface="HGP創英角ｺﾞｼｯｸUB" pitchFamily="50" charset="-128"/>
                <a:ea typeface="HGP創英角ｺﾞｼｯｸUB" pitchFamily="50" charset="-128"/>
              </a:rPr>
              <a:t>×</a:t>
            </a:r>
            <a:r>
              <a:rPr kumimoji="1"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エンジョイ</a:t>
            </a:r>
            <a:endParaRPr kumimoji="1" lang="ja-JP" altLang="en-US" sz="4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45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16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6639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P創英角ｺﾞｼｯｸUB"/>
                <a:ea typeface="HGP創英角ｺﾞｼｯｸUB"/>
                <a:cs typeface="HGP創英角ｺﾞｼｯｸUB"/>
              </a:rPr>
              <a:t>３</a:t>
            </a:r>
            <a:r>
              <a:rPr kumimoji="1" lang="en-US" altLang="ja-JP" sz="4000" dirty="0" smtClean="0">
                <a:latin typeface="HGP創英角ｺﾞｼｯｸUB"/>
                <a:ea typeface="HGP創英角ｺﾞｼｯｸUB"/>
                <a:cs typeface="HGP創英角ｺﾞｼｯｸUB"/>
              </a:rPr>
              <a:t>Gr</a:t>
            </a:r>
            <a:r>
              <a:rPr kumimoji="1" lang="ja-JP" altLang="en-US" sz="4000" dirty="0" smtClean="0">
                <a:latin typeface="HGP創英角ｺﾞｼｯｸUB"/>
                <a:ea typeface="HGP創英角ｺﾞｼｯｸUB"/>
                <a:cs typeface="HGP創英角ｺﾞｼｯｸUB"/>
              </a:rPr>
              <a:t>に分れ、スキットの発表</a:t>
            </a:r>
            <a:endParaRPr kumimoji="1" lang="en-US" altLang="ja-JP" sz="40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4000" dirty="0" smtClean="0">
                <a:latin typeface="HGP創英角ｺﾞｼｯｸUB"/>
                <a:ea typeface="HGP創英角ｺﾞｼｯｸUB"/>
                <a:cs typeface="HGP創英角ｺﾞｼｯｸUB"/>
                <a:sym typeface="Wingdings"/>
              </a:rPr>
              <a:t>最優秀３チームは全体の場で発表</a:t>
            </a:r>
            <a:endParaRPr kumimoji="1" lang="ja-JP" altLang="en-US" sz="40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1078978" y="3215937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正方形/長方形 4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3" name="図形グループ 12"/>
          <p:cNvGrpSpPr/>
          <p:nvPr/>
        </p:nvGrpSpPr>
        <p:grpSpPr>
          <a:xfrm>
            <a:off x="1078978" y="4668380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9" name="図形グループ 18"/>
          <p:cNvGrpSpPr/>
          <p:nvPr/>
        </p:nvGrpSpPr>
        <p:grpSpPr>
          <a:xfrm>
            <a:off x="1880046" y="2528751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正方形/長方形 19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3" name="図形グループ 22"/>
          <p:cNvGrpSpPr/>
          <p:nvPr/>
        </p:nvGrpSpPr>
        <p:grpSpPr>
          <a:xfrm>
            <a:off x="1880046" y="3984254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正方形/長方形 23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7" name="図形グループ 26"/>
          <p:cNvGrpSpPr/>
          <p:nvPr/>
        </p:nvGrpSpPr>
        <p:grpSpPr>
          <a:xfrm>
            <a:off x="2689905" y="3204321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正方形/長方形 27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1" name="図形グループ 30"/>
          <p:cNvGrpSpPr/>
          <p:nvPr/>
        </p:nvGrpSpPr>
        <p:grpSpPr>
          <a:xfrm>
            <a:off x="2689905" y="4656764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2" name="正方形/長方形 31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5" name="図形グループ 34"/>
          <p:cNvGrpSpPr/>
          <p:nvPr/>
        </p:nvGrpSpPr>
        <p:grpSpPr>
          <a:xfrm>
            <a:off x="3490973" y="2517135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正方形/長方形 35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9" name="図形グループ 38"/>
          <p:cNvGrpSpPr/>
          <p:nvPr/>
        </p:nvGrpSpPr>
        <p:grpSpPr>
          <a:xfrm>
            <a:off x="3490973" y="3987238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正方形/長方形 39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3" name="図形グループ 42"/>
          <p:cNvGrpSpPr/>
          <p:nvPr/>
        </p:nvGrpSpPr>
        <p:grpSpPr>
          <a:xfrm>
            <a:off x="4331841" y="3204321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4" name="正方形/長方形 43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7" name="図形グループ 46"/>
          <p:cNvGrpSpPr/>
          <p:nvPr/>
        </p:nvGrpSpPr>
        <p:grpSpPr>
          <a:xfrm>
            <a:off x="4331841" y="4656764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8" name="正方形/長方形 47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5132908" y="2517135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2" name="正方形/長方形 51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5" name="図形グループ 54"/>
          <p:cNvGrpSpPr/>
          <p:nvPr/>
        </p:nvGrpSpPr>
        <p:grpSpPr>
          <a:xfrm>
            <a:off x="5132908" y="3972639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6" name="正方形/長方形 55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9" name="図形グループ 58"/>
          <p:cNvGrpSpPr/>
          <p:nvPr/>
        </p:nvGrpSpPr>
        <p:grpSpPr>
          <a:xfrm>
            <a:off x="6026624" y="3205070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0" name="正方形/長方形 59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63" name="図形グループ 62"/>
          <p:cNvGrpSpPr/>
          <p:nvPr/>
        </p:nvGrpSpPr>
        <p:grpSpPr>
          <a:xfrm>
            <a:off x="6026624" y="4564472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4" name="正方形/長方形 63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67" name="図形グループ 66"/>
          <p:cNvGrpSpPr/>
          <p:nvPr/>
        </p:nvGrpSpPr>
        <p:grpSpPr>
          <a:xfrm>
            <a:off x="6754904" y="2517885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8" name="正方形/長方形 67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71" name="図形グループ 70"/>
          <p:cNvGrpSpPr/>
          <p:nvPr/>
        </p:nvGrpSpPr>
        <p:grpSpPr>
          <a:xfrm>
            <a:off x="6754904" y="3973388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正方形/長方形 71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75" name="図形グループ 74"/>
          <p:cNvGrpSpPr/>
          <p:nvPr/>
        </p:nvGrpSpPr>
        <p:grpSpPr>
          <a:xfrm>
            <a:off x="7564764" y="3219194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6" name="正方形/長方形 75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79" name="図形グループ 78"/>
          <p:cNvGrpSpPr/>
          <p:nvPr/>
        </p:nvGrpSpPr>
        <p:grpSpPr>
          <a:xfrm>
            <a:off x="7564764" y="4669158"/>
            <a:ext cx="550045" cy="537185"/>
            <a:chOff x="438489" y="3598135"/>
            <a:chExt cx="922338" cy="10594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0" name="正方形/長方形 79"/>
            <p:cNvSpPr/>
            <p:nvPr/>
          </p:nvSpPr>
          <p:spPr>
            <a:xfrm>
              <a:off x="438489" y="3598135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438489" y="3945854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438489" y="4309910"/>
              <a:ext cx="922338" cy="347719"/>
            </a:xfrm>
            <a:prstGeom prst="rect">
              <a:avLst/>
            </a:prstGeom>
            <a:grpFill/>
            <a:ln w="2857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93" name="正方形/長方形 92"/>
          <p:cNvSpPr/>
          <p:nvPr/>
        </p:nvSpPr>
        <p:spPr>
          <a:xfrm>
            <a:off x="4122641" y="1445892"/>
            <a:ext cx="899909" cy="646331"/>
          </a:xfrm>
          <a:prstGeom prst="rect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tx2"/>
                </a:solidFill>
                <a:latin typeface="HGP創英角ｺﾞｼｯｸUB"/>
                <a:ea typeface="HGP創英角ｺﾞｼｯｸUB"/>
                <a:cs typeface="HGP創英角ｺﾞｼｯｸUB"/>
              </a:rPr>
              <a:t>前</a:t>
            </a:r>
            <a:endParaRPr lang="ja-JP" altLang="en-US" sz="3600" dirty="0">
              <a:solidFill>
                <a:schemeClr val="tx2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4122641" y="6129282"/>
            <a:ext cx="899909" cy="646331"/>
          </a:xfrm>
          <a:prstGeom prst="rect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tx2"/>
                </a:solidFill>
                <a:latin typeface="HGP創英角ｺﾞｼｯｸUB"/>
                <a:ea typeface="HGP創英角ｺﾞｼｯｸUB"/>
                <a:cs typeface="HGP創英角ｺﾞｼｯｸUB"/>
              </a:rPr>
              <a:t>後</a:t>
            </a:r>
            <a:endParaRPr lang="ja-JP" altLang="en-US" sz="3600" dirty="0">
              <a:solidFill>
                <a:schemeClr val="tx2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357605" y="2306193"/>
            <a:ext cx="2510905" cy="3137215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1078978" y="2528751"/>
            <a:ext cx="550045" cy="5500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7564764" y="2504275"/>
            <a:ext cx="550045" cy="5500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432581" y="5478022"/>
            <a:ext cx="259077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隣の部屋へ！</a:t>
            </a:r>
            <a:endParaRPr lang="ja-JP" altLang="en-US" sz="32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02" name="Rectangle 6"/>
          <p:cNvSpPr>
            <a:spLocks noChangeArrowheads="1"/>
          </p:cNvSpPr>
          <p:nvPr/>
        </p:nvSpPr>
        <p:spPr bwMode="auto">
          <a:xfrm>
            <a:off x="8539996" y="6515100"/>
            <a:ext cx="55320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46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2012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上矢印 83"/>
          <p:cNvSpPr/>
          <p:nvPr/>
        </p:nvSpPr>
        <p:spPr>
          <a:xfrm>
            <a:off x="122195" y="600279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0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7"/>
          <a:stretch/>
        </p:blipFill>
        <p:spPr bwMode="auto">
          <a:xfrm>
            <a:off x="1" y="1756062"/>
            <a:ext cx="9144000" cy="51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77" r="561" b="97857"/>
          <a:stretch/>
        </p:blipFill>
        <p:spPr bwMode="auto">
          <a:xfrm>
            <a:off x="1" y="0"/>
            <a:ext cx="9144000" cy="19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62852" y="274850"/>
            <a:ext cx="8637325" cy="3658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36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お願い：</a:t>
            </a:r>
            <a:endParaRPr lang="en-US" altLang="ja-JP" sz="36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en-US" altLang="ja-JP" sz="36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Facebook</a:t>
            </a:r>
            <a:r>
              <a:rPr lang="ja-JP" altLang="en-US" sz="36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ページ</a:t>
            </a:r>
            <a:endParaRPr lang="en-US" altLang="ja-JP" sz="36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6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慶應イノベーティブデザインスクール</a:t>
            </a:r>
            <a:endParaRPr lang="en-US" altLang="ja-JP" sz="36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en-US" altLang="ja-JP" b="1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http</a:t>
            </a:r>
            <a:r>
              <a:rPr lang="en-US" altLang="ja-JP" b="1" dirty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://</a:t>
            </a:r>
            <a:r>
              <a:rPr lang="en-US" altLang="ja-JP" b="1" dirty="0" err="1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www.facebook.com</a:t>
            </a:r>
            <a:r>
              <a:rPr lang="en-US" altLang="ja-JP" b="1" dirty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/</a:t>
            </a:r>
            <a:r>
              <a:rPr lang="en-US" altLang="ja-JP" b="1" dirty="0" err="1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keioinnovativedesign</a:t>
            </a:r>
            <a:endParaRPr lang="en-US" altLang="ja-JP" b="1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6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に今日の結果を</a:t>
            </a:r>
            <a:r>
              <a:rPr lang="en-US" altLang="ja-JP" sz="36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UP</a:t>
            </a:r>
            <a:r>
              <a:rPr lang="ja-JP" altLang="en-US" sz="36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して頂けるとうれしです。</a:t>
            </a:r>
            <a:endParaRPr lang="en-US" altLang="ja-JP" sz="36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活動の記録と、コミュニケーション継続のために。</a:t>
            </a:r>
            <a:endParaRPr lang="en-US" altLang="ja-JP" sz="32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2262734" y="46133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56600" y="6515100"/>
            <a:ext cx="73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47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1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7"/>
          <a:stretch/>
        </p:blipFill>
        <p:spPr bwMode="auto">
          <a:xfrm>
            <a:off x="1" y="1756062"/>
            <a:ext cx="9144000" cy="51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77" r="561" b="97857"/>
          <a:stretch/>
        </p:blipFill>
        <p:spPr bwMode="auto">
          <a:xfrm>
            <a:off x="1" y="0"/>
            <a:ext cx="9144000" cy="19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20848" y="274850"/>
            <a:ext cx="8121334" cy="3988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36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Facebook</a:t>
            </a:r>
            <a:r>
              <a:rPr lang="ja-JP" altLang="en-US" sz="36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ページ</a:t>
            </a:r>
            <a:endParaRPr lang="en-US" altLang="ja-JP" sz="36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6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慶應イノベーティブデザインスクール</a:t>
            </a:r>
            <a:endParaRPr lang="en-US" altLang="ja-JP" sz="36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en-US" altLang="ja-JP" b="1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http</a:t>
            </a:r>
            <a:r>
              <a:rPr lang="en-US" altLang="ja-JP" b="1" dirty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://</a:t>
            </a:r>
            <a:r>
              <a:rPr lang="en-US" altLang="ja-JP" b="1" dirty="0" err="1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www.facebook.com</a:t>
            </a:r>
            <a:r>
              <a:rPr lang="en-US" altLang="ja-JP" b="1" dirty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/</a:t>
            </a:r>
            <a:r>
              <a:rPr lang="en-US" altLang="ja-JP" b="1" dirty="0" err="1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keioinnovativedesign</a:t>
            </a:r>
            <a:endParaRPr lang="en-US" altLang="ja-JP" b="1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endParaRPr lang="en-US" altLang="ja-JP" sz="1400" dirty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6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ご自由にご意見・感想をご記入ください！</a:t>
            </a:r>
            <a:endParaRPr lang="en-US" altLang="ja-JP" sz="36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（できればポジティブな書き方で。）</a:t>
            </a:r>
            <a:endParaRPr lang="en-US" altLang="ja-JP" sz="28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6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他のスカイハイな利用も大歓迎！</a:t>
            </a:r>
            <a:endParaRPr lang="en-US" altLang="ja-JP" sz="36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2262734" y="46133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56600" y="6515100"/>
            <a:ext cx="73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48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32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7"/>
          <a:stretch/>
        </p:blipFill>
        <p:spPr bwMode="auto">
          <a:xfrm>
            <a:off x="1" y="1756062"/>
            <a:ext cx="9144000" cy="51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77" r="561" b="97857"/>
          <a:stretch/>
        </p:blipFill>
        <p:spPr bwMode="auto">
          <a:xfrm>
            <a:off x="1" y="0"/>
            <a:ext cx="9144000" cy="19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103649" y="228542"/>
            <a:ext cx="6955750" cy="30305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講義資料の再利用は自由ですが、</a:t>
            </a:r>
            <a:endParaRPr lang="en-US" altLang="ja-JP" sz="32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使用する際には、</a:t>
            </a:r>
            <a:endParaRPr lang="en-US" altLang="ja-JP" sz="32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慶應義塾大学</a:t>
            </a:r>
            <a:r>
              <a:rPr lang="en-US" altLang="ja-JP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SDM</a:t>
            </a:r>
            <a:r>
              <a:rPr lang="ja-JP" altLang="en-US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研究科主催</a:t>
            </a:r>
            <a:endParaRPr lang="en-US" altLang="ja-JP" sz="32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「慶應イノベーティブデザインスクール」</a:t>
            </a:r>
            <a:endParaRPr lang="en-US" altLang="ja-JP" sz="32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での資料であることを明記してください。</a:t>
            </a:r>
            <a:endParaRPr lang="en-US" altLang="ja-JP" sz="32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2262734" y="46133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56600" y="6515100"/>
            <a:ext cx="73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49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8412">
            <a:off x="4023107" y="3500905"/>
            <a:ext cx="1116834" cy="907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92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1143"/>
            <a:ext cx="9144000" cy="569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77" r="561" b="97857"/>
          <a:stretch/>
        </p:blipFill>
        <p:spPr bwMode="auto">
          <a:xfrm>
            <a:off x="1" y="0"/>
            <a:ext cx="9144000" cy="12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" y="64829"/>
            <a:ext cx="9144000" cy="36974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この資料は、</a:t>
            </a:r>
            <a:r>
              <a:rPr lang="en-US" altLang="ja-JP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Facebook</a:t>
            </a:r>
            <a:r>
              <a:rPr lang="ja-JP" altLang="en-US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ページ：</a:t>
            </a:r>
            <a:endParaRPr lang="en-US" altLang="ja-JP" sz="32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「慶應イノベーティブデザインスクール」</a:t>
            </a:r>
            <a:endParaRPr lang="en-US" altLang="ja-JP" sz="32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en-US" altLang="ja-JP" b="1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http</a:t>
            </a:r>
            <a:r>
              <a:rPr lang="en-US" altLang="ja-JP" b="1" dirty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://</a:t>
            </a:r>
            <a:r>
              <a:rPr lang="en-US" altLang="ja-JP" b="1" dirty="0" err="1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www.facebook.com</a:t>
            </a:r>
            <a:r>
              <a:rPr lang="en-US" altLang="ja-JP" b="1" dirty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/</a:t>
            </a:r>
            <a:r>
              <a:rPr lang="en-US" altLang="ja-JP" b="1" dirty="0" err="1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keioinnovativedesign</a:t>
            </a:r>
            <a:endParaRPr lang="en-US" altLang="ja-JP" b="1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および</a:t>
            </a:r>
            <a:r>
              <a:rPr lang="ja-JP" altLang="en-US" sz="3200" dirty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慶應</a:t>
            </a:r>
            <a:r>
              <a:rPr lang="ja-JP" altLang="en-US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イノベーティブデザインセンターの</a:t>
            </a:r>
            <a:r>
              <a:rPr lang="en-US" altLang="ja-JP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HP</a:t>
            </a:r>
            <a:r>
              <a:rPr lang="ja-JP" altLang="en-US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：</a:t>
            </a:r>
            <a:endParaRPr lang="en-US" altLang="ja-JP" sz="32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en-US" altLang="ja-JP" b="1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http</a:t>
            </a:r>
            <a:r>
              <a:rPr lang="en-US" altLang="ja-JP" b="1" dirty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://</a:t>
            </a:r>
            <a:r>
              <a:rPr lang="en-US" altLang="ja-JP" b="1" dirty="0" err="1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lab.sdm.keio.ac.jp</a:t>
            </a:r>
            <a:r>
              <a:rPr lang="en-US" altLang="ja-JP" b="1" dirty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/</a:t>
            </a:r>
            <a:r>
              <a:rPr lang="en-US" altLang="ja-JP" b="1" dirty="0" err="1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idc</a:t>
            </a:r>
            <a:r>
              <a:rPr lang="en-US" altLang="ja-JP" b="1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/</a:t>
            </a:r>
            <a:r>
              <a:rPr lang="en-US" altLang="ja-JP" b="1" dirty="0" err="1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news.html</a:t>
            </a:r>
            <a:endParaRPr lang="en-US" altLang="ja-JP" b="1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からダウンロードできます。</a:t>
            </a:r>
            <a:endParaRPr lang="en-US" altLang="ja-JP" sz="32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（</a:t>
            </a:r>
            <a:r>
              <a:rPr lang="en-US" altLang="ja-JP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WS</a:t>
            </a:r>
            <a:r>
              <a:rPr lang="ja-JP" altLang="en-US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終了後に</a:t>
            </a:r>
            <a:r>
              <a:rPr lang="en-US" altLang="ja-JP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UPLOAD</a:t>
            </a:r>
            <a:r>
              <a:rPr lang="ja-JP" altLang="en-US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する予定です）</a:t>
            </a:r>
            <a:endParaRPr lang="en-US" altLang="ja-JP" sz="32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2262734" y="46133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56600" y="6515100"/>
            <a:ext cx="73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5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29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eno\Desktop\26441-1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7"/>
          <a:stretch/>
        </p:blipFill>
        <p:spPr bwMode="auto">
          <a:xfrm>
            <a:off x="1840608" y="287395"/>
            <a:ext cx="5556887" cy="592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2012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上矢印 3"/>
          <p:cNvSpPr/>
          <p:nvPr/>
        </p:nvSpPr>
        <p:spPr>
          <a:xfrm>
            <a:off x="122195" y="600279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3718488" y="5107083"/>
            <a:ext cx="18944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teaching</a:t>
            </a:r>
          </a:p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staffs</a:t>
            </a:r>
            <a:endParaRPr lang="ja-JP" altLang="en-US" sz="28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356600" y="6515100"/>
            <a:ext cx="73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50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21095108">
            <a:off x="272142" y="287395"/>
            <a:ext cx="33190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ティーチング</a:t>
            </a:r>
            <a:endParaRPr lang="en-US" altLang="ja-JP" sz="4400" dirty="0" smtClean="0">
              <a:solidFill>
                <a:srgbClr val="00804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44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スタッフ</a:t>
            </a:r>
            <a:endParaRPr lang="en-US" altLang="ja-JP" sz="4400" dirty="0" smtClean="0">
              <a:solidFill>
                <a:srgbClr val="00804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44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募集中！</a:t>
            </a:r>
            <a:endParaRPr kumimoji="1" lang="ja-JP" altLang="en-US" sz="4400" dirty="0">
              <a:solidFill>
                <a:srgbClr val="00804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514830">
            <a:off x="6278453" y="637776"/>
            <a:ext cx="2568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44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認定制度</a:t>
            </a:r>
            <a:endParaRPr kumimoji="1" lang="en-US" altLang="ja-JP" sz="4400" dirty="0" smtClean="0">
              <a:solidFill>
                <a:srgbClr val="00804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r"/>
            <a:r>
              <a:rPr lang="ja-JP" altLang="en-US" sz="44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模索中！</a:t>
            </a:r>
            <a:endParaRPr kumimoji="1" lang="ja-JP" altLang="en-US" sz="4400" dirty="0">
              <a:solidFill>
                <a:srgbClr val="00804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20607431">
            <a:off x="6465351" y="4319822"/>
            <a:ext cx="2335609" cy="1566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いつでも、</a:t>
            </a:r>
            <a:endParaRPr kumimoji="1" lang="en-US" altLang="ja-JP" sz="3200" dirty="0" smtClean="0">
              <a:solidFill>
                <a:srgbClr val="00804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32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質問・意見・見学大歓迎</a:t>
            </a:r>
            <a:endParaRPr kumimoji="1" lang="ja-JP" altLang="en-US" sz="3200" dirty="0">
              <a:solidFill>
                <a:srgbClr val="00804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037841">
            <a:off x="314186" y="4382743"/>
            <a:ext cx="2568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デザイン思考の研究者と</a:t>
            </a:r>
            <a:endParaRPr kumimoji="1" lang="en-US" altLang="ja-JP" sz="3200" dirty="0" smtClean="0">
              <a:solidFill>
                <a:srgbClr val="00804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/>
            <a:r>
              <a:rPr kumimoji="1" lang="ja-JP" altLang="en-US" sz="3200" dirty="0" smtClean="0">
                <a:solidFill>
                  <a:srgbClr val="008040"/>
                </a:solidFill>
                <a:latin typeface="HGP創英角ｺﾞｼｯｸUB"/>
                <a:ea typeface="HGP創英角ｺﾞｼｯｸUB"/>
                <a:cs typeface="HGP創英角ｺﾞｼｯｸUB"/>
              </a:rPr>
              <a:t>ロゴも募集中</a:t>
            </a:r>
            <a:endParaRPr kumimoji="1" lang="ja-JP" altLang="en-US" sz="3200" dirty="0">
              <a:solidFill>
                <a:srgbClr val="00804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30721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1114" y="450360"/>
            <a:ext cx="8928100" cy="6388100"/>
          </a:xfrm>
        </p:spPr>
        <p:txBody>
          <a:bodyPr>
            <a:normAutofit lnSpcReduction="10000"/>
          </a:bodyPr>
          <a:lstStyle/>
          <a:p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【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学術論文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】</a:t>
            </a:r>
          </a:p>
          <a:p>
            <a:pPr lvl="1"/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牧野由梨恵，白坂成功，牧野泰才，前野隆司，欲求連鎖分析（人々の欲求の多様性を考慮した社会システムの分析・設計手法），日本機械学会論文集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C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編，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Vol. 78, No. 785, 2012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年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1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月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pp. 214-227</a:t>
            </a:r>
          </a:p>
          <a:p>
            <a:pPr lvl="1"/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早田吉伸，前野隆司，白坂成功，保井俊之，国内外事例分析に基づく日本型フューチャーセンターのデザイン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―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地域課題解決のための協働プラットフォームの実現を目指して，地域活性研究 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Vol.3, 2012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年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3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月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 pp.85-94</a:t>
            </a:r>
          </a:p>
          <a:p>
            <a:pPr lvl="1"/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Toshiyuki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Yasui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A New Systems-Engineering Approach for a Socio-Critical System: A Case Study of Claims-Payment Failures of the Japan’s Insurance Industry , International Council on Systems Engineering (INCOSE), Systems Engineering Journal  Vol.14 No.4, 2011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年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12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月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pp.349-363</a:t>
            </a:r>
          </a:p>
          <a:p>
            <a:pPr lvl="1"/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津々木晶子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保井俊之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白坂成功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神武直彦，システムズ・アプローチによる住民選好の数量化・見える化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: 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中心市街地の新しい政策創出の方法論，関東都市学会年報，第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13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号，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2011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年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10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月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pp.110-116</a:t>
            </a:r>
          </a:p>
          <a:p>
            <a:pPr lvl="1"/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Naohiko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Kohtake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Takashi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Maeno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Hidekazu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 Nishimura and Yoshiaki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Ohkami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Graduate Education for Multi-Disciplinary System Design and Management : Developing Leaders of Large-Scale Complex System Design and Management, Synthesiology , English Edition, Vol. 3, No. 2, 2010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年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9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月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pp. 124-139</a:t>
            </a:r>
          </a:p>
          <a:p>
            <a:pPr lvl="1"/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神武直彦，前野隆司，西村秀和，狼嘉彰，学問分野を超えた「システムデザイン・マネジメント学」の大学院教育の構築－大規模・複雑システムの構築と運用をリードする人材の育成を目指して－，シンセシオロジー－構成学，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Vol. 3</a:t>
            </a:r>
            <a:r>
              <a:rPr lang="ja-JP" altLang="en-US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，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No. 2</a:t>
            </a:r>
            <a:r>
              <a:rPr lang="ja-JP" altLang="en-US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，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2010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年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5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月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pp. 112-126</a:t>
            </a:r>
          </a:p>
          <a:p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【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学会発表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】</a:t>
            </a:r>
            <a:endParaRPr lang="ja-JP" altLang="en-US" sz="10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lvl="1"/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Hiroyuki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Yagita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Akira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Tose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Madoka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 Nakajima, Sun K. Kim and Takashi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Maeno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A Validation Regarding Effectiveness of Scenario Graph, Proc. ASME 2011 International Design Engineering Technical Conferences, August 2011, Washington, USA</a:t>
            </a:r>
          </a:p>
          <a:p>
            <a:pPr lvl="1"/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Takashi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Maeno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Yurie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 Makino, Seiko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Shirasaka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Yasutoshi Makino and Sun K. Kim, Wants Chain Analysis: Human-Centered Method for Analyzing and Designing Social Systems, Proc. International Conference on Engineering Design, August 2011, Copenhagen, Demark, pp. 302-310</a:t>
            </a:r>
          </a:p>
          <a:p>
            <a:pPr lvl="1"/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Koichi Takahashi and Takashi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Maeno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The Causal SWOT Analysis using Systems Thinking ?A Tool for Situational Analysis Workshop, Proc. 55th Annual Conference of the International Society of System Sciences, 2011, CD-ROM, Hull, UK</a:t>
            </a:r>
          </a:p>
          <a:p>
            <a:pPr lvl="1"/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Madoka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 Nakajima, Hiroyuki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Yagita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 and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Shoichi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 Sasaki, System Design Approach Derives a New Type of Insurance, Proceedings of the 5th International Conference on Business and Technology Transfer (ICBTT2010), pp130-135</a:t>
            </a:r>
          </a:p>
          <a:p>
            <a:pPr lvl="1"/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Sun K. Kim, Shinichiro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Haruyama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Takashi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Maeno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Tetsuya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Toma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 and Yoshiaki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Ohkami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Preliminary Validation of Scenario-based Design for Amorphous Systems, 20th INCOSE International Symposium, July 2010, Chicago, USA</a:t>
            </a:r>
          </a:p>
          <a:p>
            <a:pPr lvl="1"/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Naohiko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Kohtake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Takashi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Maeno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Hidekazu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 Nishimura and Yoshiaki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Ohkami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Graduate Program in Multi-Disciplinary System Design and Management, 20th INCOSE International Symposium, July 2010, Chicago, USA</a:t>
            </a:r>
          </a:p>
          <a:p>
            <a:pPr lvl="1"/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Sun K. Kim, Whitfield Fowler,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Kosuke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 Ishii and Takashi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Maeno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 Tools for Project-based Active Learning of Amorphous Systems Design: Scenario Prototyping and Cross Team Peer Evaluation, Proc. ASME 2009 International Design Engineering Technical Conferences, 2009</a:t>
            </a:r>
          </a:p>
          <a:p>
            <a:pPr lvl="1"/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Kosuke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 Ishii, Olivier de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Weck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Shinichiro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Haruyama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Takashi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Maeno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Sun K. Kim, and Whitfield Fowler, Active Learning Project Sequence: Capstone Experience for Multi-disciplinary System Design and Management Education, Proc. International Conference on Engineering Design, 2009, pp. 57-68</a:t>
            </a:r>
          </a:p>
          <a:p>
            <a:pPr lvl="1"/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Seiko </a:t>
            </a:r>
            <a:r>
              <a:rPr lang="en-US" altLang="ja-JP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Shirasaka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A Standard Approach To Find Out Multiple View Points to Describe an Architecture of Social Systems-Designing Better Payment Architecture To Solve Claim-Payment Failures Of Japan’s Insurance Companies -, 19th INCOSE International Symposium, July 2009, Singapore</a:t>
            </a:r>
          </a:p>
          <a:p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【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著書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】</a:t>
            </a:r>
            <a:endParaRPr lang="ja-JP" altLang="en-US" sz="10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lvl="1"/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保井俊之，「日本」の売り方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: 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協創力が市場を制す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, 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角川ワンテーマ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21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（新書），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2012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年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3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月</a:t>
            </a:r>
          </a:p>
          <a:p>
            <a:pPr lvl="1"/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仲谷正史，筧康明，白土寛和，前野隆司，他，視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×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触　視ること、触れること、感じること（テクタイル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―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未来社会のための触体験デザイン），慶應義塾大学アート・センター／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booklet 19</a:t>
            </a:r>
            <a:r>
              <a:rPr lang="ja-JP" altLang="en-US" sz="1000" dirty="0" err="1" smtClean="0">
                <a:latin typeface="HGP創英角ｺﾞｼｯｸUB"/>
                <a:ea typeface="HGP創英角ｺﾞｼｯｸUB"/>
                <a:cs typeface="HGP創英角ｺﾞｼｯｸUB"/>
              </a:rPr>
              <a:t>，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2011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年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3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月</a:t>
            </a:r>
          </a:p>
          <a:p>
            <a:pPr lvl="1"/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前野隆司，思考脳力のつくり方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―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仕事と人生を革新する四つの思考法，角川ワンテーマ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21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（新書），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2010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年</a:t>
            </a:r>
            <a:r>
              <a:rPr lang="en-US" altLang="ja-JP" sz="1000" dirty="0" smtClean="0">
                <a:latin typeface="HGP創英角ｺﾞｼｯｸUB"/>
                <a:ea typeface="HGP創英角ｺﾞｼｯｸUB"/>
                <a:cs typeface="HGP創英角ｺﾞｼｯｸUB"/>
              </a:rPr>
              <a:t>4</a:t>
            </a:r>
            <a:r>
              <a:rPr lang="ja-JP" altLang="en-US" sz="1000" dirty="0" smtClean="0">
                <a:latin typeface="HGP創英角ｺﾞｼｯｸUB"/>
                <a:ea typeface="HGP創英角ｺﾞｼｯｸUB"/>
                <a:cs typeface="HGP創英角ｺﾞｼｯｸUB"/>
              </a:rPr>
              <a:t>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3D06-775A-4B39-8109-5AE70336063C}" type="slidenum">
              <a:rPr lang="ja-JP" altLang="en-US"/>
              <a:pPr>
                <a:defRPr/>
              </a:pPr>
              <a:t>51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70737" y="70168"/>
            <a:ext cx="55037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003399"/>
                </a:solidFill>
                <a:latin typeface="HGP創英角ｺﾞｼｯｸUB" pitchFamily="50" charset="-128"/>
                <a:ea typeface="HGP創英角ｺﾞｼｯｸUB" pitchFamily="50" charset="-128"/>
              </a:rPr>
              <a:t>慶應</a:t>
            </a:r>
            <a:r>
              <a:rPr lang="en-US" altLang="ja-JP" dirty="0" smtClean="0">
                <a:solidFill>
                  <a:srgbClr val="003399"/>
                </a:solidFill>
                <a:latin typeface="HGP創英角ｺﾞｼｯｸUB" pitchFamily="50" charset="-128"/>
                <a:ea typeface="HGP創英角ｺﾞｼｯｸUB" pitchFamily="50" charset="-128"/>
              </a:rPr>
              <a:t>SDM</a:t>
            </a:r>
            <a:r>
              <a:rPr lang="ja-JP" altLang="en-US" dirty="0" smtClean="0">
                <a:solidFill>
                  <a:srgbClr val="003399"/>
                </a:solidFill>
                <a:latin typeface="HGP創英角ｺﾞｼｯｸUB" pitchFamily="50" charset="-128"/>
                <a:ea typeface="HGP創英角ｺﾞｼｯｸUB" pitchFamily="50" charset="-128"/>
              </a:rPr>
              <a:t>における協働ワークショップ関連研究成果の例</a:t>
            </a:r>
            <a:endParaRPr lang="ja-JP" altLang="en-US" dirty="0">
              <a:solidFill>
                <a:srgbClr val="00339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9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7"/>
          <a:stretch/>
        </p:blipFill>
        <p:spPr bwMode="auto">
          <a:xfrm>
            <a:off x="1" y="1756062"/>
            <a:ext cx="9144000" cy="51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77" r="561" b="97857"/>
          <a:stretch/>
        </p:blipFill>
        <p:spPr bwMode="auto">
          <a:xfrm>
            <a:off x="1" y="0"/>
            <a:ext cx="9144000" cy="19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95394" y="1430375"/>
            <a:ext cx="7572266" cy="1022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54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See you next week!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2262734" y="46133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56600" y="6515100"/>
            <a:ext cx="73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52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8412">
            <a:off x="337322" y="263903"/>
            <a:ext cx="1116834" cy="90742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352690" y="3254257"/>
            <a:ext cx="6438622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http:// </a:t>
            </a:r>
            <a:r>
              <a:rPr lang="en-US" altLang="ja-JP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www.sdm.keio.ac.jp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algn="ctr"/>
            <a:r>
              <a:rPr lang="en-US" altLang="ja-JP" sz="3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http</a:t>
            </a:r>
            <a:r>
              <a:rPr lang="en-US" altLang="ja-JP" sz="3200" dirty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://lab.sdm.keio.ac.jp/idc/</a:t>
            </a:r>
            <a:endParaRPr lang="ja-JP" altLang="en-US" sz="3200" dirty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843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IMG_0478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9" t="9366" r="7877" b="15106"/>
          <a:stretch/>
        </p:blipFill>
        <p:spPr>
          <a:xfrm>
            <a:off x="4499406" y="2723419"/>
            <a:ext cx="4342461" cy="27583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999" y="140942"/>
            <a:ext cx="2684092" cy="11430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003399"/>
                </a:solidFill>
                <a:latin typeface="HGP創英角ｺﾞｼｯｸUB"/>
                <a:ea typeface="HGP創英角ｺﾞｼｯｸUB"/>
                <a:cs typeface="HGP創英角ｺﾞｼｯｸUB"/>
              </a:rPr>
              <a:t>注意事項</a:t>
            </a:r>
            <a:endParaRPr kumimoji="1" lang="ja-JP" altLang="en-US" dirty="0">
              <a:solidFill>
                <a:srgbClr val="003399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3402" y="1275763"/>
            <a:ext cx="4488664" cy="5291874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トイレは４階に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>
              <a:buNone/>
            </a:pPr>
            <a:r>
              <a:rPr lang="en-US" altLang="ja-JP" dirty="0">
                <a:latin typeface="HGP創英角ｺﾞｼｯｸUB"/>
                <a:ea typeface="HGP創英角ｺﾞｼｯｸUB"/>
                <a:cs typeface="HGP創英角ｺﾞｼｯｸUB"/>
              </a:rPr>
              <a:t> </a:t>
            </a:r>
            <a:r>
              <a:rPr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  <a:t> </a:t>
            </a:r>
            <a:r>
              <a:rPr lang="en-US" altLang="ja-JP" sz="1200" dirty="0" smtClean="0">
                <a:latin typeface="HGP創英角ｺﾞｼｯｸUB"/>
                <a:ea typeface="HGP創英角ｺﾞｼｯｸUB"/>
                <a:cs typeface="HGP創英角ｺﾞｼｯｸUB"/>
              </a:rPr>
              <a:t> 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何か所かあります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喫煙場所は４階に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>
              <a:buNone/>
            </a:pPr>
            <a:r>
              <a:rPr lang="en-US" altLang="ja-JP" dirty="0">
                <a:latin typeface="HGP創英角ｺﾞｼｯｸUB"/>
                <a:ea typeface="HGP創英角ｺﾞｼｯｸUB"/>
                <a:cs typeface="HGP創英角ｺﾞｼｯｸUB"/>
              </a:rPr>
              <a:t> </a:t>
            </a:r>
            <a:r>
              <a:rPr lang="en-US" altLang="ja-JP" dirty="0" smtClean="0">
                <a:latin typeface="HGP創英角ｺﾞｼｯｸUB"/>
                <a:ea typeface="HGP創英角ｺﾞｼｯｸUB"/>
                <a:cs typeface="HGP創英角ｺﾞｼｯｸUB"/>
              </a:rPr>
              <a:t> </a:t>
            </a:r>
            <a:r>
              <a:rPr lang="en-US" altLang="ja-JP" sz="1200" dirty="0" smtClean="0">
                <a:latin typeface="HGP創英角ｺﾞｼｯｸUB"/>
                <a:ea typeface="HGP創英角ｺﾞｼｯｸUB"/>
                <a:cs typeface="HGP創英角ｺﾞｼｯｸUB"/>
              </a:rPr>
              <a:t> 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１カ所だけあります</a:t>
            </a:r>
            <a:endParaRPr lang="en-US" altLang="ja-JP" sz="2800" dirty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>
              <a:buNone/>
            </a:pPr>
            <a:r>
              <a:rPr lang="en-US" altLang="ja-JP" sz="2800" dirty="0">
                <a:latin typeface="HGP創英角ｺﾞｼｯｸUB"/>
                <a:ea typeface="HGP創英角ｺﾞｼｯｸUB"/>
                <a:cs typeface="HGP創英角ｺﾞｼｯｸUB"/>
              </a:rPr>
              <a:t> </a:t>
            </a:r>
            <a:r>
              <a:rPr lang="en-US" altLang="ja-JP" sz="2800" dirty="0" smtClean="0">
                <a:latin typeface="HGP創英角ｺﾞｼｯｸUB"/>
                <a:ea typeface="HGP創英角ｺﾞｼｯｸUB"/>
                <a:cs typeface="HGP創英角ｺﾞｼｯｸUB"/>
              </a:rPr>
              <a:t>  </a:t>
            </a:r>
            <a:r>
              <a:rPr lang="en-US" altLang="ja-JP" dirty="0" smtClean="0">
                <a:latin typeface="Arial Black"/>
                <a:ea typeface="HGP創英角ｺﾞｼｯｸUB"/>
                <a:cs typeface="Arial Black"/>
              </a:rPr>
              <a:t>teaching staff</a:t>
            </a:r>
          </a:p>
          <a:p>
            <a:pPr marL="0" indent="0">
              <a:buNone/>
            </a:pPr>
            <a:r>
              <a:rPr lang="en-US" altLang="ja-JP" sz="2000" dirty="0" smtClean="0">
                <a:latin typeface="Arial Black"/>
                <a:ea typeface="HGP創英角ｺﾞｼｯｸUB"/>
                <a:cs typeface="Arial Black"/>
              </a:rPr>
              <a:t>    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にお尋ねください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写真</a:t>
            </a:r>
            <a:r>
              <a:rPr lang="ja-JP" altLang="en-US" dirty="0">
                <a:latin typeface="HGP創英角ｺﾞｼｯｸUB"/>
                <a:ea typeface="HGP創英角ｺﾞｼｯｸUB"/>
                <a:cs typeface="HGP創英角ｺﾞｼｯｸUB"/>
              </a:rPr>
              <a:t>撮影の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お願い</a:t>
            </a:r>
            <a:endParaRPr lang="en-US" altLang="ja-JP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写真撮影、</a:t>
            </a:r>
            <a:r>
              <a:rPr lang="ja-JP" altLang="en-US" dirty="0">
                <a:latin typeface="HGP創英角ｺﾞｼｯｸUB"/>
                <a:ea typeface="HGP創英角ｺﾞｼｯｸUB"/>
                <a:cs typeface="HGP創英角ｺﾞｼｯｸUB"/>
              </a:rPr>
              <a:t>録音、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録画</a:t>
            </a:r>
            <a:r>
              <a:rPr lang="en-US" altLang="ja-JP" dirty="0" smtClean="0">
                <a:latin typeface="Arial Black"/>
                <a:ea typeface="HGP創英角ｺﾞｼｯｸUB"/>
                <a:cs typeface="Arial Black"/>
              </a:rPr>
              <a:t>OK</a:t>
            </a:r>
            <a:r>
              <a:rPr lang="ja-JP" altLang="en-US" dirty="0" smtClean="0">
                <a:latin typeface="HGP創英角ｺﾞｼｯｸUB"/>
                <a:ea typeface="HGP創英角ｺﾞｼｯｸUB"/>
                <a:cs typeface="HGP創英角ｺﾞｼｯｸUB"/>
              </a:rPr>
              <a:t>のお知らせ</a:t>
            </a:r>
            <a:endParaRPr kumimoji="1" lang="ja-JP" altLang="en-US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09" y="620921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上矢印 4"/>
          <p:cNvSpPr/>
          <p:nvPr/>
        </p:nvSpPr>
        <p:spPr>
          <a:xfrm>
            <a:off x="7757662" y="599188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7640699" y="2901562"/>
            <a:ext cx="367654" cy="367654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411892" y="3588345"/>
            <a:ext cx="220095" cy="2200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303918" y="222833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HGP創英角ｺﾞｼｯｸUB"/>
                <a:ea typeface="HGP創英角ｺﾞｼｯｸUB"/>
                <a:cs typeface="HGP創英角ｺﾞｼｯｸUB"/>
              </a:rPr>
              <a:t>中教室</a:t>
            </a:r>
            <a:endParaRPr lang="en-US" altLang="ja-JP" sz="2400" dirty="0" smtClean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cxnSp>
        <p:nvCxnSpPr>
          <p:cNvPr id="11" name="直線矢印コネクタ 10"/>
          <p:cNvCxnSpPr>
            <a:stCxn id="23" idx="2"/>
          </p:cNvCxnSpPr>
          <p:nvPr/>
        </p:nvCxnSpPr>
        <p:spPr>
          <a:xfrm>
            <a:off x="8697451" y="625577"/>
            <a:ext cx="1" cy="264363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8411914" y="1671154"/>
            <a:ext cx="109442" cy="197452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6811354" y="1283942"/>
            <a:ext cx="150380" cy="144517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6031949" y="1816237"/>
            <a:ext cx="342361" cy="101884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7590620" y="1014642"/>
            <a:ext cx="11592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HGP創英角ｺﾞｼｯｸUB"/>
                <a:ea typeface="HGP創英角ｺﾞｼｯｸUB"/>
                <a:cs typeface="HGP創英角ｺﾞｼｯｸUB"/>
              </a:rPr>
              <a:t>喫煙所</a:t>
            </a:r>
            <a:endParaRPr lang="en-US" altLang="ja-JP" sz="24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1600" dirty="0" smtClean="0">
                <a:latin typeface="HGP創英角ｺﾞｼｯｸUB"/>
                <a:ea typeface="HGP創英角ｺﾞｼｯｸUB"/>
                <a:cs typeface="HGP創英角ｺﾞｼｯｸUB"/>
              </a:rPr>
              <a:t>（男子トイレ</a:t>
            </a:r>
            <a:endParaRPr lang="en-US" altLang="ja-JP" sz="16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ja-JP" sz="1600" dirty="0">
                <a:latin typeface="HGP創英角ｺﾞｼｯｸUB"/>
                <a:ea typeface="HGP創英角ｺﾞｼｯｸUB"/>
                <a:cs typeface="HGP創英角ｺﾞｼｯｸUB"/>
              </a:rPr>
              <a:t>　</a:t>
            </a:r>
            <a:r>
              <a:rPr lang="ja-JP" altLang="en-US" sz="1600" dirty="0" smtClean="0">
                <a:latin typeface="HGP創英角ｺﾞｼｯｸUB"/>
                <a:ea typeface="HGP創英角ｺﾞｼｯｸUB"/>
                <a:cs typeface="HGP創英角ｺﾞｼｯｸUB"/>
              </a:rPr>
              <a:t>の隣）</a:t>
            </a:r>
            <a:endParaRPr lang="en-US" altLang="ja-JP" sz="1600" dirty="0" smtClean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8265281" y="163912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HGP創英角ｺﾞｼｯｸUB"/>
                <a:ea typeface="HGP創英角ｺﾞｼｯｸUB"/>
                <a:cs typeface="HGP創英角ｺﾞｼｯｸUB"/>
              </a:rPr>
              <a:t>トイレ</a:t>
            </a:r>
            <a:endParaRPr lang="en-US" altLang="ja-JP" sz="2400" dirty="0" smtClean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579691" y="814811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HGP創英角ｺﾞｼｯｸUB"/>
                <a:ea typeface="HGP創英角ｺﾞｼｯｸUB"/>
                <a:cs typeface="HGP創英角ｺﾞｼｯｸUB"/>
              </a:rPr>
              <a:t>トイレ</a:t>
            </a:r>
            <a:endParaRPr lang="en-US" altLang="ja-JP" sz="2400" dirty="0" smtClean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006850" y="1473660"/>
            <a:ext cx="1501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HGP創英角ｺﾞｼｯｸUB"/>
                <a:ea typeface="HGP創英角ｺﾞｼｯｸUB"/>
                <a:cs typeface="HGP創英角ｺﾞｼｯｸUB"/>
              </a:rPr>
              <a:t>エレベータ</a:t>
            </a:r>
            <a:endParaRPr lang="en-US" altLang="ja-JP" sz="2400" dirty="0" smtClean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623744" y="5312826"/>
            <a:ext cx="21339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HGP創英角ｺﾞｼｯｸUB"/>
                <a:ea typeface="HGP創英角ｺﾞｼｯｸUB"/>
                <a:cs typeface="HGP創英角ｺﾞｼｯｸUB"/>
              </a:rPr>
              <a:t>協生館４階</a:t>
            </a:r>
            <a:endParaRPr lang="en-US" altLang="ja-JP" sz="3200" dirty="0" smtClean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4292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14572" b="9792"/>
          <a:stretch/>
        </p:blipFill>
        <p:spPr>
          <a:xfrm>
            <a:off x="0" y="0"/>
            <a:ext cx="9144000" cy="2894574"/>
          </a:xfrm>
          <a:prstGeom prst="rect">
            <a:avLst/>
          </a:prstGeom>
        </p:spPr>
      </p:pic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2333549" y="3884047"/>
            <a:ext cx="5020881" cy="2973954"/>
            <a:chOff x="2726422" y="2129710"/>
            <a:chExt cx="3456264" cy="2047402"/>
          </a:xfrm>
        </p:grpSpPr>
        <p:pic>
          <p:nvPicPr>
            <p:cNvPr id="4" name="Picture 2" descr="C:\Users\maeno\Pictures\●misc\sbs5s1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281"/>
            <a:stretch>
              <a:fillRect/>
            </a:stretch>
          </p:blipFill>
          <p:spPr bwMode="auto">
            <a:xfrm>
              <a:off x="2969484" y="2129710"/>
              <a:ext cx="3213202" cy="204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角丸四角形 4"/>
            <p:cNvSpPr/>
            <p:nvPr/>
          </p:nvSpPr>
          <p:spPr>
            <a:xfrm>
              <a:off x="2726422" y="2432394"/>
              <a:ext cx="939373" cy="3355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162429" y="3000272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HGP創英角ｺﾞｼｯｸUB"/>
                <a:ea typeface="HGP創英角ｺﾞｼｯｸUB"/>
                <a:cs typeface="HGP創英角ｺﾞｼｯｸUB"/>
              </a:rPr>
              <a:t>前野隆司</a:t>
            </a:r>
            <a:endParaRPr lang="en-US" altLang="ja-JP" sz="4400" dirty="0"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4400" dirty="0">
                <a:latin typeface="HGP創英角ｺﾞｼｯｸUB"/>
                <a:ea typeface="HGP創英角ｺﾞｼｯｸUB"/>
                <a:cs typeface="HGP創英角ｺﾞｼｯｸUB"/>
              </a:rPr>
              <a:t>自己紹介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905882" y="4489615"/>
            <a:ext cx="2322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ロボットの</a:t>
            </a:r>
            <a:endParaRPr lang="en-US" altLang="ja-JP" sz="2800" dirty="0" smtClean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2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身体と心</a:t>
            </a:r>
            <a:endParaRPr lang="ja-JP" altLang="en-US" sz="28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76176" y="3319137"/>
            <a:ext cx="3002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ヒトの身体と心</a:t>
            </a:r>
            <a:endParaRPr lang="ja-JP" altLang="en-US" sz="28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79436" y="6310854"/>
            <a:ext cx="1921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機械工学</a:t>
            </a:r>
            <a:endParaRPr lang="ja-JP" altLang="en-US" sz="28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794287" y="4542045"/>
            <a:ext cx="2436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哲学・倫理学</a:t>
            </a:r>
            <a:endParaRPr lang="ja-JP" altLang="en-US" sz="28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961885" y="5907640"/>
            <a:ext cx="2268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幸福学、</a:t>
            </a:r>
            <a:endParaRPr lang="en-US" altLang="ja-JP" sz="2800" dirty="0" smtClean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28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社会システム</a:t>
            </a:r>
            <a:endParaRPr lang="ja-JP" altLang="en-US" sz="2800" dirty="0">
              <a:solidFill>
                <a:srgbClr val="FF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2" name="右矢印 11"/>
          <p:cNvSpPr/>
          <p:nvPr/>
        </p:nvSpPr>
        <p:spPr>
          <a:xfrm rot="16950651">
            <a:off x="2127319" y="5631542"/>
            <a:ext cx="671981" cy="472603"/>
          </a:xfrm>
          <a:prstGeom prst="rightArrow">
            <a:avLst>
              <a:gd name="adj1" fmla="val 44840"/>
              <a:gd name="adj2" fmla="val 7164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8879792">
            <a:off x="3110791" y="3848235"/>
            <a:ext cx="671981" cy="472603"/>
          </a:xfrm>
          <a:prstGeom prst="rightArrow">
            <a:avLst>
              <a:gd name="adj1" fmla="val 44840"/>
              <a:gd name="adj2" fmla="val 7164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2435419">
            <a:off x="6473606" y="3874111"/>
            <a:ext cx="671981" cy="472603"/>
          </a:xfrm>
          <a:prstGeom prst="rightArrow">
            <a:avLst>
              <a:gd name="adj1" fmla="val 44840"/>
              <a:gd name="adj2" fmla="val 7164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4204753">
            <a:off x="7290321" y="5292137"/>
            <a:ext cx="671981" cy="472603"/>
          </a:xfrm>
          <a:prstGeom prst="rightArrow">
            <a:avLst>
              <a:gd name="adj1" fmla="val 44840"/>
              <a:gd name="adj2" fmla="val 7164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6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eno\Desktop\shirasaka_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33" y="3687368"/>
            <a:ext cx="5524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eno\Desktop\yasui_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33" y="318557"/>
            <a:ext cx="5524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460365" y="55882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 smtClean="0">
                <a:latin typeface="HGP創英角ｺﾞｼｯｸUB"/>
                <a:ea typeface="HGP創英角ｺﾞｼｯｸUB"/>
                <a:cs typeface="HGP創英角ｺﾞｼｯｸUB"/>
              </a:rPr>
              <a:t>保井俊之</a:t>
            </a:r>
            <a:endParaRPr lang="ja-JP" altLang="en-US" sz="44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60365" y="3884192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 smtClean="0">
                <a:latin typeface="HGP創英角ｺﾞｼｯｸUB"/>
                <a:ea typeface="HGP創英角ｺﾞｼｯｸUB"/>
                <a:cs typeface="HGP創英角ｺﾞｼｯｸUB"/>
              </a:rPr>
              <a:t>白坂成功</a:t>
            </a:r>
            <a:endParaRPr lang="ja-JP" altLang="en-US" sz="44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2052" name="Picture 4" descr="C:\Users\maeno\Desktop\1334537564-02627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8" y="318557"/>
            <a:ext cx="2501279" cy="393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eno\Desktop\1320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28460"/>
            <a:ext cx="2800567" cy="201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56600" y="6515100"/>
            <a:ext cx="73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8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40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eno\Desktop\26441-1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7"/>
          <a:stretch/>
        </p:blipFill>
        <p:spPr bwMode="auto">
          <a:xfrm>
            <a:off x="1840608" y="287395"/>
            <a:ext cx="5556887" cy="592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6220123"/>
            <a:ext cx="789842" cy="6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718488" y="5107083"/>
            <a:ext cx="18944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teaching</a:t>
            </a:r>
          </a:p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staffs</a:t>
            </a:r>
            <a:endParaRPr lang="ja-JP" altLang="en-US" sz="28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356600" y="6515100"/>
            <a:ext cx="73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9169336-3C01-4E6E-BD15-80984F482AA1}" type="slidenum">
              <a:rPr lang="en-US" altLang="ja-JP" sz="2800" b="1" baseline="2000">
                <a:latin typeface="ＭＳ Ｐゴシック" pitchFamily="50" charset="-128"/>
              </a:rPr>
              <a:pPr algn="r"/>
              <a:t>9</a:t>
            </a:fld>
            <a:endParaRPr lang="en-US" altLang="ja-JP" sz="2800" b="1" baseline="2000">
              <a:latin typeface="ＭＳ Ｐゴシック" pitchFamily="50" charset="-128"/>
            </a:endParaRPr>
          </a:p>
        </p:txBody>
      </p:sp>
      <p:sp>
        <p:nvSpPr>
          <p:cNvPr id="8" name="上矢印 7"/>
          <p:cNvSpPr/>
          <p:nvPr/>
        </p:nvSpPr>
        <p:spPr>
          <a:xfrm>
            <a:off x="122195" y="5991884"/>
            <a:ext cx="1079520" cy="895384"/>
          </a:xfrm>
          <a:prstGeom prst="upArrow">
            <a:avLst>
              <a:gd name="adj1" fmla="val 79907"/>
              <a:gd name="adj2" fmla="val 57149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2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2388</Words>
  <Application>Microsoft Office PowerPoint</Application>
  <PresentationFormat>画面に合わせる (4:3)</PresentationFormat>
  <Paragraphs>485</Paragraphs>
  <Slides>52</Slides>
  <Notes>12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3" baseType="lpstr">
      <vt:lpstr>ホワイト</vt:lpstr>
      <vt:lpstr>PowerPoint プレゼンテーション</vt:lpstr>
      <vt:lpstr>慶應イノベーティブデザインスクール第一回ワークショップ SUNDAY KiDS! ２０１２年５月２０日　日吉 協生館４階中教室</vt:lpstr>
      <vt:lpstr>PowerPoint プレゼンテーション</vt:lpstr>
      <vt:lpstr>CONTENTS</vt:lpstr>
      <vt:lpstr>PowerPoint プレゼンテーション</vt:lpstr>
      <vt:lpstr>注意事項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慶應SDMの システム思考×デザイン思考教育</vt:lpstr>
      <vt:lpstr>Lecture “Design Project” （Active Learning Project）</vt:lpstr>
      <vt:lpstr>PowerPoint プレゼンテーション</vt:lpstr>
      <vt:lpstr>PowerPoint プレゼンテーション</vt:lpstr>
      <vt:lpstr>デザインプロジェクトで学ぶ方法論・手法</vt:lpstr>
      <vt:lpstr>PowerPoint プレゼンテーション</vt:lpstr>
      <vt:lpstr>イノベーティブアイデアのメカニズム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（一般論ですが、） 悪いコメントと良いコメント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慶應義塾大学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慶應イノベーティブデザインスクール 第一回ワークショップ SUNDAY KIDS!</dc:title>
  <dc:creator>前野 隆司</dc:creator>
  <cp:lastModifiedBy>maeno</cp:lastModifiedBy>
  <cp:revision>74</cp:revision>
  <dcterms:created xsi:type="dcterms:W3CDTF">2012-05-14T22:39:47Z</dcterms:created>
  <dcterms:modified xsi:type="dcterms:W3CDTF">2012-05-18T13:25:03Z</dcterms:modified>
</cp:coreProperties>
</file>