
<file path=[Content_Types].xml><?xml version="1.0" encoding="utf-8"?>
<Types xmlns="http://schemas.openxmlformats.org/package/2006/content-types">
  <Default Extension="xml" ContentType="application/xml"/>
  <Default Extension="wmf" ContentType="image/x-wmf"/>
  <Default Extension="gif" ContentType="image/gi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258" r:id="rId2"/>
    <p:sldId id="256" r:id="rId3"/>
    <p:sldId id="298" r:id="rId4"/>
    <p:sldId id="268" r:id="rId5"/>
    <p:sldId id="312" r:id="rId6"/>
    <p:sldId id="309" r:id="rId7"/>
    <p:sldId id="315" r:id="rId8"/>
    <p:sldId id="266" r:id="rId9"/>
    <p:sldId id="276" r:id="rId10"/>
    <p:sldId id="317" r:id="rId11"/>
    <p:sldId id="318" r:id="rId12"/>
    <p:sldId id="319" r:id="rId13"/>
    <p:sldId id="320" r:id="rId14"/>
    <p:sldId id="321" r:id="rId15"/>
    <p:sldId id="322" r:id="rId16"/>
    <p:sldId id="277" r:id="rId17"/>
    <p:sldId id="386" r:id="rId18"/>
    <p:sldId id="275" r:id="rId19"/>
    <p:sldId id="270" r:id="rId20"/>
    <p:sldId id="269" r:id="rId21"/>
    <p:sldId id="272" r:id="rId22"/>
    <p:sldId id="273" r:id="rId23"/>
    <p:sldId id="274" r:id="rId24"/>
    <p:sldId id="271" r:id="rId25"/>
    <p:sldId id="279" r:id="rId26"/>
    <p:sldId id="288" r:id="rId27"/>
    <p:sldId id="281" r:id="rId28"/>
    <p:sldId id="283" r:id="rId29"/>
    <p:sldId id="284" r:id="rId30"/>
    <p:sldId id="282" r:id="rId31"/>
    <p:sldId id="290" r:id="rId32"/>
    <p:sldId id="285" r:id="rId33"/>
    <p:sldId id="369" r:id="rId34"/>
    <p:sldId id="293" r:id="rId35"/>
    <p:sldId id="370" r:id="rId36"/>
    <p:sldId id="323" r:id="rId37"/>
    <p:sldId id="371" r:id="rId38"/>
    <p:sldId id="391" r:id="rId39"/>
    <p:sldId id="373" r:id="rId40"/>
    <p:sldId id="324" r:id="rId41"/>
    <p:sldId id="325" r:id="rId42"/>
    <p:sldId id="326" r:id="rId43"/>
    <p:sldId id="327" r:id="rId44"/>
    <p:sldId id="328" r:id="rId45"/>
    <p:sldId id="376" r:id="rId46"/>
    <p:sldId id="330" r:id="rId47"/>
    <p:sldId id="377" r:id="rId48"/>
    <p:sldId id="389" r:id="rId49"/>
    <p:sldId id="388" r:id="rId50"/>
    <p:sldId id="394" r:id="rId51"/>
    <p:sldId id="393" r:id="rId52"/>
    <p:sldId id="395" r:id="rId53"/>
    <p:sldId id="331" r:id="rId54"/>
    <p:sldId id="332" r:id="rId55"/>
    <p:sldId id="333" r:id="rId56"/>
    <p:sldId id="384" r:id="rId57"/>
    <p:sldId id="385" r:id="rId58"/>
    <p:sldId id="379" r:id="rId59"/>
    <p:sldId id="390" r:id="rId60"/>
    <p:sldId id="380" r:id="rId61"/>
    <p:sldId id="340" r:id="rId62"/>
    <p:sldId id="344" r:id="rId63"/>
    <p:sldId id="345" r:id="rId64"/>
    <p:sldId id="346" r:id="rId65"/>
    <p:sldId id="347" r:id="rId66"/>
    <p:sldId id="350" r:id="rId67"/>
    <p:sldId id="352" r:id="rId68"/>
    <p:sldId id="353" r:id="rId69"/>
    <p:sldId id="354" r:id="rId70"/>
    <p:sldId id="355" r:id="rId71"/>
    <p:sldId id="356" r:id="rId72"/>
    <p:sldId id="357" r:id="rId73"/>
    <p:sldId id="358" r:id="rId74"/>
    <p:sldId id="359" r:id="rId75"/>
    <p:sldId id="366" r:id="rId76"/>
    <p:sldId id="381" r:id="rId77"/>
    <p:sldId id="382" r:id="rId78"/>
    <p:sldId id="302" r:id="rId79"/>
    <p:sldId id="301" r:id="rId80"/>
    <p:sldId id="305" r:id="rId81"/>
    <p:sldId id="307" r:id="rId82"/>
    <p:sldId id="387" r:id="rId8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FFF66"/>
    <a:srgbClr val="FEDEF7"/>
    <a:srgbClr val="FFFF99"/>
    <a:srgbClr val="009900"/>
    <a:srgbClr val="008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195" autoAdjust="0"/>
  </p:normalViewPr>
  <p:slideViewPr>
    <p:cSldViewPr snapToGrid="0" snapToObjects="1">
      <p:cViewPr varScale="1">
        <p:scale>
          <a:sx n="91" d="100"/>
          <a:sy n="91" d="100"/>
        </p:scale>
        <p:origin x="-1056" y="-112"/>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19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9E3F2B-08AE-D140-9230-F834F5BC747C}" type="datetimeFigureOut">
              <a:rPr kumimoji="1" lang="ja-JP" altLang="en-US" smtClean="0"/>
              <a:pPr/>
              <a:t>12/06/03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500978-5EE6-EC45-9806-A76FAC98090C}" type="slidenum">
              <a:rPr kumimoji="1" lang="ja-JP" altLang="en-US" smtClean="0"/>
              <a:pPr/>
              <a:t>‹#›</a:t>
            </a:fld>
            <a:endParaRPr kumimoji="1" lang="ja-JP" altLang="en-US"/>
          </a:p>
        </p:txBody>
      </p:sp>
    </p:spTree>
    <p:extLst>
      <p:ext uri="{BB962C8B-B14F-4D97-AF65-F5344CB8AC3E}">
        <p14:creationId xmlns:p14="http://schemas.microsoft.com/office/powerpoint/2010/main" val="2571741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898AD-81BD-F84F-8F4E-7FC91AA2050F}" type="datetimeFigureOut">
              <a:rPr kumimoji="1" lang="ja-JP" altLang="en-US" smtClean="0"/>
              <a:pPr/>
              <a:t>12/06/03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A73A9-06D9-8546-95F9-2DBD12EADCA1}" type="slidenum">
              <a:rPr kumimoji="1" lang="ja-JP" altLang="en-US" smtClean="0"/>
              <a:pPr/>
              <a:t>‹#›</a:t>
            </a:fld>
            <a:endParaRPr kumimoji="1" lang="ja-JP" altLang="en-US"/>
          </a:p>
        </p:txBody>
      </p:sp>
    </p:spTree>
    <p:extLst>
      <p:ext uri="{BB962C8B-B14F-4D97-AF65-F5344CB8AC3E}">
        <p14:creationId xmlns:p14="http://schemas.microsoft.com/office/powerpoint/2010/main" val="1822036079"/>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smtClean="0"/>
          </a:p>
        </p:txBody>
      </p:sp>
      <p:sp>
        <p:nvSpPr>
          <p:cNvPr id="307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305216D-5AF0-4969-938C-EB46ECD1F157}" type="slidenum">
              <a:rPr lang="ja-JP" altLang="en-US"/>
              <a:pPr fontAlgn="base">
                <a:spcBef>
                  <a:spcPct val="0"/>
                </a:spcBef>
                <a:spcAft>
                  <a:spcPct val="0"/>
                </a:spcAft>
              </a:pPr>
              <a:t>5</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fld id="{B5702CE1-93B0-40D4-9AB4-76381B7772B2}" type="slidenum">
              <a:rPr lang="en-US" altLang="ja-JP" sz="1200">
                <a:latin typeface="Arial" pitchFamily="34" charset="0"/>
              </a:rPr>
              <a:pPr/>
              <a:t>26</a:t>
            </a:fld>
            <a:endParaRPr lang="en-US" altLang="ja-JP" sz="1200">
              <a:latin typeface="Arial" pitchFamily="34"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1442" name="ノート プレースホルダ 2"/>
          <p:cNvSpPr>
            <a:spLocks noGrp="1"/>
          </p:cNvSpPr>
          <p:nvPr>
            <p:ph type="body" idx="1"/>
          </p:nvPr>
        </p:nvSpPr>
        <p:spPr bwMode="auto">
          <a:noFill/>
        </p:spPr>
        <p:txBody>
          <a:bodyPr wrap="square" lIns="91408" tIns="45705" rIns="91408" bIns="45705" numCol="1" anchor="t" anchorCtr="0" compatLnSpc="1">
            <a:prstTxWarp prst="textNoShape">
              <a:avLst/>
            </a:prstTxWarp>
          </a:bodyPr>
          <a:lstStyle/>
          <a:p>
            <a:pPr defTabSz="914400">
              <a:spcBef>
                <a:spcPct val="0"/>
              </a:spcBef>
            </a:pPr>
            <a:endParaRPr lang="ja-JP" altLang="en-US" smtClean="0"/>
          </a:p>
        </p:txBody>
      </p:sp>
      <p:sp>
        <p:nvSpPr>
          <p:cNvPr id="61443"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lIns="91408" tIns="45705" rIns="91408" bIns="45705" anchor="b"/>
          <a:lstStyle/>
          <a:p>
            <a:pPr algn="r" defTabSz="914400"/>
            <a:fld id="{8E034A86-5826-4E4B-9587-6E0A0C1D9C12}" type="slidenum">
              <a:rPr lang="ja-JP" altLang="en-US" sz="1200">
                <a:latin typeface="Calibri" pitchFamily="34" charset="0"/>
              </a:rPr>
              <a:pPr algn="r" defTabSz="914400"/>
              <a:t>38</a:t>
            </a:fld>
            <a:endParaRPr lang="en-US" altLang="ja-JP"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4211" name="ノート プレースホルダ 2"/>
          <p:cNvSpPr>
            <a:spLocks noGrp="1"/>
          </p:cNvSpPr>
          <p:nvPr>
            <p:ph type="body" idx="1"/>
          </p:nvPr>
        </p:nvSpPr>
        <p:spPr bwMode="auto">
          <a:noFill/>
        </p:spPr>
        <p:txBody>
          <a:bodyPr lIns="91408" tIns="45705" rIns="91408" bIns="45705"/>
          <a:lstStyle/>
          <a:p>
            <a:pPr defTabSz="914400">
              <a:spcBef>
                <a:spcPct val="0"/>
              </a:spcBef>
            </a:pPr>
            <a:r>
              <a:rPr lang="ja-JP" altLang="en-US"/>
              <a:t>それでは実験の内容を説明致します。</a:t>
            </a:r>
          </a:p>
          <a:p>
            <a:pPr defTabSz="914400">
              <a:spcBef>
                <a:spcPct val="0"/>
              </a:spcBef>
            </a:pPr>
            <a:r>
              <a:rPr lang="ja-JP" altLang="en-US"/>
              <a:t>・３年生８７人を偶数、奇数で分類し２つの集団を作り、</a:t>
            </a:r>
          </a:p>
          <a:p>
            <a:pPr defTabSz="914400">
              <a:spcBef>
                <a:spcPct val="0"/>
              </a:spcBef>
            </a:pPr>
            <a:r>
              <a:rPr lang="ja-JP" altLang="en-US"/>
              <a:t>・制限時間１０分間で、未来にあったらいいと思うモノやコトのテーマで、</a:t>
            </a:r>
          </a:p>
          <a:p>
            <a:pPr defTabSz="914400">
              <a:spcBef>
                <a:spcPct val="0"/>
              </a:spcBef>
            </a:pPr>
            <a:r>
              <a:rPr lang="ja-JP" altLang="en-US"/>
              <a:t>・</a:t>
            </a:r>
            <a:r>
              <a:rPr lang="en-US" altLang="ja-JP"/>
              <a:t>Scenario Graph</a:t>
            </a:r>
            <a:r>
              <a:rPr lang="ja-JP" altLang="en-US"/>
              <a:t>を使う人４３人、使わない人４４人が</a:t>
            </a:r>
          </a:p>
          <a:p>
            <a:pPr defTabSz="914400">
              <a:spcBef>
                <a:spcPct val="0"/>
              </a:spcBef>
            </a:pPr>
            <a:r>
              <a:rPr lang="ja-JP" altLang="en-US"/>
              <a:t>　各自でアイディアを発想し、</a:t>
            </a:r>
          </a:p>
          <a:p>
            <a:pPr defTabSz="914400">
              <a:spcBef>
                <a:spcPct val="0"/>
              </a:spcBef>
            </a:pPr>
            <a:r>
              <a:rPr lang="ja-JP" altLang="en-US"/>
              <a:t>・得られたアイディアを量、と質（実現可能性、新規制、抽象性、類似性）で</a:t>
            </a:r>
          </a:p>
          <a:p>
            <a:pPr defTabSz="914400">
              <a:spcBef>
                <a:spcPct val="0"/>
              </a:spcBef>
            </a:pPr>
            <a:r>
              <a:rPr lang="ja-JP" altLang="en-US"/>
              <a:t>　評価対象とし、</a:t>
            </a:r>
          </a:p>
          <a:p>
            <a:pPr defTabSz="914400">
              <a:spcBef>
                <a:spcPct val="0"/>
              </a:spcBef>
            </a:pPr>
            <a:r>
              <a:rPr lang="ja-JP" altLang="en-US"/>
              <a:t>・４人の評価者に協力を頂き、アイディア毎に質を採点し、</a:t>
            </a:r>
          </a:p>
          <a:p>
            <a:pPr defTabSz="914400">
              <a:spcBef>
                <a:spcPct val="0"/>
              </a:spcBef>
            </a:pPr>
            <a:r>
              <a:rPr lang="ja-JP" altLang="en-US"/>
              <a:t>・量、質それぞれで有意差の有無を検定しました。</a:t>
            </a:r>
          </a:p>
        </p:txBody>
      </p:sp>
      <p:sp>
        <p:nvSpPr>
          <p:cNvPr id="94212"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lIns="91408" tIns="45705" rIns="91408" bIns="45705" anchor="b">
            <a:prstTxWarp prst="textNoShape">
              <a:avLst/>
            </a:prstTxWarp>
          </a:bodyPr>
          <a:lstStyle/>
          <a:p>
            <a:pPr algn="r" defTabSz="914400"/>
            <a:fld id="{8B7EA93E-8B46-F546-8E85-969AF0F97CAF}" type="slidenum">
              <a:rPr lang="ja-JP" altLang="en-US" sz="1200"/>
              <a:pPr algn="r" defTabSz="914400"/>
              <a:t>39</a:t>
            </a:fld>
            <a:endParaRPr lang="en-US" altLang="ja-JP"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smtClean="0"/>
          </a:p>
        </p:txBody>
      </p:sp>
      <p:sp>
        <p:nvSpPr>
          <p:cNvPr id="307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305216D-5AF0-4969-938C-EB46ECD1F157}" type="slidenum">
              <a:rPr lang="ja-JP" altLang="en-US"/>
              <a:pPr fontAlgn="base">
                <a:spcBef>
                  <a:spcPct val="0"/>
                </a:spcBef>
                <a:spcAft>
                  <a:spcPct val="0"/>
                </a:spcAft>
              </a:pPr>
              <a:t>50</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fld id="{B5702CE1-93B0-40D4-9AB4-76381B7772B2}" type="slidenum">
              <a:rPr lang="en-US" altLang="ja-JP" sz="1200">
                <a:latin typeface="Arial" pitchFamily="34" charset="0"/>
              </a:rPr>
              <a:pPr/>
              <a:t>78</a:t>
            </a:fld>
            <a:endParaRPr lang="en-US" altLang="ja-JP" sz="1200">
              <a:latin typeface="Arial" pitchFamily="34"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3584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9EF92A65-D57C-45C0-A75E-A63F69F9D418}" type="slidenum">
              <a:rPr lang="ja-JP" altLang="en-US"/>
              <a:pPr fontAlgn="base">
                <a:spcBef>
                  <a:spcPct val="0"/>
                </a:spcBef>
                <a:spcAft>
                  <a:spcPct val="0"/>
                </a:spcAft>
              </a:pPr>
              <a:t>80</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fld id="{B5702CE1-93B0-40D4-9AB4-76381B7772B2}" type="slidenum">
              <a:rPr lang="en-US" altLang="ja-JP" sz="1200">
                <a:latin typeface="Arial" pitchFamily="34" charset="0"/>
              </a:rPr>
              <a:pPr/>
              <a:t>81</a:t>
            </a:fld>
            <a:endParaRPr lang="en-US" altLang="ja-JP" sz="1200">
              <a:latin typeface="Arial" pitchFamily="34"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itchFamily="34" charset="0"/>
                <a:ea typeface="ＭＳ Ｐゴシック" pitchFamily="50" charset="-128"/>
              </a:defRPr>
            </a:lvl1pPr>
            <a:lvl2pPr marL="742950" indent="-285750">
              <a:defRPr kumimoji="1" sz="2400">
                <a:solidFill>
                  <a:schemeClr val="tx1"/>
                </a:solidFill>
                <a:latin typeface="Calibri" pitchFamily="34" charset="0"/>
                <a:ea typeface="ＭＳ Ｐゴシック" pitchFamily="50" charset="-128"/>
              </a:defRPr>
            </a:lvl2pPr>
            <a:lvl3pPr marL="1143000" indent="-228600">
              <a:defRPr kumimoji="1" sz="2400">
                <a:solidFill>
                  <a:schemeClr val="tx1"/>
                </a:solidFill>
                <a:latin typeface="Calibri" pitchFamily="34" charset="0"/>
                <a:ea typeface="ＭＳ Ｐゴシック" pitchFamily="50" charset="-128"/>
              </a:defRPr>
            </a:lvl3pPr>
            <a:lvl4pPr marL="1600200" indent="-228600">
              <a:defRPr kumimoji="1" sz="2400">
                <a:solidFill>
                  <a:schemeClr val="tx1"/>
                </a:solidFill>
                <a:latin typeface="Calibri" pitchFamily="34" charset="0"/>
                <a:ea typeface="ＭＳ Ｐゴシック" pitchFamily="50" charset="-128"/>
              </a:defRPr>
            </a:lvl4pPr>
            <a:lvl5pPr marL="2057400" indent="-228600">
              <a:defRPr kumimoji="1" sz="2400">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Calibri" pitchFamily="34" charset="0"/>
                <a:ea typeface="ＭＳ Ｐゴシック" pitchFamily="50" charset="-128"/>
              </a:defRPr>
            </a:lvl9pPr>
          </a:lstStyle>
          <a:p>
            <a:fld id="{B5702CE1-93B0-40D4-9AB4-76381B7772B2}" type="slidenum">
              <a:rPr lang="en-US" altLang="ja-JP" sz="1200">
                <a:latin typeface="Arial" pitchFamily="34" charset="0"/>
              </a:rPr>
              <a:pPr/>
              <a:t>82</a:t>
            </a:fld>
            <a:endParaRPr lang="en-US" altLang="ja-JP" sz="1200">
              <a:latin typeface="Arial" pitchFamily="34"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408652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3883864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2660851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3389183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487922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2621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357230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136361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265040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132976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D3EF935-A703-C242-878E-EA88D061E3BC}" type="datetimeFigureOut">
              <a:rPr kumimoji="1" lang="ja-JP" altLang="en-US" smtClean="0"/>
              <a:pPr/>
              <a:t>12/06/03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CFF7220-F390-4346-BC04-0A3FEC5565F3}" type="slidenum">
              <a:rPr kumimoji="1" lang="ja-JP" altLang="en-US" smtClean="0"/>
              <a:pPr/>
              <a:t>‹#›</a:t>
            </a:fld>
            <a:endParaRPr kumimoji="1" lang="ja-JP" altLang="en-US"/>
          </a:p>
        </p:txBody>
      </p:sp>
    </p:spTree>
    <p:extLst>
      <p:ext uri="{BB962C8B-B14F-4D97-AF65-F5344CB8AC3E}">
        <p14:creationId xmlns:p14="http://schemas.microsoft.com/office/powerpoint/2010/main" val="13011031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EF935-A703-C242-878E-EA88D061E3BC}" type="datetimeFigureOut">
              <a:rPr kumimoji="1" lang="ja-JP" altLang="en-US" smtClean="0"/>
              <a:pPr/>
              <a:t>12/06/03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16030" y="6426135"/>
            <a:ext cx="21336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0CFF7220-F390-4346-BC04-0A3FEC5565F3}" type="slidenum">
              <a:rPr lang="ja-JP" altLang="en-US" smtClean="0"/>
              <a:pPr/>
              <a:t>‹#›</a:t>
            </a:fld>
            <a:endParaRPr lang="ja-JP" altLang="en-US"/>
          </a:p>
        </p:txBody>
      </p:sp>
    </p:spTree>
    <p:extLst>
      <p:ext uri="{BB962C8B-B14F-4D97-AF65-F5344CB8AC3E}">
        <p14:creationId xmlns:p14="http://schemas.microsoft.com/office/powerpoint/2010/main" val="361687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oleObject" Target="../embeddings/Microsoft_Excel_97_-_2004_______1.xls"/><Relationship Id="rId6" Type="http://schemas.openxmlformats.org/officeDocument/2006/relationships/image" Target="../media/image22.emf"/><Relationship Id="rId7" Type="http://schemas.openxmlformats.org/officeDocument/2006/relationships/oleObject" Target="../embeddings/oleObject2.bin"/><Relationship Id="rId8" Type="http://schemas.openxmlformats.org/officeDocument/2006/relationships/oleObject" Target="../embeddings/Microsoft_Excel_97_-_2004_______2.xls"/><Relationship Id="rId9" Type="http://schemas.openxmlformats.org/officeDocument/2006/relationships/image" Target="../media/image23.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wmf"/><Relationship Id="rId5" Type="http://schemas.openxmlformats.org/officeDocument/2006/relationships/image" Target="../media/image35.wmf"/><Relationship Id="rId6" Type="http://schemas.openxmlformats.org/officeDocument/2006/relationships/image" Target="../media/image36.wmf"/><Relationship Id="rId7" Type="http://schemas.openxmlformats.org/officeDocument/2006/relationships/image" Target="../media/image37.wmf"/><Relationship Id="rId8" Type="http://schemas.openxmlformats.org/officeDocument/2006/relationships/image" Target="../media/image38.wmf"/><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7.wmf"/><Relationship Id="rId5" Type="http://schemas.openxmlformats.org/officeDocument/2006/relationships/image" Target="../media/image35.wmf"/><Relationship Id="rId6" Type="http://schemas.openxmlformats.org/officeDocument/2006/relationships/image" Target="../media/image36.wmf"/><Relationship Id="rId7" Type="http://schemas.openxmlformats.org/officeDocument/2006/relationships/image" Target="../media/image38.wmf"/><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wmf"/><Relationship Id="rId5" Type="http://schemas.openxmlformats.org/officeDocument/2006/relationships/image" Target="../media/image36.wmf"/><Relationship Id="rId6" Type="http://schemas.openxmlformats.org/officeDocument/2006/relationships/image" Target="../media/image37.wmf"/><Relationship Id="rId7" Type="http://schemas.openxmlformats.org/officeDocument/2006/relationships/image" Target="../media/image38.wmf"/><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wmf"/><Relationship Id="rId5" Type="http://schemas.openxmlformats.org/officeDocument/2006/relationships/image" Target="../media/image35.wmf"/><Relationship Id="rId6" Type="http://schemas.openxmlformats.org/officeDocument/2006/relationships/image" Target="../media/image36.wmf"/><Relationship Id="rId7" Type="http://schemas.openxmlformats.org/officeDocument/2006/relationships/image" Target="../media/image37.wmf"/><Relationship Id="rId8" Type="http://schemas.openxmlformats.org/officeDocument/2006/relationships/image" Target="../media/image38.wmf"/><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gif"/><Relationship Id="rId1" Type="http://schemas.openxmlformats.org/officeDocument/2006/relationships/slideLayout" Target="../slideLayouts/slideLayout7.xml"/><Relationship Id="rId2" Type="http://schemas.openxmlformats.org/officeDocument/2006/relationships/image" Target="../media/image41.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gif"/><Relationship Id="rId3" Type="http://schemas.openxmlformats.org/officeDocument/2006/relationships/image" Target="../media/image47.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gif"/><Relationship Id="rId3" Type="http://schemas.openxmlformats.org/officeDocument/2006/relationships/image" Target="../media/image48.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gif"/><Relationship Id="rId3" Type="http://schemas.openxmlformats.org/officeDocument/2006/relationships/image" Target="../media/image49.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gif"/></Relationships>
</file>

<file path=ppt/slides/_rels/slide78.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1.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2.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722" y="3448270"/>
            <a:ext cx="3349411" cy="26619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矢印 4"/>
          <p:cNvSpPr/>
          <p:nvPr/>
        </p:nvSpPr>
        <p:spPr>
          <a:xfrm>
            <a:off x="2279855" y="2417559"/>
            <a:ext cx="4577822" cy="3796974"/>
          </a:xfrm>
          <a:prstGeom prst="upArrow">
            <a:avLst>
              <a:gd name="adj1" fmla="val 79907"/>
              <a:gd name="adj2" fmla="val 57149"/>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0" y="6110173"/>
            <a:ext cx="9144000" cy="747827"/>
          </a:xfrm>
          <a:prstGeom prst="rect">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タイトル 1"/>
          <p:cNvSpPr txBox="1">
            <a:spLocks/>
          </p:cNvSpPr>
          <p:nvPr/>
        </p:nvSpPr>
        <p:spPr>
          <a:xfrm>
            <a:off x="685800" y="1583566"/>
            <a:ext cx="7772400" cy="771589"/>
          </a:xfrm>
          <a:prstGeom prst="rect">
            <a:avLst/>
          </a:prstGeom>
        </p:spPr>
        <p:txBody>
          <a:bodyPr>
            <a:normAutofit fontScale="70000" lnSpcReduction="2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6000" b="1" dirty="0" smtClean="0">
                <a:solidFill>
                  <a:srgbClr val="FF0000"/>
                </a:solidFill>
                <a:latin typeface="Arial Black"/>
                <a:ea typeface="HGP創英角ｺﾞｼｯｸUB"/>
                <a:cs typeface="Arial Black"/>
              </a:rPr>
              <a:t>Welcome Back to KiDS!</a:t>
            </a:r>
          </a:p>
        </p:txBody>
      </p:sp>
      <p:pic>
        <p:nvPicPr>
          <p:cNvPr id="3" name="図 2"/>
          <p:cNvPicPr>
            <a:picLocks noChangeAspect="1"/>
          </p:cNvPicPr>
          <p:nvPr/>
        </p:nvPicPr>
        <p:blipFill>
          <a:blip r:embed="rId3"/>
          <a:stretch>
            <a:fillRect/>
          </a:stretch>
        </p:blipFill>
        <p:spPr>
          <a:xfrm rot="978412">
            <a:off x="200549" y="2164450"/>
            <a:ext cx="1572683" cy="1277805"/>
          </a:xfrm>
          <a:prstGeom prst="rect">
            <a:avLst/>
          </a:prstGeom>
        </p:spPr>
      </p:pic>
      <p:sp>
        <p:nvSpPr>
          <p:cNvPr id="7"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a:t>
            </a:fld>
            <a:endParaRPr lang="en-US" altLang="ja-JP" sz="2800" b="1" baseline="2000" dirty="0">
              <a:latin typeface="ＭＳ Ｐゴシック" pitchFamily="50" charset="-128"/>
            </a:endParaRPr>
          </a:p>
        </p:txBody>
      </p:sp>
      <p:sp>
        <p:nvSpPr>
          <p:cNvPr id="9" name="正方形/長方形 8"/>
          <p:cNvSpPr/>
          <p:nvPr/>
        </p:nvSpPr>
        <p:spPr>
          <a:xfrm>
            <a:off x="838206" y="127000"/>
            <a:ext cx="7450667" cy="1323439"/>
          </a:xfrm>
          <a:prstGeom prst="rect">
            <a:avLst/>
          </a:prstGeom>
        </p:spPr>
        <p:txBody>
          <a:bodyPr wrap="square">
            <a:spAutoFit/>
          </a:bodyPr>
          <a:lstStyle/>
          <a:p>
            <a:pPr algn="ctr"/>
            <a:r>
              <a:rPr lang="ja-JP" altLang="en-US" sz="4000" dirty="0" smtClean="0">
                <a:latin typeface="ＤＦＰ太丸ゴシック体"/>
                <a:ea typeface="ＤＦＰ太丸ゴシック体"/>
                <a:cs typeface="ＤＦＰ太丸ゴシック体"/>
              </a:rPr>
              <a:t>今週もご参加いただき、</a:t>
            </a:r>
            <a:endParaRPr lang="en-US" altLang="ja-JP" sz="4000" dirty="0" smtClean="0">
              <a:latin typeface="ＤＦＰ太丸ゴシック体"/>
              <a:ea typeface="ＤＦＰ太丸ゴシック体"/>
              <a:cs typeface="ＤＦＰ太丸ゴシック体"/>
            </a:endParaRPr>
          </a:p>
          <a:p>
            <a:pPr algn="ctr"/>
            <a:r>
              <a:rPr lang="ja-JP" altLang="en-US" sz="4000" dirty="0" smtClean="0">
                <a:latin typeface="ＤＦＰ太丸ゴシック体"/>
                <a:ea typeface="ＤＦＰ太丸ゴシック体"/>
                <a:cs typeface="ＤＦＰ太丸ゴシック体"/>
              </a:rPr>
              <a:t>ありがとうございます </a:t>
            </a:r>
            <a:endParaRPr lang="ja-JP" altLang="en-US" sz="4000" dirty="0">
              <a:latin typeface="ＤＦＰ太丸ゴシック体"/>
              <a:ea typeface="ＤＦＰ太丸ゴシック体"/>
              <a:cs typeface="ＤＦＰ太丸ゴシック体"/>
            </a:endParaRPr>
          </a:p>
        </p:txBody>
      </p:sp>
      <p:sp>
        <p:nvSpPr>
          <p:cNvPr id="10" name="正方形/長方形 9"/>
          <p:cNvSpPr/>
          <p:nvPr/>
        </p:nvSpPr>
        <p:spPr>
          <a:xfrm>
            <a:off x="1480771" y="6080433"/>
            <a:ext cx="6232364" cy="830997"/>
          </a:xfrm>
          <a:prstGeom prst="rect">
            <a:avLst/>
          </a:prstGeom>
        </p:spPr>
        <p:txBody>
          <a:bodyPr wrap="square">
            <a:spAutoFit/>
          </a:bodyPr>
          <a:lstStyle/>
          <a:p>
            <a:pPr algn="ctr"/>
            <a:r>
              <a:rPr lang="ja-JP" altLang="en-US" sz="2400" dirty="0" smtClean="0">
                <a:solidFill>
                  <a:schemeClr val="bg1">
                    <a:lumMod val="95000"/>
                  </a:schemeClr>
                </a:solidFill>
                <a:latin typeface="ＤＦＰ太丸ゴシック体"/>
                <a:ea typeface="ＤＦＰ太丸ゴシック体"/>
                <a:cs typeface="ＤＦＰ太丸ゴシック体"/>
              </a:rPr>
              <a:t>ネームタグにニックネームを記入し、</a:t>
            </a:r>
            <a:endParaRPr lang="en-US" altLang="ja-JP" sz="2400" dirty="0" smtClean="0">
              <a:solidFill>
                <a:schemeClr val="bg1">
                  <a:lumMod val="95000"/>
                </a:schemeClr>
              </a:solidFill>
              <a:latin typeface="ＤＦＰ太丸ゴシック体"/>
              <a:ea typeface="ＤＦＰ太丸ゴシック体"/>
              <a:cs typeface="ＤＦＰ太丸ゴシック体"/>
            </a:endParaRPr>
          </a:p>
          <a:p>
            <a:pPr algn="ctr"/>
            <a:r>
              <a:rPr lang="ja-JP" altLang="en-US" sz="2400" dirty="0" smtClean="0">
                <a:solidFill>
                  <a:schemeClr val="bg1">
                    <a:lumMod val="95000"/>
                  </a:schemeClr>
                </a:solidFill>
                <a:latin typeface="ＤＦＰ太丸ゴシック体"/>
                <a:ea typeface="ＤＦＰ太丸ゴシック体"/>
                <a:cs typeface="ＤＦＰ太丸ゴシック体"/>
              </a:rPr>
              <a:t>お好きなテーブルに自由にお座りください。</a:t>
            </a:r>
            <a:endParaRPr lang="ja-JP" altLang="en-US" sz="2400" dirty="0">
              <a:solidFill>
                <a:schemeClr val="bg1">
                  <a:lumMod val="95000"/>
                </a:schemeClr>
              </a:solidFill>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11049825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1676" y="228600"/>
            <a:ext cx="8349132" cy="1015663"/>
          </a:xfrm>
          <a:prstGeom prst="rect">
            <a:avLst/>
          </a:prstGeom>
          <a:noFill/>
        </p:spPr>
        <p:txBody>
          <a:bodyPr wrap="square" rtlCol="0">
            <a:spAutoFit/>
          </a:bodyPr>
          <a:lstStyle/>
          <a:p>
            <a:pPr algn="ctr"/>
            <a:r>
              <a:rPr lang="ja-JP" altLang="en-US" sz="6000" dirty="0" smtClean="0">
                <a:solidFill>
                  <a:srgbClr val="003399"/>
                </a:solidFill>
                <a:latin typeface="ＤＦＰ太丸ゴシック体"/>
                <a:ea typeface="ＤＦＰ太丸ゴシック体"/>
                <a:cs typeface="ＤＦＰ太丸ゴシック体"/>
              </a:rPr>
              <a:t>好きなモノ探し</a:t>
            </a:r>
            <a:endParaRPr kumimoji="1" lang="ja-JP" altLang="en-US" sz="6000" dirty="0">
              <a:solidFill>
                <a:srgbClr val="003399"/>
              </a:solidFill>
              <a:latin typeface="ＤＦＰ太丸ゴシック体"/>
              <a:ea typeface="ＤＦＰ太丸ゴシック体"/>
              <a:cs typeface="ＤＦＰ太丸ゴシック体"/>
            </a:endParaRPr>
          </a:p>
        </p:txBody>
      </p:sp>
      <p:sp>
        <p:nvSpPr>
          <p:cNvPr id="3" name="テキスト ボックス 2"/>
          <p:cNvSpPr txBox="1"/>
          <p:nvPr/>
        </p:nvSpPr>
        <p:spPr>
          <a:xfrm>
            <a:off x="611988" y="1332656"/>
            <a:ext cx="8138820" cy="3970318"/>
          </a:xfrm>
          <a:prstGeom prst="rect">
            <a:avLst/>
          </a:prstGeom>
          <a:noFill/>
        </p:spPr>
        <p:txBody>
          <a:bodyPr wrap="square" rtlCol="0">
            <a:spAutoFit/>
          </a:bodyPr>
          <a:lstStyle/>
          <a:p>
            <a:pPr marL="271463" indent="-271463">
              <a:buFont typeface="Arial"/>
              <a:buChar char="•"/>
            </a:pPr>
            <a:r>
              <a:rPr lang="ja-JP" altLang="en-US" sz="3600" dirty="0" smtClean="0">
                <a:latin typeface="ＤＦＰ太丸ゴシック体"/>
                <a:ea typeface="ＤＦＰ太丸ゴシック体"/>
                <a:cs typeface="ＤＦＰ太丸ゴシック体"/>
              </a:rPr>
              <a:t>説明者と回答者交代</a:t>
            </a:r>
            <a:endParaRPr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名前とニックネームを紹介</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１人は自分の好きなモノ（コト）を</a:t>
            </a:r>
            <a:r>
              <a:rPr lang="ja-JP" altLang="en-US" sz="3600" u="sng" dirty="0" smtClean="0">
                <a:solidFill>
                  <a:srgbClr val="FF0000"/>
                </a:solidFill>
                <a:latin typeface="ＤＦＰ太丸ゴシック体"/>
                <a:ea typeface="ＤＦＰ太丸ゴシック体"/>
                <a:cs typeface="ＤＦＰ太丸ゴシック体"/>
              </a:rPr>
              <a:t>間接的に説明</a:t>
            </a:r>
            <a:endParaRPr lang="en-US" altLang="ja-JP" sz="3600" b="1" dirty="0" smtClean="0">
              <a:latin typeface="ＤＦＰ太丸ゴシック体"/>
              <a:ea typeface="ＤＦＰ太丸ゴシック体"/>
              <a:cs typeface="ＤＦＰ太丸ゴシック体"/>
            </a:endParaRPr>
          </a:p>
          <a:p>
            <a:pPr marL="271463" indent="-271463">
              <a:buFont typeface="Arial"/>
              <a:buChar char="•"/>
            </a:pPr>
            <a:r>
              <a:rPr kumimoji="1" lang="ja-JP" altLang="en-US" sz="3600" dirty="0" smtClean="0">
                <a:latin typeface="ＤＦＰ太丸ゴシック体"/>
                <a:ea typeface="ＤＦＰ太丸ゴシック体"/>
                <a:cs typeface="ＤＦＰ太丸ゴシック体"/>
              </a:rPr>
              <a:t>他の人はそれを当てる</a:t>
            </a:r>
            <a:endParaRPr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a:latin typeface="ＤＦＰ太丸ゴシック体"/>
                <a:ea typeface="ＤＦＰ太丸ゴシック体"/>
                <a:cs typeface="ＤＦＰ太丸ゴシック体"/>
              </a:rPr>
              <a:t>時間内になるべく多くの好きなモノ（コト）を見つけて下さい！</a:t>
            </a:r>
            <a:endParaRPr kumimoji="1" lang="en-US" altLang="ja-JP" sz="3600" dirty="0" smtClean="0">
              <a:latin typeface="ＤＦＰ太丸ゴシック体"/>
              <a:ea typeface="ＤＦＰ太丸ゴシック体"/>
              <a:cs typeface="ＤＦＰ太丸ゴシック体"/>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矢印 4"/>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10</a:t>
            </a:fld>
            <a:endParaRPr lang="en-US" altLang="ja-JP" sz="2800" b="1" baseline="2000">
              <a:latin typeface="ＭＳ Ｐゴシック" pitchFamily="50" charset="-128"/>
            </a:endParaRPr>
          </a:p>
        </p:txBody>
      </p:sp>
      <p:sp>
        <p:nvSpPr>
          <p:cNvPr id="7" name="小波 6"/>
          <p:cNvSpPr/>
          <p:nvPr/>
        </p:nvSpPr>
        <p:spPr>
          <a:xfrm>
            <a:off x="4250266" y="5964763"/>
            <a:ext cx="4289729" cy="800100"/>
          </a:xfrm>
          <a:prstGeom prst="double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smtClean="0">
                <a:latin typeface="ＤＦＰ太丸ゴシック体"/>
                <a:ea typeface="ＤＦＰ太丸ゴシック体"/>
                <a:cs typeface="ＤＦＰ太丸ゴシック体"/>
              </a:rPr>
              <a:t>時間まで繰り返し！</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8559330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テキスト ボックス 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4274" name="テキスト ボックス 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4" name="テキスト ボックス 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 name="テキスト ボックス 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a:t>
            </a:r>
          </a:p>
        </p:txBody>
      </p:sp>
      <p:sp>
        <p:nvSpPr>
          <p:cNvPr id="6" name="テキスト ボックス 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a:t>
            </a:r>
          </a:p>
        </p:txBody>
      </p:sp>
      <p:sp>
        <p:nvSpPr>
          <p:cNvPr id="7" name="テキスト ボックス 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a:t>
            </a:r>
          </a:p>
        </p:txBody>
      </p:sp>
      <p:sp>
        <p:nvSpPr>
          <p:cNvPr id="8" name="テキスト ボックス 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a:t>
            </a:r>
          </a:p>
        </p:txBody>
      </p:sp>
      <p:sp>
        <p:nvSpPr>
          <p:cNvPr id="9" name="テキスト ボックス 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a:t>
            </a:r>
          </a:p>
        </p:txBody>
      </p:sp>
      <p:sp>
        <p:nvSpPr>
          <p:cNvPr id="10" name="テキスト ボックス 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６</a:t>
            </a:r>
          </a:p>
        </p:txBody>
      </p:sp>
      <p:sp>
        <p:nvSpPr>
          <p:cNvPr id="11" name="テキスト ボックス 1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７</a:t>
            </a:r>
          </a:p>
        </p:txBody>
      </p:sp>
      <p:sp>
        <p:nvSpPr>
          <p:cNvPr id="12" name="テキスト ボックス 1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８</a:t>
            </a:r>
          </a:p>
        </p:txBody>
      </p:sp>
      <p:sp>
        <p:nvSpPr>
          <p:cNvPr id="13" name="テキスト ボックス 1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９</a:t>
            </a:r>
          </a:p>
        </p:txBody>
      </p:sp>
      <p:sp>
        <p:nvSpPr>
          <p:cNvPr id="14" name="テキスト ボックス 1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１０</a:t>
            </a:r>
          </a:p>
        </p:txBody>
      </p:sp>
      <p:sp>
        <p:nvSpPr>
          <p:cNvPr id="15" name="テキスト ボックス 1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１１</a:t>
            </a:r>
          </a:p>
        </p:txBody>
      </p:sp>
      <p:sp>
        <p:nvSpPr>
          <p:cNvPr id="16" name="テキスト ボックス 1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１２</a:t>
            </a:r>
          </a:p>
        </p:txBody>
      </p:sp>
      <p:sp>
        <p:nvSpPr>
          <p:cNvPr id="17" name="テキスト ボックス 1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１３</a:t>
            </a:r>
          </a:p>
        </p:txBody>
      </p:sp>
      <p:sp>
        <p:nvSpPr>
          <p:cNvPr id="18" name="テキスト ボックス 1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１４</a:t>
            </a:r>
          </a:p>
        </p:txBody>
      </p:sp>
      <p:sp>
        <p:nvSpPr>
          <p:cNvPr id="19" name="テキスト ボックス 1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１５</a:t>
            </a:r>
          </a:p>
        </p:txBody>
      </p:sp>
      <p:sp>
        <p:nvSpPr>
          <p:cNvPr id="20" name="テキスト ボックス 19"/>
          <p:cNvSpPr txBox="1">
            <a:spLocks noChangeArrowheads="1"/>
          </p:cNvSpPr>
          <p:nvPr/>
        </p:nvSpPr>
        <p:spPr bwMode="auto">
          <a:xfrm>
            <a:off x="350838" y="1160463"/>
            <a:ext cx="8523287" cy="450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１６</a:t>
            </a:r>
            <a:endParaRPr lang="en-US" altLang="ja-JP" sz="28700">
              <a:latin typeface="HGP創英角ｺﾞｼｯｸUB" charset="0"/>
              <a:ea typeface="HGP創英角ｺﾞｼｯｸUB" charset="0"/>
              <a:cs typeface="HGP創英角ｺﾞｼｯｸUB" charset="0"/>
            </a:endParaRPr>
          </a:p>
        </p:txBody>
      </p:sp>
      <p:sp>
        <p:nvSpPr>
          <p:cNvPr id="21" name="テキスト ボックス 2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１７</a:t>
            </a:r>
          </a:p>
        </p:txBody>
      </p:sp>
      <p:sp>
        <p:nvSpPr>
          <p:cNvPr id="22" name="テキスト ボックス 2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１８</a:t>
            </a:r>
          </a:p>
        </p:txBody>
      </p:sp>
      <p:sp>
        <p:nvSpPr>
          <p:cNvPr id="23" name="テキスト ボックス 2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１９</a:t>
            </a:r>
          </a:p>
        </p:txBody>
      </p:sp>
      <p:sp>
        <p:nvSpPr>
          <p:cNvPr id="24" name="テキスト ボックス 2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２０</a:t>
            </a:r>
          </a:p>
        </p:txBody>
      </p:sp>
      <p:sp>
        <p:nvSpPr>
          <p:cNvPr id="25" name="テキスト ボックス 2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２１</a:t>
            </a:r>
          </a:p>
        </p:txBody>
      </p:sp>
      <p:sp>
        <p:nvSpPr>
          <p:cNvPr id="26" name="テキスト ボックス 2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２２</a:t>
            </a:r>
          </a:p>
        </p:txBody>
      </p:sp>
      <p:sp>
        <p:nvSpPr>
          <p:cNvPr id="27" name="テキスト ボックス 2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２３</a:t>
            </a:r>
          </a:p>
        </p:txBody>
      </p:sp>
      <p:sp>
        <p:nvSpPr>
          <p:cNvPr id="28" name="テキスト ボックス 2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２４</a:t>
            </a:r>
          </a:p>
        </p:txBody>
      </p:sp>
      <p:sp>
        <p:nvSpPr>
          <p:cNvPr id="29" name="テキスト ボックス 2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２５</a:t>
            </a:r>
          </a:p>
        </p:txBody>
      </p:sp>
      <p:sp>
        <p:nvSpPr>
          <p:cNvPr id="30" name="テキスト ボックス 2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２６</a:t>
            </a:r>
          </a:p>
        </p:txBody>
      </p:sp>
      <p:sp>
        <p:nvSpPr>
          <p:cNvPr id="31" name="テキスト ボックス 3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２７</a:t>
            </a:r>
          </a:p>
        </p:txBody>
      </p:sp>
      <p:sp>
        <p:nvSpPr>
          <p:cNvPr id="32" name="テキスト ボックス 3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２８</a:t>
            </a:r>
          </a:p>
        </p:txBody>
      </p:sp>
      <p:sp>
        <p:nvSpPr>
          <p:cNvPr id="33" name="テキスト ボックス 3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２９</a:t>
            </a:r>
          </a:p>
        </p:txBody>
      </p:sp>
      <p:sp>
        <p:nvSpPr>
          <p:cNvPr id="34" name="テキスト ボックス 3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dirty="0">
                <a:solidFill>
                  <a:srgbClr val="FF0000"/>
                </a:solidFill>
                <a:latin typeface="HGP創英角ｺﾞｼｯｸUB" charset="0"/>
                <a:ea typeface="HGP創英角ｺﾞｼｯｸUB" charset="0"/>
                <a:cs typeface="HGP創英角ｺﾞｼｯｸUB" charset="0"/>
              </a:rPr>
              <a:t>３０</a:t>
            </a:r>
          </a:p>
        </p:txBody>
      </p:sp>
      <p:sp>
        <p:nvSpPr>
          <p:cNvPr id="65" name="テキスト ボックス 64"/>
          <p:cNvSpPr txBox="1"/>
          <p:nvPr/>
        </p:nvSpPr>
        <p:spPr>
          <a:xfrm>
            <a:off x="165874" y="990701"/>
            <a:ext cx="1226230" cy="369332"/>
          </a:xfrm>
          <a:prstGeom prst="rect">
            <a:avLst/>
          </a:prstGeom>
          <a:noFill/>
        </p:spPr>
        <p:txBody>
          <a:bodyPr wrap="none" rtlCol="0">
            <a:spAutoFit/>
          </a:bodyPr>
          <a:lstStyle/>
          <a:p>
            <a:r>
              <a:rPr lang="en-US" altLang="ja-JP" dirty="0" smtClean="0"/>
              <a:t>3</a:t>
            </a:r>
            <a:r>
              <a:rPr kumimoji="1" lang="en-US" altLang="ja-JP" dirty="0" smtClean="0"/>
              <a:t>0 seconds</a:t>
            </a:r>
            <a:endParaRPr kumimoji="1" lang="ja-JP" altLang="en-US" dirty="0"/>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上矢印 66"/>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11</a:t>
            </a:fld>
            <a:endParaRPr lang="en-US" altLang="ja-JP" sz="2800" b="1" baseline="2000">
              <a:latin typeface="ＭＳ Ｐゴシック" pitchFamily="50" charset="-128"/>
            </a:endParaRPr>
          </a:p>
        </p:txBody>
      </p:sp>
      <p:pic>
        <p:nvPicPr>
          <p:cNvPr id="69" name="図 68"/>
          <p:cNvPicPr>
            <a:picLocks noChangeAspect="1"/>
          </p:cNvPicPr>
          <p:nvPr/>
        </p:nvPicPr>
        <p:blipFill>
          <a:blip r:embed="rId3"/>
          <a:stretch>
            <a:fillRect/>
          </a:stretch>
        </p:blipFill>
        <p:spPr>
          <a:xfrm rot="978412">
            <a:off x="221530" y="138541"/>
            <a:ext cx="1116834" cy="907428"/>
          </a:xfrm>
          <a:prstGeom prst="rect">
            <a:avLst/>
          </a:prstGeom>
        </p:spPr>
      </p:pic>
    </p:spTree>
    <p:extLst>
      <p:ext uri="{BB962C8B-B14F-4D97-AF65-F5344CB8AC3E}">
        <p14:creationId xmlns:p14="http://schemas.microsoft.com/office/powerpoint/2010/main" val="989025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100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1009"/>
                                          </p:stCondLst>
                                        </p:cTn>
                                        <p:tgtEl>
                                          <p:spTgt spid="5"/>
                                        </p:tgtEl>
                                        <p:attrNameLst>
                                          <p:attrName>style.visibility</p:attrName>
                                        </p:attrNameLst>
                                      </p:cBhvr>
                                      <p:to>
                                        <p:strVal val="visible"/>
                                      </p:to>
                                    </p:set>
                                  </p:childTnLst>
                                </p:cTn>
                              </p:par>
                            </p:childTnLst>
                          </p:cTn>
                        </p:par>
                        <p:par>
                          <p:cTn id="11" fill="hold" nodeType="afterGroup">
                            <p:stCondLst>
                              <p:cond delay="1010"/>
                            </p:stCondLst>
                            <p:childTnLst>
                              <p:par>
                                <p:cTn id="12" presetID="1" presetClass="entr" presetSubtype="0" fill="hold" grpId="0" nodeType="afterEffect">
                                  <p:stCondLst>
                                    <p:cond delay="0"/>
                                  </p:stCondLst>
                                  <p:childTnLst>
                                    <p:set>
                                      <p:cBhvr>
                                        <p:cTn id="13" dur="1" fill="hold">
                                          <p:stCondLst>
                                            <p:cond delay="1009"/>
                                          </p:stCondLst>
                                        </p:cTn>
                                        <p:tgtEl>
                                          <p:spTgt spid="6"/>
                                        </p:tgtEl>
                                        <p:attrNameLst>
                                          <p:attrName>style.visibility</p:attrName>
                                        </p:attrNameLst>
                                      </p:cBhvr>
                                      <p:to>
                                        <p:strVal val="visible"/>
                                      </p:to>
                                    </p:set>
                                  </p:childTnLst>
                                </p:cTn>
                              </p:par>
                            </p:childTnLst>
                          </p:cTn>
                        </p:par>
                        <p:par>
                          <p:cTn id="14" fill="hold" nodeType="afterGroup">
                            <p:stCondLst>
                              <p:cond delay="2020"/>
                            </p:stCondLst>
                            <p:childTnLst>
                              <p:par>
                                <p:cTn id="15" presetID="1" presetClass="entr" presetSubtype="0" fill="hold" grpId="0" nodeType="afterEffect">
                                  <p:stCondLst>
                                    <p:cond delay="0"/>
                                  </p:stCondLst>
                                  <p:childTnLst>
                                    <p:set>
                                      <p:cBhvr>
                                        <p:cTn id="16" dur="1" fill="hold">
                                          <p:stCondLst>
                                            <p:cond delay="1009"/>
                                          </p:stCondLst>
                                        </p:cTn>
                                        <p:tgtEl>
                                          <p:spTgt spid="7"/>
                                        </p:tgtEl>
                                        <p:attrNameLst>
                                          <p:attrName>style.visibility</p:attrName>
                                        </p:attrNameLst>
                                      </p:cBhvr>
                                      <p:to>
                                        <p:strVal val="visible"/>
                                      </p:to>
                                    </p:set>
                                  </p:childTnLst>
                                </p:cTn>
                              </p:par>
                            </p:childTnLst>
                          </p:cTn>
                        </p:par>
                        <p:par>
                          <p:cTn id="17" fill="hold" nodeType="afterGroup">
                            <p:stCondLst>
                              <p:cond delay="3030"/>
                            </p:stCondLst>
                            <p:childTnLst>
                              <p:par>
                                <p:cTn id="18" presetID="1" presetClass="entr" presetSubtype="0" fill="hold" grpId="0" nodeType="afterEffect">
                                  <p:stCondLst>
                                    <p:cond delay="0"/>
                                  </p:stCondLst>
                                  <p:childTnLst>
                                    <p:set>
                                      <p:cBhvr>
                                        <p:cTn id="19" dur="1" fill="hold">
                                          <p:stCondLst>
                                            <p:cond delay="1009"/>
                                          </p:stCondLst>
                                        </p:cTn>
                                        <p:tgtEl>
                                          <p:spTgt spid="8"/>
                                        </p:tgtEl>
                                        <p:attrNameLst>
                                          <p:attrName>style.visibility</p:attrName>
                                        </p:attrNameLst>
                                      </p:cBhvr>
                                      <p:to>
                                        <p:strVal val="visible"/>
                                      </p:to>
                                    </p:set>
                                  </p:childTnLst>
                                </p:cTn>
                              </p:par>
                            </p:childTnLst>
                          </p:cTn>
                        </p:par>
                        <p:par>
                          <p:cTn id="20" fill="hold" nodeType="afterGroup">
                            <p:stCondLst>
                              <p:cond delay="4040"/>
                            </p:stCondLst>
                            <p:childTnLst>
                              <p:par>
                                <p:cTn id="21" presetID="1" presetClass="entr" presetSubtype="0" fill="hold" grpId="0" nodeType="afterEffect">
                                  <p:stCondLst>
                                    <p:cond delay="0"/>
                                  </p:stCondLst>
                                  <p:childTnLst>
                                    <p:set>
                                      <p:cBhvr>
                                        <p:cTn id="22" dur="1" fill="hold">
                                          <p:stCondLst>
                                            <p:cond delay="1009"/>
                                          </p:stCondLst>
                                        </p:cTn>
                                        <p:tgtEl>
                                          <p:spTgt spid="9"/>
                                        </p:tgtEl>
                                        <p:attrNameLst>
                                          <p:attrName>style.visibility</p:attrName>
                                        </p:attrNameLst>
                                      </p:cBhvr>
                                      <p:to>
                                        <p:strVal val="visible"/>
                                      </p:to>
                                    </p:set>
                                  </p:childTnLst>
                                </p:cTn>
                              </p:par>
                            </p:childTnLst>
                          </p:cTn>
                        </p:par>
                        <p:par>
                          <p:cTn id="23" fill="hold" nodeType="afterGroup">
                            <p:stCondLst>
                              <p:cond delay="5050"/>
                            </p:stCondLst>
                            <p:childTnLst>
                              <p:par>
                                <p:cTn id="24" presetID="1" presetClass="entr" presetSubtype="0" fill="hold" grpId="0" nodeType="afterEffect">
                                  <p:stCondLst>
                                    <p:cond delay="0"/>
                                  </p:stCondLst>
                                  <p:childTnLst>
                                    <p:set>
                                      <p:cBhvr>
                                        <p:cTn id="25" dur="1" fill="hold">
                                          <p:stCondLst>
                                            <p:cond delay="1009"/>
                                          </p:stCondLst>
                                        </p:cTn>
                                        <p:tgtEl>
                                          <p:spTgt spid="10"/>
                                        </p:tgtEl>
                                        <p:attrNameLst>
                                          <p:attrName>style.visibility</p:attrName>
                                        </p:attrNameLst>
                                      </p:cBhvr>
                                      <p:to>
                                        <p:strVal val="visible"/>
                                      </p:to>
                                    </p:set>
                                  </p:childTnLst>
                                </p:cTn>
                              </p:par>
                            </p:childTnLst>
                          </p:cTn>
                        </p:par>
                        <p:par>
                          <p:cTn id="26" fill="hold" nodeType="afterGroup">
                            <p:stCondLst>
                              <p:cond delay="6060"/>
                            </p:stCondLst>
                            <p:childTnLst>
                              <p:par>
                                <p:cTn id="27" presetID="1" presetClass="entr" presetSubtype="0" fill="hold" grpId="0" nodeType="afterEffect">
                                  <p:stCondLst>
                                    <p:cond delay="0"/>
                                  </p:stCondLst>
                                  <p:childTnLst>
                                    <p:set>
                                      <p:cBhvr>
                                        <p:cTn id="28" dur="1" fill="hold">
                                          <p:stCondLst>
                                            <p:cond delay="1009"/>
                                          </p:stCondLst>
                                        </p:cTn>
                                        <p:tgtEl>
                                          <p:spTgt spid="11"/>
                                        </p:tgtEl>
                                        <p:attrNameLst>
                                          <p:attrName>style.visibility</p:attrName>
                                        </p:attrNameLst>
                                      </p:cBhvr>
                                      <p:to>
                                        <p:strVal val="visible"/>
                                      </p:to>
                                    </p:set>
                                  </p:childTnLst>
                                </p:cTn>
                              </p:par>
                            </p:childTnLst>
                          </p:cTn>
                        </p:par>
                        <p:par>
                          <p:cTn id="29" fill="hold" nodeType="afterGroup">
                            <p:stCondLst>
                              <p:cond delay="7070"/>
                            </p:stCondLst>
                            <p:childTnLst>
                              <p:par>
                                <p:cTn id="30" presetID="1" presetClass="entr" presetSubtype="0" fill="hold" grpId="0" nodeType="afterEffect">
                                  <p:stCondLst>
                                    <p:cond delay="0"/>
                                  </p:stCondLst>
                                  <p:childTnLst>
                                    <p:set>
                                      <p:cBhvr>
                                        <p:cTn id="31" dur="1" fill="hold">
                                          <p:stCondLst>
                                            <p:cond delay="1009"/>
                                          </p:stCondLst>
                                        </p:cTn>
                                        <p:tgtEl>
                                          <p:spTgt spid="12"/>
                                        </p:tgtEl>
                                        <p:attrNameLst>
                                          <p:attrName>style.visibility</p:attrName>
                                        </p:attrNameLst>
                                      </p:cBhvr>
                                      <p:to>
                                        <p:strVal val="visible"/>
                                      </p:to>
                                    </p:set>
                                  </p:childTnLst>
                                </p:cTn>
                              </p:par>
                            </p:childTnLst>
                          </p:cTn>
                        </p:par>
                        <p:par>
                          <p:cTn id="32" fill="hold" nodeType="afterGroup">
                            <p:stCondLst>
                              <p:cond delay="8080"/>
                            </p:stCondLst>
                            <p:childTnLst>
                              <p:par>
                                <p:cTn id="33" presetID="1" presetClass="entr" presetSubtype="0" fill="hold" grpId="0" nodeType="afterEffect">
                                  <p:stCondLst>
                                    <p:cond delay="0"/>
                                  </p:stCondLst>
                                  <p:childTnLst>
                                    <p:set>
                                      <p:cBhvr>
                                        <p:cTn id="34" dur="1" fill="hold">
                                          <p:stCondLst>
                                            <p:cond delay="1009"/>
                                          </p:stCondLst>
                                        </p:cTn>
                                        <p:tgtEl>
                                          <p:spTgt spid="13"/>
                                        </p:tgtEl>
                                        <p:attrNameLst>
                                          <p:attrName>style.visibility</p:attrName>
                                        </p:attrNameLst>
                                      </p:cBhvr>
                                      <p:to>
                                        <p:strVal val="visible"/>
                                      </p:to>
                                    </p:set>
                                  </p:childTnLst>
                                </p:cTn>
                              </p:par>
                            </p:childTnLst>
                          </p:cTn>
                        </p:par>
                        <p:par>
                          <p:cTn id="35" fill="hold" nodeType="afterGroup">
                            <p:stCondLst>
                              <p:cond delay="9090"/>
                            </p:stCondLst>
                            <p:childTnLst>
                              <p:par>
                                <p:cTn id="36" presetID="1" presetClass="entr" presetSubtype="0" fill="hold" grpId="0" nodeType="afterEffect">
                                  <p:stCondLst>
                                    <p:cond delay="0"/>
                                  </p:stCondLst>
                                  <p:childTnLst>
                                    <p:set>
                                      <p:cBhvr>
                                        <p:cTn id="37" dur="1" fill="hold">
                                          <p:stCondLst>
                                            <p:cond delay="1009"/>
                                          </p:stCondLst>
                                        </p:cTn>
                                        <p:tgtEl>
                                          <p:spTgt spid="14"/>
                                        </p:tgtEl>
                                        <p:attrNameLst>
                                          <p:attrName>style.visibility</p:attrName>
                                        </p:attrNameLst>
                                      </p:cBhvr>
                                      <p:to>
                                        <p:strVal val="visible"/>
                                      </p:to>
                                    </p:set>
                                  </p:childTnLst>
                                </p:cTn>
                              </p:par>
                            </p:childTnLst>
                          </p:cTn>
                        </p:par>
                        <p:par>
                          <p:cTn id="38" fill="hold" nodeType="afterGroup">
                            <p:stCondLst>
                              <p:cond delay="10100"/>
                            </p:stCondLst>
                            <p:childTnLst>
                              <p:par>
                                <p:cTn id="39" presetID="1" presetClass="entr" presetSubtype="0" fill="hold" grpId="0" nodeType="afterEffect">
                                  <p:stCondLst>
                                    <p:cond delay="0"/>
                                  </p:stCondLst>
                                  <p:childTnLst>
                                    <p:set>
                                      <p:cBhvr>
                                        <p:cTn id="40" dur="1" fill="hold">
                                          <p:stCondLst>
                                            <p:cond delay="1009"/>
                                          </p:stCondLst>
                                        </p:cTn>
                                        <p:tgtEl>
                                          <p:spTgt spid="15"/>
                                        </p:tgtEl>
                                        <p:attrNameLst>
                                          <p:attrName>style.visibility</p:attrName>
                                        </p:attrNameLst>
                                      </p:cBhvr>
                                      <p:to>
                                        <p:strVal val="visible"/>
                                      </p:to>
                                    </p:set>
                                  </p:childTnLst>
                                </p:cTn>
                              </p:par>
                            </p:childTnLst>
                          </p:cTn>
                        </p:par>
                        <p:par>
                          <p:cTn id="41" fill="hold" nodeType="afterGroup">
                            <p:stCondLst>
                              <p:cond delay="11110"/>
                            </p:stCondLst>
                            <p:childTnLst>
                              <p:par>
                                <p:cTn id="42" presetID="1" presetClass="entr" presetSubtype="0" fill="hold" grpId="0" nodeType="afterEffect">
                                  <p:stCondLst>
                                    <p:cond delay="0"/>
                                  </p:stCondLst>
                                  <p:childTnLst>
                                    <p:set>
                                      <p:cBhvr>
                                        <p:cTn id="43" dur="1" fill="hold">
                                          <p:stCondLst>
                                            <p:cond delay="1009"/>
                                          </p:stCondLst>
                                        </p:cTn>
                                        <p:tgtEl>
                                          <p:spTgt spid="16"/>
                                        </p:tgtEl>
                                        <p:attrNameLst>
                                          <p:attrName>style.visibility</p:attrName>
                                        </p:attrNameLst>
                                      </p:cBhvr>
                                      <p:to>
                                        <p:strVal val="visible"/>
                                      </p:to>
                                    </p:set>
                                  </p:childTnLst>
                                </p:cTn>
                              </p:par>
                            </p:childTnLst>
                          </p:cTn>
                        </p:par>
                        <p:par>
                          <p:cTn id="44" fill="hold" nodeType="afterGroup">
                            <p:stCondLst>
                              <p:cond delay="12120"/>
                            </p:stCondLst>
                            <p:childTnLst>
                              <p:par>
                                <p:cTn id="45" presetID="1" presetClass="entr" presetSubtype="0" fill="hold" grpId="0" nodeType="afterEffect">
                                  <p:stCondLst>
                                    <p:cond delay="0"/>
                                  </p:stCondLst>
                                  <p:childTnLst>
                                    <p:set>
                                      <p:cBhvr>
                                        <p:cTn id="46" dur="1" fill="hold">
                                          <p:stCondLst>
                                            <p:cond delay="1009"/>
                                          </p:stCondLst>
                                        </p:cTn>
                                        <p:tgtEl>
                                          <p:spTgt spid="17"/>
                                        </p:tgtEl>
                                        <p:attrNameLst>
                                          <p:attrName>style.visibility</p:attrName>
                                        </p:attrNameLst>
                                      </p:cBhvr>
                                      <p:to>
                                        <p:strVal val="visible"/>
                                      </p:to>
                                    </p:set>
                                  </p:childTnLst>
                                </p:cTn>
                              </p:par>
                            </p:childTnLst>
                          </p:cTn>
                        </p:par>
                        <p:par>
                          <p:cTn id="47" fill="hold" nodeType="afterGroup">
                            <p:stCondLst>
                              <p:cond delay="13130"/>
                            </p:stCondLst>
                            <p:childTnLst>
                              <p:par>
                                <p:cTn id="48" presetID="1" presetClass="entr" presetSubtype="0" fill="hold" grpId="0" nodeType="afterEffect">
                                  <p:stCondLst>
                                    <p:cond delay="0"/>
                                  </p:stCondLst>
                                  <p:childTnLst>
                                    <p:set>
                                      <p:cBhvr>
                                        <p:cTn id="49" dur="1" fill="hold">
                                          <p:stCondLst>
                                            <p:cond delay="1009"/>
                                          </p:stCondLst>
                                        </p:cTn>
                                        <p:tgtEl>
                                          <p:spTgt spid="18"/>
                                        </p:tgtEl>
                                        <p:attrNameLst>
                                          <p:attrName>style.visibility</p:attrName>
                                        </p:attrNameLst>
                                      </p:cBhvr>
                                      <p:to>
                                        <p:strVal val="visible"/>
                                      </p:to>
                                    </p:set>
                                  </p:childTnLst>
                                </p:cTn>
                              </p:par>
                            </p:childTnLst>
                          </p:cTn>
                        </p:par>
                        <p:par>
                          <p:cTn id="50" fill="hold" nodeType="afterGroup">
                            <p:stCondLst>
                              <p:cond delay="14140"/>
                            </p:stCondLst>
                            <p:childTnLst>
                              <p:par>
                                <p:cTn id="51" presetID="1" presetClass="entr" presetSubtype="0" fill="hold" grpId="0" nodeType="afterEffect">
                                  <p:stCondLst>
                                    <p:cond delay="0"/>
                                  </p:stCondLst>
                                  <p:childTnLst>
                                    <p:set>
                                      <p:cBhvr>
                                        <p:cTn id="52" dur="1" fill="hold">
                                          <p:stCondLst>
                                            <p:cond delay="1009"/>
                                          </p:stCondLst>
                                        </p:cTn>
                                        <p:tgtEl>
                                          <p:spTgt spid="19"/>
                                        </p:tgtEl>
                                        <p:attrNameLst>
                                          <p:attrName>style.visibility</p:attrName>
                                        </p:attrNameLst>
                                      </p:cBhvr>
                                      <p:to>
                                        <p:strVal val="visible"/>
                                      </p:to>
                                    </p:set>
                                  </p:childTnLst>
                                </p:cTn>
                              </p:par>
                            </p:childTnLst>
                          </p:cTn>
                        </p:par>
                        <p:par>
                          <p:cTn id="53" fill="hold" nodeType="afterGroup">
                            <p:stCondLst>
                              <p:cond delay="15150"/>
                            </p:stCondLst>
                            <p:childTnLst>
                              <p:par>
                                <p:cTn id="54" presetID="1" presetClass="entr" presetSubtype="0" fill="hold" grpId="0" nodeType="afterEffect">
                                  <p:stCondLst>
                                    <p:cond delay="0"/>
                                  </p:stCondLst>
                                  <p:childTnLst>
                                    <p:set>
                                      <p:cBhvr>
                                        <p:cTn id="55" dur="1" fill="hold">
                                          <p:stCondLst>
                                            <p:cond delay="1009"/>
                                          </p:stCondLst>
                                        </p:cTn>
                                        <p:tgtEl>
                                          <p:spTgt spid="20"/>
                                        </p:tgtEl>
                                        <p:attrNameLst>
                                          <p:attrName>style.visibility</p:attrName>
                                        </p:attrNameLst>
                                      </p:cBhvr>
                                      <p:to>
                                        <p:strVal val="visible"/>
                                      </p:to>
                                    </p:set>
                                  </p:childTnLst>
                                </p:cTn>
                              </p:par>
                            </p:childTnLst>
                          </p:cTn>
                        </p:par>
                        <p:par>
                          <p:cTn id="56" fill="hold" nodeType="afterGroup">
                            <p:stCondLst>
                              <p:cond delay="16160"/>
                            </p:stCondLst>
                            <p:childTnLst>
                              <p:par>
                                <p:cTn id="57" presetID="1" presetClass="entr" presetSubtype="0" fill="hold" grpId="0" nodeType="afterEffect">
                                  <p:stCondLst>
                                    <p:cond delay="0"/>
                                  </p:stCondLst>
                                  <p:childTnLst>
                                    <p:set>
                                      <p:cBhvr>
                                        <p:cTn id="58" dur="1" fill="hold">
                                          <p:stCondLst>
                                            <p:cond delay="1009"/>
                                          </p:stCondLst>
                                        </p:cTn>
                                        <p:tgtEl>
                                          <p:spTgt spid="21"/>
                                        </p:tgtEl>
                                        <p:attrNameLst>
                                          <p:attrName>style.visibility</p:attrName>
                                        </p:attrNameLst>
                                      </p:cBhvr>
                                      <p:to>
                                        <p:strVal val="visible"/>
                                      </p:to>
                                    </p:set>
                                  </p:childTnLst>
                                </p:cTn>
                              </p:par>
                            </p:childTnLst>
                          </p:cTn>
                        </p:par>
                        <p:par>
                          <p:cTn id="59" fill="hold" nodeType="afterGroup">
                            <p:stCondLst>
                              <p:cond delay="17170"/>
                            </p:stCondLst>
                            <p:childTnLst>
                              <p:par>
                                <p:cTn id="60" presetID="1" presetClass="entr" presetSubtype="0" fill="hold" grpId="0" nodeType="afterEffect">
                                  <p:stCondLst>
                                    <p:cond delay="0"/>
                                  </p:stCondLst>
                                  <p:childTnLst>
                                    <p:set>
                                      <p:cBhvr>
                                        <p:cTn id="61" dur="1" fill="hold">
                                          <p:stCondLst>
                                            <p:cond delay="1009"/>
                                          </p:stCondLst>
                                        </p:cTn>
                                        <p:tgtEl>
                                          <p:spTgt spid="22"/>
                                        </p:tgtEl>
                                        <p:attrNameLst>
                                          <p:attrName>style.visibility</p:attrName>
                                        </p:attrNameLst>
                                      </p:cBhvr>
                                      <p:to>
                                        <p:strVal val="visible"/>
                                      </p:to>
                                    </p:set>
                                  </p:childTnLst>
                                </p:cTn>
                              </p:par>
                            </p:childTnLst>
                          </p:cTn>
                        </p:par>
                        <p:par>
                          <p:cTn id="62" fill="hold" nodeType="afterGroup">
                            <p:stCondLst>
                              <p:cond delay="18180"/>
                            </p:stCondLst>
                            <p:childTnLst>
                              <p:par>
                                <p:cTn id="63" presetID="1" presetClass="entr" presetSubtype="0" fill="hold" grpId="0" nodeType="afterEffect">
                                  <p:stCondLst>
                                    <p:cond delay="0"/>
                                  </p:stCondLst>
                                  <p:childTnLst>
                                    <p:set>
                                      <p:cBhvr>
                                        <p:cTn id="64" dur="1" fill="hold">
                                          <p:stCondLst>
                                            <p:cond delay="1009"/>
                                          </p:stCondLst>
                                        </p:cTn>
                                        <p:tgtEl>
                                          <p:spTgt spid="23"/>
                                        </p:tgtEl>
                                        <p:attrNameLst>
                                          <p:attrName>style.visibility</p:attrName>
                                        </p:attrNameLst>
                                      </p:cBhvr>
                                      <p:to>
                                        <p:strVal val="visible"/>
                                      </p:to>
                                    </p:set>
                                  </p:childTnLst>
                                </p:cTn>
                              </p:par>
                            </p:childTnLst>
                          </p:cTn>
                        </p:par>
                        <p:par>
                          <p:cTn id="65" fill="hold" nodeType="afterGroup">
                            <p:stCondLst>
                              <p:cond delay="19190"/>
                            </p:stCondLst>
                            <p:childTnLst>
                              <p:par>
                                <p:cTn id="66" presetID="1" presetClass="entr" presetSubtype="0" fill="hold" grpId="0" nodeType="afterEffect">
                                  <p:stCondLst>
                                    <p:cond delay="0"/>
                                  </p:stCondLst>
                                  <p:childTnLst>
                                    <p:set>
                                      <p:cBhvr>
                                        <p:cTn id="67" dur="1" fill="hold">
                                          <p:stCondLst>
                                            <p:cond delay="1009"/>
                                          </p:stCondLst>
                                        </p:cTn>
                                        <p:tgtEl>
                                          <p:spTgt spid="24"/>
                                        </p:tgtEl>
                                        <p:attrNameLst>
                                          <p:attrName>style.visibility</p:attrName>
                                        </p:attrNameLst>
                                      </p:cBhvr>
                                      <p:to>
                                        <p:strVal val="visible"/>
                                      </p:to>
                                    </p:set>
                                  </p:childTnLst>
                                </p:cTn>
                              </p:par>
                            </p:childTnLst>
                          </p:cTn>
                        </p:par>
                        <p:par>
                          <p:cTn id="68" fill="hold" nodeType="afterGroup">
                            <p:stCondLst>
                              <p:cond delay="20200"/>
                            </p:stCondLst>
                            <p:childTnLst>
                              <p:par>
                                <p:cTn id="69" presetID="1" presetClass="entr" presetSubtype="0" fill="hold" grpId="0" nodeType="afterEffect">
                                  <p:stCondLst>
                                    <p:cond delay="0"/>
                                  </p:stCondLst>
                                  <p:childTnLst>
                                    <p:set>
                                      <p:cBhvr>
                                        <p:cTn id="70" dur="1" fill="hold">
                                          <p:stCondLst>
                                            <p:cond delay="1009"/>
                                          </p:stCondLst>
                                        </p:cTn>
                                        <p:tgtEl>
                                          <p:spTgt spid="25"/>
                                        </p:tgtEl>
                                        <p:attrNameLst>
                                          <p:attrName>style.visibility</p:attrName>
                                        </p:attrNameLst>
                                      </p:cBhvr>
                                      <p:to>
                                        <p:strVal val="visible"/>
                                      </p:to>
                                    </p:set>
                                  </p:childTnLst>
                                </p:cTn>
                              </p:par>
                            </p:childTnLst>
                          </p:cTn>
                        </p:par>
                        <p:par>
                          <p:cTn id="71" fill="hold" nodeType="afterGroup">
                            <p:stCondLst>
                              <p:cond delay="21210"/>
                            </p:stCondLst>
                            <p:childTnLst>
                              <p:par>
                                <p:cTn id="72" presetID="1" presetClass="entr" presetSubtype="0" fill="hold" grpId="0" nodeType="afterEffect">
                                  <p:stCondLst>
                                    <p:cond delay="0"/>
                                  </p:stCondLst>
                                  <p:childTnLst>
                                    <p:set>
                                      <p:cBhvr>
                                        <p:cTn id="73" dur="1" fill="hold">
                                          <p:stCondLst>
                                            <p:cond delay="1009"/>
                                          </p:stCondLst>
                                        </p:cTn>
                                        <p:tgtEl>
                                          <p:spTgt spid="26"/>
                                        </p:tgtEl>
                                        <p:attrNameLst>
                                          <p:attrName>style.visibility</p:attrName>
                                        </p:attrNameLst>
                                      </p:cBhvr>
                                      <p:to>
                                        <p:strVal val="visible"/>
                                      </p:to>
                                    </p:set>
                                  </p:childTnLst>
                                </p:cTn>
                              </p:par>
                            </p:childTnLst>
                          </p:cTn>
                        </p:par>
                        <p:par>
                          <p:cTn id="74" fill="hold" nodeType="afterGroup">
                            <p:stCondLst>
                              <p:cond delay="22220"/>
                            </p:stCondLst>
                            <p:childTnLst>
                              <p:par>
                                <p:cTn id="75" presetID="1" presetClass="entr" presetSubtype="0" fill="hold" grpId="0" nodeType="afterEffect">
                                  <p:stCondLst>
                                    <p:cond delay="0"/>
                                  </p:stCondLst>
                                  <p:childTnLst>
                                    <p:set>
                                      <p:cBhvr>
                                        <p:cTn id="76" dur="1" fill="hold">
                                          <p:stCondLst>
                                            <p:cond delay="1009"/>
                                          </p:stCondLst>
                                        </p:cTn>
                                        <p:tgtEl>
                                          <p:spTgt spid="27"/>
                                        </p:tgtEl>
                                        <p:attrNameLst>
                                          <p:attrName>style.visibility</p:attrName>
                                        </p:attrNameLst>
                                      </p:cBhvr>
                                      <p:to>
                                        <p:strVal val="visible"/>
                                      </p:to>
                                    </p:set>
                                  </p:childTnLst>
                                </p:cTn>
                              </p:par>
                            </p:childTnLst>
                          </p:cTn>
                        </p:par>
                        <p:par>
                          <p:cTn id="77" fill="hold" nodeType="afterGroup">
                            <p:stCondLst>
                              <p:cond delay="23230"/>
                            </p:stCondLst>
                            <p:childTnLst>
                              <p:par>
                                <p:cTn id="78" presetID="1" presetClass="entr" presetSubtype="0" fill="hold" grpId="0" nodeType="afterEffect">
                                  <p:stCondLst>
                                    <p:cond delay="0"/>
                                  </p:stCondLst>
                                  <p:childTnLst>
                                    <p:set>
                                      <p:cBhvr>
                                        <p:cTn id="79" dur="1" fill="hold">
                                          <p:stCondLst>
                                            <p:cond delay="1009"/>
                                          </p:stCondLst>
                                        </p:cTn>
                                        <p:tgtEl>
                                          <p:spTgt spid="28"/>
                                        </p:tgtEl>
                                        <p:attrNameLst>
                                          <p:attrName>style.visibility</p:attrName>
                                        </p:attrNameLst>
                                      </p:cBhvr>
                                      <p:to>
                                        <p:strVal val="visible"/>
                                      </p:to>
                                    </p:set>
                                  </p:childTnLst>
                                </p:cTn>
                              </p:par>
                            </p:childTnLst>
                          </p:cTn>
                        </p:par>
                        <p:par>
                          <p:cTn id="80" fill="hold" nodeType="afterGroup">
                            <p:stCondLst>
                              <p:cond delay="24240"/>
                            </p:stCondLst>
                            <p:childTnLst>
                              <p:par>
                                <p:cTn id="81" presetID="1" presetClass="entr" presetSubtype="0" fill="hold" grpId="0" nodeType="afterEffect">
                                  <p:stCondLst>
                                    <p:cond delay="0"/>
                                  </p:stCondLst>
                                  <p:childTnLst>
                                    <p:set>
                                      <p:cBhvr>
                                        <p:cTn id="82" dur="1" fill="hold">
                                          <p:stCondLst>
                                            <p:cond delay="1009"/>
                                          </p:stCondLst>
                                        </p:cTn>
                                        <p:tgtEl>
                                          <p:spTgt spid="29"/>
                                        </p:tgtEl>
                                        <p:attrNameLst>
                                          <p:attrName>style.visibility</p:attrName>
                                        </p:attrNameLst>
                                      </p:cBhvr>
                                      <p:to>
                                        <p:strVal val="visible"/>
                                      </p:to>
                                    </p:set>
                                  </p:childTnLst>
                                </p:cTn>
                              </p:par>
                            </p:childTnLst>
                          </p:cTn>
                        </p:par>
                        <p:par>
                          <p:cTn id="83" fill="hold" nodeType="afterGroup">
                            <p:stCondLst>
                              <p:cond delay="25250"/>
                            </p:stCondLst>
                            <p:childTnLst>
                              <p:par>
                                <p:cTn id="84" presetID="1" presetClass="entr" presetSubtype="0" fill="hold" grpId="0" nodeType="afterEffect">
                                  <p:stCondLst>
                                    <p:cond delay="0"/>
                                  </p:stCondLst>
                                  <p:childTnLst>
                                    <p:set>
                                      <p:cBhvr>
                                        <p:cTn id="85" dur="1" fill="hold">
                                          <p:stCondLst>
                                            <p:cond delay="1009"/>
                                          </p:stCondLst>
                                        </p:cTn>
                                        <p:tgtEl>
                                          <p:spTgt spid="30"/>
                                        </p:tgtEl>
                                        <p:attrNameLst>
                                          <p:attrName>style.visibility</p:attrName>
                                        </p:attrNameLst>
                                      </p:cBhvr>
                                      <p:to>
                                        <p:strVal val="visible"/>
                                      </p:to>
                                    </p:set>
                                  </p:childTnLst>
                                </p:cTn>
                              </p:par>
                            </p:childTnLst>
                          </p:cTn>
                        </p:par>
                        <p:par>
                          <p:cTn id="86" fill="hold" nodeType="afterGroup">
                            <p:stCondLst>
                              <p:cond delay="26260"/>
                            </p:stCondLst>
                            <p:childTnLst>
                              <p:par>
                                <p:cTn id="87" presetID="1" presetClass="entr" presetSubtype="0" fill="hold" grpId="0" nodeType="afterEffect">
                                  <p:stCondLst>
                                    <p:cond delay="0"/>
                                  </p:stCondLst>
                                  <p:childTnLst>
                                    <p:set>
                                      <p:cBhvr>
                                        <p:cTn id="88" dur="1" fill="hold">
                                          <p:stCondLst>
                                            <p:cond delay="1009"/>
                                          </p:stCondLst>
                                        </p:cTn>
                                        <p:tgtEl>
                                          <p:spTgt spid="31"/>
                                        </p:tgtEl>
                                        <p:attrNameLst>
                                          <p:attrName>style.visibility</p:attrName>
                                        </p:attrNameLst>
                                      </p:cBhvr>
                                      <p:to>
                                        <p:strVal val="visible"/>
                                      </p:to>
                                    </p:set>
                                  </p:childTnLst>
                                </p:cTn>
                              </p:par>
                            </p:childTnLst>
                          </p:cTn>
                        </p:par>
                        <p:par>
                          <p:cTn id="89" fill="hold" nodeType="afterGroup">
                            <p:stCondLst>
                              <p:cond delay="27270"/>
                            </p:stCondLst>
                            <p:childTnLst>
                              <p:par>
                                <p:cTn id="90" presetID="1" presetClass="entr" presetSubtype="0" fill="hold" grpId="0" nodeType="afterEffect">
                                  <p:stCondLst>
                                    <p:cond delay="0"/>
                                  </p:stCondLst>
                                  <p:childTnLst>
                                    <p:set>
                                      <p:cBhvr>
                                        <p:cTn id="91" dur="1" fill="hold">
                                          <p:stCondLst>
                                            <p:cond delay="1009"/>
                                          </p:stCondLst>
                                        </p:cTn>
                                        <p:tgtEl>
                                          <p:spTgt spid="32"/>
                                        </p:tgtEl>
                                        <p:attrNameLst>
                                          <p:attrName>style.visibility</p:attrName>
                                        </p:attrNameLst>
                                      </p:cBhvr>
                                      <p:to>
                                        <p:strVal val="visible"/>
                                      </p:to>
                                    </p:set>
                                  </p:childTnLst>
                                </p:cTn>
                              </p:par>
                            </p:childTnLst>
                          </p:cTn>
                        </p:par>
                        <p:par>
                          <p:cTn id="92" fill="hold" nodeType="afterGroup">
                            <p:stCondLst>
                              <p:cond delay="28280"/>
                            </p:stCondLst>
                            <p:childTnLst>
                              <p:par>
                                <p:cTn id="93" presetID="1" presetClass="entr" presetSubtype="0" fill="hold" grpId="0" nodeType="afterEffect">
                                  <p:stCondLst>
                                    <p:cond delay="0"/>
                                  </p:stCondLst>
                                  <p:childTnLst>
                                    <p:set>
                                      <p:cBhvr>
                                        <p:cTn id="94" dur="1" fill="hold">
                                          <p:stCondLst>
                                            <p:cond delay="1009"/>
                                          </p:stCondLst>
                                        </p:cTn>
                                        <p:tgtEl>
                                          <p:spTgt spid="33"/>
                                        </p:tgtEl>
                                        <p:attrNameLst>
                                          <p:attrName>style.visibility</p:attrName>
                                        </p:attrNameLst>
                                      </p:cBhvr>
                                      <p:to>
                                        <p:strVal val="visible"/>
                                      </p:to>
                                    </p:set>
                                  </p:childTnLst>
                                </p:cTn>
                              </p:par>
                            </p:childTnLst>
                          </p:cTn>
                        </p:par>
                        <p:par>
                          <p:cTn id="95" fill="hold" nodeType="afterGroup">
                            <p:stCondLst>
                              <p:cond delay="29290"/>
                            </p:stCondLst>
                            <p:childTnLst>
                              <p:par>
                                <p:cTn id="96" presetID="1" presetClass="entr" presetSubtype="0" fill="hold" grpId="0" nodeType="afterEffect">
                                  <p:stCondLst>
                                    <p:cond delay="0"/>
                                  </p:stCondLst>
                                  <p:childTnLst>
                                    <p:set>
                                      <p:cBhvr>
                                        <p:cTn id="97" dur="1" fill="hold">
                                          <p:stCondLst>
                                            <p:cond delay="100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1676" y="276112"/>
            <a:ext cx="8349132" cy="1015663"/>
          </a:xfrm>
          <a:prstGeom prst="rect">
            <a:avLst/>
          </a:prstGeom>
          <a:noFill/>
        </p:spPr>
        <p:txBody>
          <a:bodyPr wrap="square" rtlCol="0">
            <a:spAutoFit/>
          </a:bodyPr>
          <a:lstStyle/>
          <a:p>
            <a:pPr algn="ctr"/>
            <a:r>
              <a:rPr lang="ja-JP" altLang="en-US" sz="6000" dirty="0" smtClean="0">
                <a:solidFill>
                  <a:srgbClr val="003399"/>
                </a:solidFill>
                <a:latin typeface="ＤＦＰ太丸ゴシック体"/>
                <a:ea typeface="ＤＦＰ太丸ゴシック体"/>
                <a:cs typeface="ＤＦＰ太丸ゴシック体"/>
              </a:rPr>
              <a:t>好きなモノ探し</a:t>
            </a:r>
            <a:endParaRPr kumimoji="1" lang="ja-JP" altLang="en-US" sz="6000" dirty="0">
              <a:solidFill>
                <a:srgbClr val="003399"/>
              </a:solidFill>
              <a:latin typeface="ＤＦＰ太丸ゴシック体"/>
              <a:ea typeface="ＤＦＰ太丸ゴシック体"/>
              <a:cs typeface="ＤＦＰ太丸ゴシック体"/>
            </a:endParaRPr>
          </a:p>
        </p:txBody>
      </p:sp>
      <p:sp>
        <p:nvSpPr>
          <p:cNvPr id="3" name="テキスト ボックス 2"/>
          <p:cNvSpPr txBox="1"/>
          <p:nvPr/>
        </p:nvSpPr>
        <p:spPr>
          <a:xfrm>
            <a:off x="611988" y="1490499"/>
            <a:ext cx="7853831" cy="4401205"/>
          </a:xfrm>
          <a:prstGeom prst="rect">
            <a:avLst/>
          </a:prstGeom>
          <a:noFill/>
        </p:spPr>
        <p:txBody>
          <a:bodyPr wrap="square" rtlCol="0">
            <a:spAutoFit/>
          </a:bodyPr>
          <a:lstStyle/>
          <a:p>
            <a:pPr marL="271463" indent="-271463">
              <a:buFont typeface="Arial"/>
              <a:buChar char="•"/>
            </a:pPr>
            <a:r>
              <a:rPr lang="ja-JP" altLang="en-US" sz="3600" dirty="0" smtClean="0">
                <a:latin typeface="ＤＦＰ太丸ゴシック体"/>
                <a:ea typeface="ＤＦＰ太丸ゴシック体"/>
                <a:cs typeface="ＤＦＰ太丸ゴシック体"/>
              </a:rPr>
              <a:t>新たな２</a:t>
            </a:r>
            <a:r>
              <a:rPr kumimoji="1" lang="ja-JP" altLang="en-US" sz="3600" dirty="0" smtClean="0">
                <a:latin typeface="ＤＦＰ太丸ゴシック体"/>
                <a:ea typeface="ＤＦＰ太丸ゴシック体"/>
                <a:cs typeface="ＤＦＰ太丸ゴシック体"/>
              </a:rPr>
              <a:t>人（または</a:t>
            </a:r>
            <a:r>
              <a:rPr lang="ja-JP" altLang="en-US" sz="3600" dirty="0">
                <a:latin typeface="ＤＦＰ太丸ゴシック体"/>
                <a:ea typeface="ＤＦＰ太丸ゴシック体"/>
                <a:cs typeface="ＤＦＰ太丸ゴシック体"/>
              </a:rPr>
              <a:t>３</a:t>
            </a:r>
            <a:r>
              <a:rPr kumimoji="1" lang="ja-JP" altLang="en-US" sz="3600" dirty="0" smtClean="0">
                <a:latin typeface="ＤＦＰ太丸ゴシック体"/>
                <a:ea typeface="ＤＦＰ太丸ゴシック体"/>
                <a:cs typeface="ＤＦＰ太丸ゴシック体"/>
              </a:rPr>
              <a:t>人）一組</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名前とニックネームを紹介</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１人は自分の好きなモノ（コト）を</a:t>
            </a:r>
            <a:r>
              <a:rPr lang="ja-JP" altLang="en-US" sz="3600" u="sng" dirty="0" smtClean="0">
                <a:solidFill>
                  <a:srgbClr val="FF0000"/>
                </a:solidFill>
                <a:latin typeface="ＤＦＰ太丸ゴシック体"/>
                <a:ea typeface="ＤＦＰ太丸ゴシック体"/>
                <a:cs typeface="ＤＦＰ太丸ゴシック体"/>
              </a:rPr>
              <a:t>ジェスチャーで説明</a:t>
            </a:r>
            <a:r>
              <a:rPr lang="ja-JP" altLang="en-US" sz="2800" dirty="0" smtClean="0">
                <a:latin typeface="ＤＦＰ太丸ゴシック体"/>
                <a:ea typeface="ＤＦＰ太丸ゴシック体"/>
                <a:cs typeface="ＤＦＰ太丸ゴシック体"/>
              </a:rPr>
              <a:t>（但し、これまでに見つかっていないもの）</a:t>
            </a:r>
            <a:endParaRPr lang="en-US" altLang="ja-JP" sz="2800" u="sng" dirty="0" smtClean="0">
              <a:solidFill>
                <a:srgbClr val="FF0000"/>
              </a:solidFill>
              <a:latin typeface="ＤＦＰ太丸ゴシック体"/>
              <a:ea typeface="ＤＦＰ太丸ゴシック体"/>
              <a:cs typeface="ＤＦＰ太丸ゴシック体"/>
            </a:endParaRPr>
          </a:p>
          <a:p>
            <a:pPr marL="271463" indent="-271463">
              <a:buFont typeface="Arial"/>
              <a:buChar char="•"/>
            </a:pPr>
            <a:r>
              <a:rPr kumimoji="1" lang="ja-JP" altLang="en-US" sz="3600" dirty="0" smtClean="0">
                <a:latin typeface="ＤＦＰ太丸ゴシック体"/>
                <a:ea typeface="ＤＦＰ太丸ゴシック体"/>
                <a:cs typeface="ＤＦＰ太丸ゴシック体"/>
              </a:rPr>
              <a:t>他の人はそれを当てる</a:t>
            </a:r>
            <a:endParaRPr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a:latin typeface="ＤＦＰ太丸ゴシック体"/>
                <a:ea typeface="ＤＦＰ太丸ゴシック体"/>
                <a:cs typeface="ＤＦＰ太丸ゴシック体"/>
              </a:rPr>
              <a:t>時間内になるべく多くの好きなモノ（コト）を見つけて下さい！</a:t>
            </a:r>
            <a:endParaRPr kumimoji="1" lang="en-US" altLang="ja-JP" sz="3600" dirty="0" smtClean="0">
              <a:latin typeface="ＤＦＰ太丸ゴシック体"/>
              <a:ea typeface="ＤＦＰ太丸ゴシック体"/>
              <a:cs typeface="ＤＦＰ太丸ゴシック体"/>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矢印 4"/>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12</a:t>
            </a:fld>
            <a:endParaRPr lang="en-US" altLang="ja-JP" sz="2800" b="1" baseline="2000">
              <a:latin typeface="ＭＳ Ｐゴシック" pitchFamily="50" charset="-128"/>
            </a:endParaRPr>
          </a:p>
        </p:txBody>
      </p:sp>
      <p:sp>
        <p:nvSpPr>
          <p:cNvPr id="7" name="小波 6"/>
          <p:cNvSpPr/>
          <p:nvPr/>
        </p:nvSpPr>
        <p:spPr>
          <a:xfrm>
            <a:off x="4360341" y="6014815"/>
            <a:ext cx="3970866" cy="800100"/>
          </a:xfrm>
          <a:prstGeom prst="double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smtClean="0">
                <a:latin typeface="ＤＦＰ太丸ゴシック体"/>
                <a:ea typeface="ＤＦＰ太丸ゴシック体"/>
                <a:cs typeface="ＤＦＰ太丸ゴシック体"/>
              </a:rPr>
              <a:t>時間まで繰り返し！</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8559330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テキスト ボックス 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4274" name="テキスト ボックス 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4" name="テキスト ボックス 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 name="テキスト ボックス 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a:t>
            </a:r>
          </a:p>
        </p:txBody>
      </p:sp>
      <p:sp>
        <p:nvSpPr>
          <p:cNvPr id="6" name="テキスト ボックス 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a:t>
            </a:r>
          </a:p>
        </p:txBody>
      </p:sp>
      <p:sp>
        <p:nvSpPr>
          <p:cNvPr id="7" name="テキスト ボックス 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a:t>
            </a:r>
          </a:p>
        </p:txBody>
      </p:sp>
      <p:sp>
        <p:nvSpPr>
          <p:cNvPr id="8" name="テキスト ボックス 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a:t>
            </a:r>
          </a:p>
        </p:txBody>
      </p:sp>
      <p:sp>
        <p:nvSpPr>
          <p:cNvPr id="9" name="テキスト ボックス 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a:t>
            </a:r>
          </a:p>
        </p:txBody>
      </p:sp>
      <p:sp>
        <p:nvSpPr>
          <p:cNvPr id="10" name="テキスト ボックス 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６</a:t>
            </a:r>
          </a:p>
        </p:txBody>
      </p:sp>
      <p:sp>
        <p:nvSpPr>
          <p:cNvPr id="11" name="テキスト ボックス 1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７</a:t>
            </a:r>
          </a:p>
        </p:txBody>
      </p:sp>
      <p:sp>
        <p:nvSpPr>
          <p:cNvPr id="12" name="テキスト ボックス 1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８</a:t>
            </a:r>
          </a:p>
        </p:txBody>
      </p:sp>
      <p:sp>
        <p:nvSpPr>
          <p:cNvPr id="13" name="テキスト ボックス 1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９</a:t>
            </a:r>
          </a:p>
        </p:txBody>
      </p:sp>
      <p:sp>
        <p:nvSpPr>
          <p:cNvPr id="14" name="テキスト ボックス 1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１０</a:t>
            </a:r>
          </a:p>
        </p:txBody>
      </p:sp>
      <p:sp>
        <p:nvSpPr>
          <p:cNvPr id="15" name="テキスト ボックス 1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１１</a:t>
            </a:r>
          </a:p>
        </p:txBody>
      </p:sp>
      <p:sp>
        <p:nvSpPr>
          <p:cNvPr id="16" name="テキスト ボックス 1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１２</a:t>
            </a:r>
          </a:p>
        </p:txBody>
      </p:sp>
      <p:sp>
        <p:nvSpPr>
          <p:cNvPr id="17" name="テキスト ボックス 1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１３</a:t>
            </a:r>
          </a:p>
        </p:txBody>
      </p:sp>
      <p:sp>
        <p:nvSpPr>
          <p:cNvPr id="18" name="テキスト ボックス 1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１４</a:t>
            </a:r>
          </a:p>
        </p:txBody>
      </p:sp>
      <p:sp>
        <p:nvSpPr>
          <p:cNvPr id="19" name="テキスト ボックス 1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１５</a:t>
            </a:r>
          </a:p>
        </p:txBody>
      </p:sp>
      <p:sp>
        <p:nvSpPr>
          <p:cNvPr id="20" name="テキスト ボックス 19"/>
          <p:cNvSpPr txBox="1">
            <a:spLocks noChangeArrowheads="1"/>
          </p:cNvSpPr>
          <p:nvPr/>
        </p:nvSpPr>
        <p:spPr bwMode="auto">
          <a:xfrm>
            <a:off x="350838" y="1160463"/>
            <a:ext cx="8523287" cy="450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１６</a:t>
            </a:r>
            <a:endParaRPr lang="en-US" altLang="ja-JP" sz="28700">
              <a:latin typeface="HGP創英角ｺﾞｼｯｸUB" charset="0"/>
              <a:ea typeface="HGP創英角ｺﾞｼｯｸUB" charset="0"/>
              <a:cs typeface="HGP創英角ｺﾞｼｯｸUB" charset="0"/>
            </a:endParaRPr>
          </a:p>
        </p:txBody>
      </p:sp>
      <p:sp>
        <p:nvSpPr>
          <p:cNvPr id="21" name="テキスト ボックス 2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１７</a:t>
            </a:r>
          </a:p>
        </p:txBody>
      </p:sp>
      <p:sp>
        <p:nvSpPr>
          <p:cNvPr id="22" name="テキスト ボックス 2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１８</a:t>
            </a:r>
          </a:p>
        </p:txBody>
      </p:sp>
      <p:sp>
        <p:nvSpPr>
          <p:cNvPr id="23" name="テキスト ボックス 2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１９</a:t>
            </a:r>
          </a:p>
        </p:txBody>
      </p:sp>
      <p:sp>
        <p:nvSpPr>
          <p:cNvPr id="24" name="テキスト ボックス 2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２０</a:t>
            </a:r>
          </a:p>
        </p:txBody>
      </p:sp>
      <p:sp>
        <p:nvSpPr>
          <p:cNvPr id="25" name="テキスト ボックス 2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２１</a:t>
            </a:r>
          </a:p>
        </p:txBody>
      </p:sp>
      <p:sp>
        <p:nvSpPr>
          <p:cNvPr id="26" name="テキスト ボックス 2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２２</a:t>
            </a:r>
          </a:p>
        </p:txBody>
      </p:sp>
      <p:sp>
        <p:nvSpPr>
          <p:cNvPr id="27" name="テキスト ボックス 2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２３</a:t>
            </a:r>
          </a:p>
        </p:txBody>
      </p:sp>
      <p:sp>
        <p:nvSpPr>
          <p:cNvPr id="28" name="テキスト ボックス 2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２４</a:t>
            </a:r>
          </a:p>
        </p:txBody>
      </p:sp>
      <p:sp>
        <p:nvSpPr>
          <p:cNvPr id="29" name="テキスト ボックス 2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２５</a:t>
            </a:r>
          </a:p>
        </p:txBody>
      </p:sp>
      <p:sp>
        <p:nvSpPr>
          <p:cNvPr id="30" name="テキスト ボックス 2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２６</a:t>
            </a:r>
          </a:p>
        </p:txBody>
      </p:sp>
      <p:sp>
        <p:nvSpPr>
          <p:cNvPr id="31" name="テキスト ボックス 3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２７</a:t>
            </a:r>
          </a:p>
        </p:txBody>
      </p:sp>
      <p:sp>
        <p:nvSpPr>
          <p:cNvPr id="32" name="テキスト ボックス 3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２８</a:t>
            </a:r>
          </a:p>
        </p:txBody>
      </p:sp>
      <p:sp>
        <p:nvSpPr>
          <p:cNvPr id="33" name="テキスト ボックス 3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２９</a:t>
            </a:r>
          </a:p>
        </p:txBody>
      </p:sp>
      <p:sp>
        <p:nvSpPr>
          <p:cNvPr id="34" name="テキスト ボックス 3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dirty="0">
                <a:solidFill>
                  <a:srgbClr val="FF0000"/>
                </a:solidFill>
                <a:latin typeface="HGP創英角ｺﾞｼｯｸUB" charset="0"/>
                <a:ea typeface="HGP創英角ｺﾞｼｯｸUB" charset="0"/>
                <a:cs typeface="HGP創英角ｺﾞｼｯｸUB" charset="0"/>
              </a:rPr>
              <a:t>３０</a:t>
            </a:r>
          </a:p>
        </p:txBody>
      </p:sp>
      <p:sp>
        <p:nvSpPr>
          <p:cNvPr id="65" name="テキスト ボックス 64"/>
          <p:cNvSpPr txBox="1"/>
          <p:nvPr/>
        </p:nvSpPr>
        <p:spPr>
          <a:xfrm>
            <a:off x="165874" y="990701"/>
            <a:ext cx="1226230" cy="369332"/>
          </a:xfrm>
          <a:prstGeom prst="rect">
            <a:avLst/>
          </a:prstGeom>
          <a:noFill/>
        </p:spPr>
        <p:txBody>
          <a:bodyPr wrap="none" rtlCol="0">
            <a:spAutoFit/>
          </a:bodyPr>
          <a:lstStyle/>
          <a:p>
            <a:r>
              <a:rPr lang="en-US" altLang="ja-JP" dirty="0" smtClean="0"/>
              <a:t>3</a:t>
            </a:r>
            <a:r>
              <a:rPr kumimoji="1" lang="en-US" altLang="ja-JP" dirty="0" smtClean="0"/>
              <a:t>0 seconds</a:t>
            </a:r>
            <a:endParaRPr kumimoji="1" lang="ja-JP" altLang="en-US" dirty="0"/>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上矢印 66"/>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13</a:t>
            </a:fld>
            <a:endParaRPr lang="en-US" altLang="ja-JP" sz="2800" b="1" baseline="2000">
              <a:latin typeface="ＭＳ Ｐゴシック" pitchFamily="50" charset="-128"/>
            </a:endParaRPr>
          </a:p>
        </p:txBody>
      </p:sp>
      <p:pic>
        <p:nvPicPr>
          <p:cNvPr id="69" name="図 68"/>
          <p:cNvPicPr>
            <a:picLocks noChangeAspect="1"/>
          </p:cNvPicPr>
          <p:nvPr/>
        </p:nvPicPr>
        <p:blipFill>
          <a:blip r:embed="rId3"/>
          <a:stretch>
            <a:fillRect/>
          </a:stretch>
        </p:blipFill>
        <p:spPr>
          <a:xfrm rot="978412">
            <a:off x="221530" y="138541"/>
            <a:ext cx="1116834" cy="907428"/>
          </a:xfrm>
          <a:prstGeom prst="rect">
            <a:avLst/>
          </a:prstGeom>
        </p:spPr>
      </p:pic>
    </p:spTree>
    <p:extLst>
      <p:ext uri="{BB962C8B-B14F-4D97-AF65-F5344CB8AC3E}">
        <p14:creationId xmlns:p14="http://schemas.microsoft.com/office/powerpoint/2010/main" val="989025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100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1009"/>
                                          </p:stCondLst>
                                        </p:cTn>
                                        <p:tgtEl>
                                          <p:spTgt spid="5"/>
                                        </p:tgtEl>
                                        <p:attrNameLst>
                                          <p:attrName>style.visibility</p:attrName>
                                        </p:attrNameLst>
                                      </p:cBhvr>
                                      <p:to>
                                        <p:strVal val="visible"/>
                                      </p:to>
                                    </p:set>
                                  </p:childTnLst>
                                </p:cTn>
                              </p:par>
                            </p:childTnLst>
                          </p:cTn>
                        </p:par>
                        <p:par>
                          <p:cTn id="11" fill="hold" nodeType="afterGroup">
                            <p:stCondLst>
                              <p:cond delay="1010"/>
                            </p:stCondLst>
                            <p:childTnLst>
                              <p:par>
                                <p:cTn id="12" presetID="1" presetClass="entr" presetSubtype="0" fill="hold" grpId="0" nodeType="afterEffect">
                                  <p:stCondLst>
                                    <p:cond delay="0"/>
                                  </p:stCondLst>
                                  <p:childTnLst>
                                    <p:set>
                                      <p:cBhvr>
                                        <p:cTn id="13" dur="1" fill="hold">
                                          <p:stCondLst>
                                            <p:cond delay="1009"/>
                                          </p:stCondLst>
                                        </p:cTn>
                                        <p:tgtEl>
                                          <p:spTgt spid="6"/>
                                        </p:tgtEl>
                                        <p:attrNameLst>
                                          <p:attrName>style.visibility</p:attrName>
                                        </p:attrNameLst>
                                      </p:cBhvr>
                                      <p:to>
                                        <p:strVal val="visible"/>
                                      </p:to>
                                    </p:set>
                                  </p:childTnLst>
                                </p:cTn>
                              </p:par>
                            </p:childTnLst>
                          </p:cTn>
                        </p:par>
                        <p:par>
                          <p:cTn id="14" fill="hold" nodeType="afterGroup">
                            <p:stCondLst>
                              <p:cond delay="2020"/>
                            </p:stCondLst>
                            <p:childTnLst>
                              <p:par>
                                <p:cTn id="15" presetID="1" presetClass="entr" presetSubtype="0" fill="hold" grpId="0" nodeType="afterEffect">
                                  <p:stCondLst>
                                    <p:cond delay="0"/>
                                  </p:stCondLst>
                                  <p:childTnLst>
                                    <p:set>
                                      <p:cBhvr>
                                        <p:cTn id="16" dur="1" fill="hold">
                                          <p:stCondLst>
                                            <p:cond delay="1009"/>
                                          </p:stCondLst>
                                        </p:cTn>
                                        <p:tgtEl>
                                          <p:spTgt spid="7"/>
                                        </p:tgtEl>
                                        <p:attrNameLst>
                                          <p:attrName>style.visibility</p:attrName>
                                        </p:attrNameLst>
                                      </p:cBhvr>
                                      <p:to>
                                        <p:strVal val="visible"/>
                                      </p:to>
                                    </p:set>
                                  </p:childTnLst>
                                </p:cTn>
                              </p:par>
                            </p:childTnLst>
                          </p:cTn>
                        </p:par>
                        <p:par>
                          <p:cTn id="17" fill="hold" nodeType="afterGroup">
                            <p:stCondLst>
                              <p:cond delay="3030"/>
                            </p:stCondLst>
                            <p:childTnLst>
                              <p:par>
                                <p:cTn id="18" presetID="1" presetClass="entr" presetSubtype="0" fill="hold" grpId="0" nodeType="afterEffect">
                                  <p:stCondLst>
                                    <p:cond delay="0"/>
                                  </p:stCondLst>
                                  <p:childTnLst>
                                    <p:set>
                                      <p:cBhvr>
                                        <p:cTn id="19" dur="1" fill="hold">
                                          <p:stCondLst>
                                            <p:cond delay="1009"/>
                                          </p:stCondLst>
                                        </p:cTn>
                                        <p:tgtEl>
                                          <p:spTgt spid="8"/>
                                        </p:tgtEl>
                                        <p:attrNameLst>
                                          <p:attrName>style.visibility</p:attrName>
                                        </p:attrNameLst>
                                      </p:cBhvr>
                                      <p:to>
                                        <p:strVal val="visible"/>
                                      </p:to>
                                    </p:set>
                                  </p:childTnLst>
                                </p:cTn>
                              </p:par>
                            </p:childTnLst>
                          </p:cTn>
                        </p:par>
                        <p:par>
                          <p:cTn id="20" fill="hold" nodeType="afterGroup">
                            <p:stCondLst>
                              <p:cond delay="4040"/>
                            </p:stCondLst>
                            <p:childTnLst>
                              <p:par>
                                <p:cTn id="21" presetID="1" presetClass="entr" presetSubtype="0" fill="hold" grpId="0" nodeType="afterEffect">
                                  <p:stCondLst>
                                    <p:cond delay="0"/>
                                  </p:stCondLst>
                                  <p:childTnLst>
                                    <p:set>
                                      <p:cBhvr>
                                        <p:cTn id="22" dur="1" fill="hold">
                                          <p:stCondLst>
                                            <p:cond delay="1009"/>
                                          </p:stCondLst>
                                        </p:cTn>
                                        <p:tgtEl>
                                          <p:spTgt spid="9"/>
                                        </p:tgtEl>
                                        <p:attrNameLst>
                                          <p:attrName>style.visibility</p:attrName>
                                        </p:attrNameLst>
                                      </p:cBhvr>
                                      <p:to>
                                        <p:strVal val="visible"/>
                                      </p:to>
                                    </p:set>
                                  </p:childTnLst>
                                </p:cTn>
                              </p:par>
                            </p:childTnLst>
                          </p:cTn>
                        </p:par>
                        <p:par>
                          <p:cTn id="23" fill="hold" nodeType="afterGroup">
                            <p:stCondLst>
                              <p:cond delay="5050"/>
                            </p:stCondLst>
                            <p:childTnLst>
                              <p:par>
                                <p:cTn id="24" presetID="1" presetClass="entr" presetSubtype="0" fill="hold" grpId="0" nodeType="afterEffect">
                                  <p:stCondLst>
                                    <p:cond delay="0"/>
                                  </p:stCondLst>
                                  <p:childTnLst>
                                    <p:set>
                                      <p:cBhvr>
                                        <p:cTn id="25" dur="1" fill="hold">
                                          <p:stCondLst>
                                            <p:cond delay="1009"/>
                                          </p:stCondLst>
                                        </p:cTn>
                                        <p:tgtEl>
                                          <p:spTgt spid="10"/>
                                        </p:tgtEl>
                                        <p:attrNameLst>
                                          <p:attrName>style.visibility</p:attrName>
                                        </p:attrNameLst>
                                      </p:cBhvr>
                                      <p:to>
                                        <p:strVal val="visible"/>
                                      </p:to>
                                    </p:set>
                                  </p:childTnLst>
                                </p:cTn>
                              </p:par>
                            </p:childTnLst>
                          </p:cTn>
                        </p:par>
                        <p:par>
                          <p:cTn id="26" fill="hold" nodeType="afterGroup">
                            <p:stCondLst>
                              <p:cond delay="6060"/>
                            </p:stCondLst>
                            <p:childTnLst>
                              <p:par>
                                <p:cTn id="27" presetID="1" presetClass="entr" presetSubtype="0" fill="hold" grpId="0" nodeType="afterEffect">
                                  <p:stCondLst>
                                    <p:cond delay="0"/>
                                  </p:stCondLst>
                                  <p:childTnLst>
                                    <p:set>
                                      <p:cBhvr>
                                        <p:cTn id="28" dur="1" fill="hold">
                                          <p:stCondLst>
                                            <p:cond delay="1009"/>
                                          </p:stCondLst>
                                        </p:cTn>
                                        <p:tgtEl>
                                          <p:spTgt spid="11"/>
                                        </p:tgtEl>
                                        <p:attrNameLst>
                                          <p:attrName>style.visibility</p:attrName>
                                        </p:attrNameLst>
                                      </p:cBhvr>
                                      <p:to>
                                        <p:strVal val="visible"/>
                                      </p:to>
                                    </p:set>
                                  </p:childTnLst>
                                </p:cTn>
                              </p:par>
                            </p:childTnLst>
                          </p:cTn>
                        </p:par>
                        <p:par>
                          <p:cTn id="29" fill="hold" nodeType="afterGroup">
                            <p:stCondLst>
                              <p:cond delay="7070"/>
                            </p:stCondLst>
                            <p:childTnLst>
                              <p:par>
                                <p:cTn id="30" presetID="1" presetClass="entr" presetSubtype="0" fill="hold" grpId="0" nodeType="afterEffect">
                                  <p:stCondLst>
                                    <p:cond delay="0"/>
                                  </p:stCondLst>
                                  <p:childTnLst>
                                    <p:set>
                                      <p:cBhvr>
                                        <p:cTn id="31" dur="1" fill="hold">
                                          <p:stCondLst>
                                            <p:cond delay="1009"/>
                                          </p:stCondLst>
                                        </p:cTn>
                                        <p:tgtEl>
                                          <p:spTgt spid="12"/>
                                        </p:tgtEl>
                                        <p:attrNameLst>
                                          <p:attrName>style.visibility</p:attrName>
                                        </p:attrNameLst>
                                      </p:cBhvr>
                                      <p:to>
                                        <p:strVal val="visible"/>
                                      </p:to>
                                    </p:set>
                                  </p:childTnLst>
                                </p:cTn>
                              </p:par>
                            </p:childTnLst>
                          </p:cTn>
                        </p:par>
                        <p:par>
                          <p:cTn id="32" fill="hold" nodeType="afterGroup">
                            <p:stCondLst>
                              <p:cond delay="8080"/>
                            </p:stCondLst>
                            <p:childTnLst>
                              <p:par>
                                <p:cTn id="33" presetID="1" presetClass="entr" presetSubtype="0" fill="hold" grpId="0" nodeType="afterEffect">
                                  <p:stCondLst>
                                    <p:cond delay="0"/>
                                  </p:stCondLst>
                                  <p:childTnLst>
                                    <p:set>
                                      <p:cBhvr>
                                        <p:cTn id="34" dur="1" fill="hold">
                                          <p:stCondLst>
                                            <p:cond delay="1009"/>
                                          </p:stCondLst>
                                        </p:cTn>
                                        <p:tgtEl>
                                          <p:spTgt spid="13"/>
                                        </p:tgtEl>
                                        <p:attrNameLst>
                                          <p:attrName>style.visibility</p:attrName>
                                        </p:attrNameLst>
                                      </p:cBhvr>
                                      <p:to>
                                        <p:strVal val="visible"/>
                                      </p:to>
                                    </p:set>
                                  </p:childTnLst>
                                </p:cTn>
                              </p:par>
                            </p:childTnLst>
                          </p:cTn>
                        </p:par>
                        <p:par>
                          <p:cTn id="35" fill="hold" nodeType="afterGroup">
                            <p:stCondLst>
                              <p:cond delay="9090"/>
                            </p:stCondLst>
                            <p:childTnLst>
                              <p:par>
                                <p:cTn id="36" presetID="1" presetClass="entr" presetSubtype="0" fill="hold" grpId="0" nodeType="afterEffect">
                                  <p:stCondLst>
                                    <p:cond delay="0"/>
                                  </p:stCondLst>
                                  <p:childTnLst>
                                    <p:set>
                                      <p:cBhvr>
                                        <p:cTn id="37" dur="1" fill="hold">
                                          <p:stCondLst>
                                            <p:cond delay="1009"/>
                                          </p:stCondLst>
                                        </p:cTn>
                                        <p:tgtEl>
                                          <p:spTgt spid="14"/>
                                        </p:tgtEl>
                                        <p:attrNameLst>
                                          <p:attrName>style.visibility</p:attrName>
                                        </p:attrNameLst>
                                      </p:cBhvr>
                                      <p:to>
                                        <p:strVal val="visible"/>
                                      </p:to>
                                    </p:set>
                                  </p:childTnLst>
                                </p:cTn>
                              </p:par>
                            </p:childTnLst>
                          </p:cTn>
                        </p:par>
                        <p:par>
                          <p:cTn id="38" fill="hold" nodeType="afterGroup">
                            <p:stCondLst>
                              <p:cond delay="10100"/>
                            </p:stCondLst>
                            <p:childTnLst>
                              <p:par>
                                <p:cTn id="39" presetID="1" presetClass="entr" presetSubtype="0" fill="hold" grpId="0" nodeType="afterEffect">
                                  <p:stCondLst>
                                    <p:cond delay="0"/>
                                  </p:stCondLst>
                                  <p:childTnLst>
                                    <p:set>
                                      <p:cBhvr>
                                        <p:cTn id="40" dur="1" fill="hold">
                                          <p:stCondLst>
                                            <p:cond delay="1009"/>
                                          </p:stCondLst>
                                        </p:cTn>
                                        <p:tgtEl>
                                          <p:spTgt spid="15"/>
                                        </p:tgtEl>
                                        <p:attrNameLst>
                                          <p:attrName>style.visibility</p:attrName>
                                        </p:attrNameLst>
                                      </p:cBhvr>
                                      <p:to>
                                        <p:strVal val="visible"/>
                                      </p:to>
                                    </p:set>
                                  </p:childTnLst>
                                </p:cTn>
                              </p:par>
                            </p:childTnLst>
                          </p:cTn>
                        </p:par>
                        <p:par>
                          <p:cTn id="41" fill="hold" nodeType="afterGroup">
                            <p:stCondLst>
                              <p:cond delay="11110"/>
                            </p:stCondLst>
                            <p:childTnLst>
                              <p:par>
                                <p:cTn id="42" presetID="1" presetClass="entr" presetSubtype="0" fill="hold" grpId="0" nodeType="afterEffect">
                                  <p:stCondLst>
                                    <p:cond delay="0"/>
                                  </p:stCondLst>
                                  <p:childTnLst>
                                    <p:set>
                                      <p:cBhvr>
                                        <p:cTn id="43" dur="1" fill="hold">
                                          <p:stCondLst>
                                            <p:cond delay="1009"/>
                                          </p:stCondLst>
                                        </p:cTn>
                                        <p:tgtEl>
                                          <p:spTgt spid="16"/>
                                        </p:tgtEl>
                                        <p:attrNameLst>
                                          <p:attrName>style.visibility</p:attrName>
                                        </p:attrNameLst>
                                      </p:cBhvr>
                                      <p:to>
                                        <p:strVal val="visible"/>
                                      </p:to>
                                    </p:set>
                                  </p:childTnLst>
                                </p:cTn>
                              </p:par>
                            </p:childTnLst>
                          </p:cTn>
                        </p:par>
                        <p:par>
                          <p:cTn id="44" fill="hold" nodeType="afterGroup">
                            <p:stCondLst>
                              <p:cond delay="12120"/>
                            </p:stCondLst>
                            <p:childTnLst>
                              <p:par>
                                <p:cTn id="45" presetID="1" presetClass="entr" presetSubtype="0" fill="hold" grpId="0" nodeType="afterEffect">
                                  <p:stCondLst>
                                    <p:cond delay="0"/>
                                  </p:stCondLst>
                                  <p:childTnLst>
                                    <p:set>
                                      <p:cBhvr>
                                        <p:cTn id="46" dur="1" fill="hold">
                                          <p:stCondLst>
                                            <p:cond delay="1009"/>
                                          </p:stCondLst>
                                        </p:cTn>
                                        <p:tgtEl>
                                          <p:spTgt spid="17"/>
                                        </p:tgtEl>
                                        <p:attrNameLst>
                                          <p:attrName>style.visibility</p:attrName>
                                        </p:attrNameLst>
                                      </p:cBhvr>
                                      <p:to>
                                        <p:strVal val="visible"/>
                                      </p:to>
                                    </p:set>
                                  </p:childTnLst>
                                </p:cTn>
                              </p:par>
                            </p:childTnLst>
                          </p:cTn>
                        </p:par>
                        <p:par>
                          <p:cTn id="47" fill="hold" nodeType="afterGroup">
                            <p:stCondLst>
                              <p:cond delay="13130"/>
                            </p:stCondLst>
                            <p:childTnLst>
                              <p:par>
                                <p:cTn id="48" presetID="1" presetClass="entr" presetSubtype="0" fill="hold" grpId="0" nodeType="afterEffect">
                                  <p:stCondLst>
                                    <p:cond delay="0"/>
                                  </p:stCondLst>
                                  <p:childTnLst>
                                    <p:set>
                                      <p:cBhvr>
                                        <p:cTn id="49" dur="1" fill="hold">
                                          <p:stCondLst>
                                            <p:cond delay="1009"/>
                                          </p:stCondLst>
                                        </p:cTn>
                                        <p:tgtEl>
                                          <p:spTgt spid="18"/>
                                        </p:tgtEl>
                                        <p:attrNameLst>
                                          <p:attrName>style.visibility</p:attrName>
                                        </p:attrNameLst>
                                      </p:cBhvr>
                                      <p:to>
                                        <p:strVal val="visible"/>
                                      </p:to>
                                    </p:set>
                                  </p:childTnLst>
                                </p:cTn>
                              </p:par>
                            </p:childTnLst>
                          </p:cTn>
                        </p:par>
                        <p:par>
                          <p:cTn id="50" fill="hold" nodeType="afterGroup">
                            <p:stCondLst>
                              <p:cond delay="14140"/>
                            </p:stCondLst>
                            <p:childTnLst>
                              <p:par>
                                <p:cTn id="51" presetID="1" presetClass="entr" presetSubtype="0" fill="hold" grpId="0" nodeType="afterEffect">
                                  <p:stCondLst>
                                    <p:cond delay="0"/>
                                  </p:stCondLst>
                                  <p:childTnLst>
                                    <p:set>
                                      <p:cBhvr>
                                        <p:cTn id="52" dur="1" fill="hold">
                                          <p:stCondLst>
                                            <p:cond delay="1009"/>
                                          </p:stCondLst>
                                        </p:cTn>
                                        <p:tgtEl>
                                          <p:spTgt spid="19"/>
                                        </p:tgtEl>
                                        <p:attrNameLst>
                                          <p:attrName>style.visibility</p:attrName>
                                        </p:attrNameLst>
                                      </p:cBhvr>
                                      <p:to>
                                        <p:strVal val="visible"/>
                                      </p:to>
                                    </p:set>
                                  </p:childTnLst>
                                </p:cTn>
                              </p:par>
                            </p:childTnLst>
                          </p:cTn>
                        </p:par>
                        <p:par>
                          <p:cTn id="53" fill="hold" nodeType="afterGroup">
                            <p:stCondLst>
                              <p:cond delay="15150"/>
                            </p:stCondLst>
                            <p:childTnLst>
                              <p:par>
                                <p:cTn id="54" presetID="1" presetClass="entr" presetSubtype="0" fill="hold" grpId="0" nodeType="afterEffect">
                                  <p:stCondLst>
                                    <p:cond delay="0"/>
                                  </p:stCondLst>
                                  <p:childTnLst>
                                    <p:set>
                                      <p:cBhvr>
                                        <p:cTn id="55" dur="1" fill="hold">
                                          <p:stCondLst>
                                            <p:cond delay="1009"/>
                                          </p:stCondLst>
                                        </p:cTn>
                                        <p:tgtEl>
                                          <p:spTgt spid="20"/>
                                        </p:tgtEl>
                                        <p:attrNameLst>
                                          <p:attrName>style.visibility</p:attrName>
                                        </p:attrNameLst>
                                      </p:cBhvr>
                                      <p:to>
                                        <p:strVal val="visible"/>
                                      </p:to>
                                    </p:set>
                                  </p:childTnLst>
                                </p:cTn>
                              </p:par>
                            </p:childTnLst>
                          </p:cTn>
                        </p:par>
                        <p:par>
                          <p:cTn id="56" fill="hold" nodeType="afterGroup">
                            <p:stCondLst>
                              <p:cond delay="16160"/>
                            </p:stCondLst>
                            <p:childTnLst>
                              <p:par>
                                <p:cTn id="57" presetID="1" presetClass="entr" presetSubtype="0" fill="hold" grpId="0" nodeType="afterEffect">
                                  <p:stCondLst>
                                    <p:cond delay="0"/>
                                  </p:stCondLst>
                                  <p:childTnLst>
                                    <p:set>
                                      <p:cBhvr>
                                        <p:cTn id="58" dur="1" fill="hold">
                                          <p:stCondLst>
                                            <p:cond delay="1009"/>
                                          </p:stCondLst>
                                        </p:cTn>
                                        <p:tgtEl>
                                          <p:spTgt spid="21"/>
                                        </p:tgtEl>
                                        <p:attrNameLst>
                                          <p:attrName>style.visibility</p:attrName>
                                        </p:attrNameLst>
                                      </p:cBhvr>
                                      <p:to>
                                        <p:strVal val="visible"/>
                                      </p:to>
                                    </p:set>
                                  </p:childTnLst>
                                </p:cTn>
                              </p:par>
                            </p:childTnLst>
                          </p:cTn>
                        </p:par>
                        <p:par>
                          <p:cTn id="59" fill="hold" nodeType="afterGroup">
                            <p:stCondLst>
                              <p:cond delay="17170"/>
                            </p:stCondLst>
                            <p:childTnLst>
                              <p:par>
                                <p:cTn id="60" presetID="1" presetClass="entr" presetSubtype="0" fill="hold" grpId="0" nodeType="afterEffect">
                                  <p:stCondLst>
                                    <p:cond delay="0"/>
                                  </p:stCondLst>
                                  <p:childTnLst>
                                    <p:set>
                                      <p:cBhvr>
                                        <p:cTn id="61" dur="1" fill="hold">
                                          <p:stCondLst>
                                            <p:cond delay="1009"/>
                                          </p:stCondLst>
                                        </p:cTn>
                                        <p:tgtEl>
                                          <p:spTgt spid="22"/>
                                        </p:tgtEl>
                                        <p:attrNameLst>
                                          <p:attrName>style.visibility</p:attrName>
                                        </p:attrNameLst>
                                      </p:cBhvr>
                                      <p:to>
                                        <p:strVal val="visible"/>
                                      </p:to>
                                    </p:set>
                                  </p:childTnLst>
                                </p:cTn>
                              </p:par>
                            </p:childTnLst>
                          </p:cTn>
                        </p:par>
                        <p:par>
                          <p:cTn id="62" fill="hold" nodeType="afterGroup">
                            <p:stCondLst>
                              <p:cond delay="18180"/>
                            </p:stCondLst>
                            <p:childTnLst>
                              <p:par>
                                <p:cTn id="63" presetID="1" presetClass="entr" presetSubtype="0" fill="hold" grpId="0" nodeType="afterEffect">
                                  <p:stCondLst>
                                    <p:cond delay="0"/>
                                  </p:stCondLst>
                                  <p:childTnLst>
                                    <p:set>
                                      <p:cBhvr>
                                        <p:cTn id="64" dur="1" fill="hold">
                                          <p:stCondLst>
                                            <p:cond delay="1009"/>
                                          </p:stCondLst>
                                        </p:cTn>
                                        <p:tgtEl>
                                          <p:spTgt spid="23"/>
                                        </p:tgtEl>
                                        <p:attrNameLst>
                                          <p:attrName>style.visibility</p:attrName>
                                        </p:attrNameLst>
                                      </p:cBhvr>
                                      <p:to>
                                        <p:strVal val="visible"/>
                                      </p:to>
                                    </p:set>
                                  </p:childTnLst>
                                </p:cTn>
                              </p:par>
                            </p:childTnLst>
                          </p:cTn>
                        </p:par>
                        <p:par>
                          <p:cTn id="65" fill="hold" nodeType="afterGroup">
                            <p:stCondLst>
                              <p:cond delay="19190"/>
                            </p:stCondLst>
                            <p:childTnLst>
                              <p:par>
                                <p:cTn id="66" presetID="1" presetClass="entr" presetSubtype="0" fill="hold" grpId="0" nodeType="afterEffect">
                                  <p:stCondLst>
                                    <p:cond delay="0"/>
                                  </p:stCondLst>
                                  <p:childTnLst>
                                    <p:set>
                                      <p:cBhvr>
                                        <p:cTn id="67" dur="1" fill="hold">
                                          <p:stCondLst>
                                            <p:cond delay="1009"/>
                                          </p:stCondLst>
                                        </p:cTn>
                                        <p:tgtEl>
                                          <p:spTgt spid="24"/>
                                        </p:tgtEl>
                                        <p:attrNameLst>
                                          <p:attrName>style.visibility</p:attrName>
                                        </p:attrNameLst>
                                      </p:cBhvr>
                                      <p:to>
                                        <p:strVal val="visible"/>
                                      </p:to>
                                    </p:set>
                                  </p:childTnLst>
                                </p:cTn>
                              </p:par>
                            </p:childTnLst>
                          </p:cTn>
                        </p:par>
                        <p:par>
                          <p:cTn id="68" fill="hold" nodeType="afterGroup">
                            <p:stCondLst>
                              <p:cond delay="20200"/>
                            </p:stCondLst>
                            <p:childTnLst>
                              <p:par>
                                <p:cTn id="69" presetID="1" presetClass="entr" presetSubtype="0" fill="hold" grpId="0" nodeType="afterEffect">
                                  <p:stCondLst>
                                    <p:cond delay="0"/>
                                  </p:stCondLst>
                                  <p:childTnLst>
                                    <p:set>
                                      <p:cBhvr>
                                        <p:cTn id="70" dur="1" fill="hold">
                                          <p:stCondLst>
                                            <p:cond delay="1009"/>
                                          </p:stCondLst>
                                        </p:cTn>
                                        <p:tgtEl>
                                          <p:spTgt spid="25"/>
                                        </p:tgtEl>
                                        <p:attrNameLst>
                                          <p:attrName>style.visibility</p:attrName>
                                        </p:attrNameLst>
                                      </p:cBhvr>
                                      <p:to>
                                        <p:strVal val="visible"/>
                                      </p:to>
                                    </p:set>
                                  </p:childTnLst>
                                </p:cTn>
                              </p:par>
                            </p:childTnLst>
                          </p:cTn>
                        </p:par>
                        <p:par>
                          <p:cTn id="71" fill="hold" nodeType="afterGroup">
                            <p:stCondLst>
                              <p:cond delay="21210"/>
                            </p:stCondLst>
                            <p:childTnLst>
                              <p:par>
                                <p:cTn id="72" presetID="1" presetClass="entr" presetSubtype="0" fill="hold" grpId="0" nodeType="afterEffect">
                                  <p:stCondLst>
                                    <p:cond delay="0"/>
                                  </p:stCondLst>
                                  <p:childTnLst>
                                    <p:set>
                                      <p:cBhvr>
                                        <p:cTn id="73" dur="1" fill="hold">
                                          <p:stCondLst>
                                            <p:cond delay="1009"/>
                                          </p:stCondLst>
                                        </p:cTn>
                                        <p:tgtEl>
                                          <p:spTgt spid="26"/>
                                        </p:tgtEl>
                                        <p:attrNameLst>
                                          <p:attrName>style.visibility</p:attrName>
                                        </p:attrNameLst>
                                      </p:cBhvr>
                                      <p:to>
                                        <p:strVal val="visible"/>
                                      </p:to>
                                    </p:set>
                                  </p:childTnLst>
                                </p:cTn>
                              </p:par>
                            </p:childTnLst>
                          </p:cTn>
                        </p:par>
                        <p:par>
                          <p:cTn id="74" fill="hold" nodeType="afterGroup">
                            <p:stCondLst>
                              <p:cond delay="22220"/>
                            </p:stCondLst>
                            <p:childTnLst>
                              <p:par>
                                <p:cTn id="75" presetID="1" presetClass="entr" presetSubtype="0" fill="hold" grpId="0" nodeType="afterEffect">
                                  <p:stCondLst>
                                    <p:cond delay="0"/>
                                  </p:stCondLst>
                                  <p:childTnLst>
                                    <p:set>
                                      <p:cBhvr>
                                        <p:cTn id="76" dur="1" fill="hold">
                                          <p:stCondLst>
                                            <p:cond delay="1009"/>
                                          </p:stCondLst>
                                        </p:cTn>
                                        <p:tgtEl>
                                          <p:spTgt spid="27"/>
                                        </p:tgtEl>
                                        <p:attrNameLst>
                                          <p:attrName>style.visibility</p:attrName>
                                        </p:attrNameLst>
                                      </p:cBhvr>
                                      <p:to>
                                        <p:strVal val="visible"/>
                                      </p:to>
                                    </p:set>
                                  </p:childTnLst>
                                </p:cTn>
                              </p:par>
                            </p:childTnLst>
                          </p:cTn>
                        </p:par>
                        <p:par>
                          <p:cTn id="77" fill="hold" nodeType="afterGroup">
                            <p:stCondLst>
                              <p:cond delay="23230"/>
                            </p:stCondLst>
                            <p:childTnLst>
                              <p:par>
                                <p:cTn id="78" presetID="1" presetClass="entr" presetSubtype="0" fill="hold" grpId="0" nodeType="afterEffect">
                                  <p:stCondLst>
                                    <p:cond delay="0"/>
                                  </p:stCondLst>
                                  <p:childTnLst>
                                    <p:set>
                                      <p:cBhvr>
                                        <p:cTn id="79" dur="1" fill="hold">
                                          <p:stCondLst>
                                            <p:cond delay="1009"/>
                                          </p:stCondLst>
                                        </p:cTn>
                                        <p:tgtEl>
                                          <p:spTgt spid="28"/>
                                        </p:tgtEl>
                                        <p:attrNameLst>
                                          <p:attrName>style.visibility</p:attrName>
                                        </p:attrNameLst>
                                      </p:cBhvr>
                                      <p:to>
                                        <p:strVal val="visible"/>
                                      </p:to>
                                    </p:set>
                                  </p:childTnLst>
                                </p:cTn>
                              </p:par>
                            </p:childTnLst>
                          </p:cTn>
                        </p:par>
                        <p:par>
                          <p:cTn id="80" fill="hold" nodeType="afterGroup">
                            <p:stCondLst>
                              <p:cond delay="24240"/>
                            </p:stCondLst>
                            <p:childTnLst>
                              <p:par>
                                <p:cTn id="81" presetID="1" presetClass="entr" presetSubtype="0" fill="hold" grpId="0" nodeType="afterEffect">
                                  <p:stCondLst>
                                    <p:cond delay="0"/>
                                  </p:stCondLst>
                                  <p:childTnLst>
                                    <p:set>
                                      <p:cBhvr>
                                        <p:cTn id="82" dur="1" fill="hold">
                                          <p:stCondLst>
                                            <p:cond delay="1009"/>
                                          </p:stCondLst>
                                        </p:cTn>
                                        <p:tgtEl>
                                          <p:spTgt spid="29"/>
                                        </p:tgtEl>
                                        <p:attrNameLst>
                                          <p:attrName>style.visibility</p:attrName>
                                        </p:attrNameLst>
                                      </p:cBhvr>
                                      <p:to>
                                        <p:strVal val="visible"/>
                                      </p:to>
                                    </p:set>
                                  </p:childTnLst>
                                </p:cTn>
                              </p:par>
                            </p:childTnLst>
                          </p:cTn>
                        </p:par>
                        <p:par>
                          <p:cTn id="83" fill="hold" nodeType="afterGroup">
                            <p:stCondLst>
                              <p:cond delay="25250"/>
                            </p:stCondLst>
                            <p:childTnLst>
                              <p:par>
                                <p:cTn id="84" presetID="1" presetClass="entr" presetSubtype="0" fill="hold" grpId="0" nodeType="afterEffect">
                                  <p:stCondLst>
                                    <p:cond delay="0"/>
                                  </p:stCondLst>
                                  <p:childTnLst>
                                    <p:set>
                                      <p:cBhvr>
                                        <p:cTn id="85" dur="1" fill="hold">
                                          <p:stCondLst>
                                            <p:cond delay="1009"/>
                                          </p:stCondLst>
                                        </p:cTn>
                                        <p:tgtEl>
                                          <p:spTgt spid="30"/>
                                        </p:tgtEl>
                                        <p:attrNameLst>
                                          <p:attrName>style.visibility</p:attrName>
                                        </p:attrNameLst>
                                      </p:cBhvr>
                                      <p:to>
                                        <p:strVal val="visible"/>
                                      </p:to>
                                    </p:set>
                                  </p:childTnLst>
                                </p:cTn>
                              </p:par>
                            </p:childTnLst>
                          </p:cTn>
                        </p:par>
                        <p:par>
                          <p:cTn id="86" fill="hold" nodeType="afterGroup">
                            <p:stCondLst>
                              <p:cond delay="26260"/>
                            </p:stCondLst>
                            <p:childTnLst>
                              <p:par>
                                <p:cTn id="87" presetID="1" presetClass="entr" presetSubtype="0" fill="hold" grpId="0" nodeType="afterEffect">
                                  <p:stCondLst>
                                    <p:cond delay="0"/>
                                  </p:stCondLst>
                                  <p:childTnLst>
                                    <p:set>
                                      <p:cBhvr>
                                        <p:cTn id="88" dur="1" fill="hold">
                                          <p:stCondLst>
                                            <p:cond delay="1009"/>
                                          </p:stCondLst>
                                        </p:cTn>
                                        <p:tgtEl>
                                          <p:spTgt spid="31"/>
                                        </p:tgtEl>
                                        <p:attrNameLst>
                                          <p:attrName>style.visibility</p:attrName>
                                        </p:attrNameLst>
                                      </p:cBhvr>
                                      <p:to>
                                        <p:strVal val="visible"/>
                                      </p:to>
                                    </p:set>
                                  </p:childTnLst>
                                </p:cTn>
                              </p:par>
                            </p:childTnLst>
                          </p:cTn>
                        </p:par>
                        <p:par>
                          <p:cTn id="89" fill="hold" nodeType="afterGroup">
                            <p:stCondLst>
                              <p:cond delay="27270"/>
                            </p:stCondLst>
                            <p:childTnLst>
                              <p:par>
                                <p:cTn id="90" presetID="1" presetClass="entr" presetSubtype="0" fill="hold" grpId="0" nodeType="afterEffect">
                                  <p:stCondLst>
                                    <p:cond delay="0"/>
                                  </p:stCondLst>
                                  <p:childTnLst>
                                    <p:set>
                                      <p:cBhvr>
                                        <p:cTn id="91" dur="1" fill="hold">
                                          <p:stCondLst>
                                            <p:cond delay="1009"/>
                                          </p:stCondLst>
                                        </p:cTn>
                                        <p:tgtEl>
                                          <p:spTgt spid="32"/>
                                        </p:tgtEl>
                                        <p:attrNameLst>
                                          <p:attrName>style.visibility</p:attrName>
                                        </p:attrNameLst>
                                      </p:cBhvr>
                                      <p:to>
                                        <p:strVal val="visible"/>
                                      </p:to>
                                    </p:set>
                                  </p:childTnLst>
                                </p:cTn>
                              </p:par>
                            </p:childTnLst>
                          </p:cTn>
                        </p:par>
                        <p:par>
                          <p:cTn id="92" fill="hold" nodeType="afterGroup">
                            <p:stCondLst>
                              <p:cond delay="28280"/>
                            </p:stCondLst>
                            <p:childTnLst>
                              <p:par>
                                <p:cTn id="93" presetID="1" presetClass="entr" presetSubtype="0" fill="hold" grpId="0" nodeType="afterEffect">
                                  <p:stCondLst>
                                    <p:cond delay="0"/>
                                  </p:stCondLst>
                                  <p:childTnLst>
                                    <p:set>
                                      <p:cBhvr>
                                        <p:cTn id="94" dur="1" fill="hold">
                                          <p:stCondLst>
                                            <p:cond delay="1009"/>
                                          </p:stCondLst>
                                        </p:cTn>
                                        <p:tgtEl>
                                          <p:spTgt spid="33"/>
                                        </p:tgtEl>
                                        <p:attrNameLst>
                                          <p:attrName>style.visibility</p:attrName>
                                        </p:attrNameLst>
                                      </p:cBhvr>
                                      <p:to>
                                        <p:strVal val="visible"/>
                                      </p:to>
                                    </p:set>
                                  </p:childTnLst>
                                </p:cTn>
                              </p:par>
                            </p:childTnLst>
                          </p:cTn>
                        </p:par>
                        <p:par>
                          <p:cTn id="95" fill="hold" nodeType="afterGroup">
                            <p:stCondLst>
                              <p:cond delay="29290"/>
                            </p:stCondLst>
                            <p:childTnLst>
                              <p:par>
                                <p:cTn id="96" presetID="1" presetClass="entr" presetSubtype="0" fill="hold" grpId="0" nodeType="afterEffect">
                                  <p:stCondLst>
                                    <p:cond delay="0"/>
                                  </p:stCondLst>
                                  <p:childTnLst>
                                    <p:set>
                                      <p:cBhvr>
                                        <p:cTn id="97" dur="1" fill="hold">
                                          <p:stCondLst>
                                            <p:cond delay="100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1676" y="264091"/>
            <a:ext cx="8349132" cy="1015663"/>
          </a:xfrm>
          <a:prstGeom prst="rect">
            <a:avLst/>
          </a:prstGeom>
          <a:noFill/>
        </p:spPr>
        <p:txBody>
          <a:bodyPr wrap="square" rtlCol="0">
            <a:spAutoFit/>
          </a:bodyPr>
          <a:lstStyle/>
          <a:p>
            <a:pPr algn="ctr"/>
            <a:r>
              <a:rPr lang="ja-JP" altLang="en-US" sz="6000" dirty="0" smtClean="0">
                <a:solidFill>
                  <a:srgbClr val="003399"/>
                </a:solidFill>
                <a:latin typeface="ＤＦＰ太丸ゴシック体"/>
                <a:ea typeface="ＤＦＰ太丸ゴシック体"/>
                <a:cs typeface="ＤＦＰ太丸ゴシック体"/>
              </a:rPr>
              <a:t>好きなモノ探し</a:t>
            </a:r>
            <a:endParaRPr kumimoji="1" lang="ja-JP" altLang="en-US" sz="6000" dirty="0">
              <a:solidFill>
                <a:srgbClr val="003399"/>
              </a:solidFill>
              <a:latin typeface="ＤＦＰ太丸ゴシック体"/>
              <a:ea typeface="ＤＦＰ太丸ゴシック体"/>
              <a:cs typeface="ＤＦＰ太丸ゴシック体"/>
            </a:endParaRPr>
          </a:p>
        </p:txBody>
      </p:sp>
      <p:sp>
        <p:nvSpPr>
          <p:cNvPr id="3" name="テキスト ボックス 2"/>
          <p:cNvSpPr txBox="1"/>
          <p:nvPr/>
        </p:nvSpPr>
        <p:spPr>
          <a:xfrm>
            <a:off x="611988" y="1478478"/>
            <a:ext cx="7853831" cy="4401205"/>
          </a:xfrm>
          <a:prstGeom prst="rect">
            <a:avLst/>
          </a:prstGeom>
          <a:noFill/>
        </p:spPr>
        <p:txBody>
          <a:bodyPr wrap="square" rtlCol="0">
            <a:spAutoFit/>
          </a:bodyPr>
          <a:lstStyle/>
          <a:p>
            <a:pPr marL="271463" indent="-271463">
              <a:buFont typeface="Arial"/>
              <a:buChar char="•"/>
            </a:pPr>
            <a:r>
              <a:rPr lang="ja-JP" altLang="en-US" sz="3600" dirty="0" smtClean="0">
                <a:latin typeface="ＤＦＰ太丸ゴシック体"/>
                <a:ea typeface="ＤＦＰ太丸ゴシック体"/>
                <a:cs typeface="ＤＦＰ太丸ゴシック体"/>
              </a:rPr>
              <a:t>説明者と回答者交代</a:t>
            </a:r>
            <a:endParaRPr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名前とニックネームを紹介</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１人は自分の好きなモノ（コト）を</a:t>
            </a:r>
            <a:r>
              <a:rPr lang="ja-JP" altLang="en-US" sz="3600" u="sng" dirty="0" smtClean="0">
                <a:solidFill>
                  <a:srgbClr val="FF0000"/>
                </a:solidFill>
                <a:latin typeface="ＤＦＰ太丸ゴシック体"/>
                <a:ea typeface="ＤＦＰ太丸ゴシック体"/>
                <a:cs typeface="ＤＦＰ太丸ゴシック体"/>
              </a:rPr>
              <a:t>ジェスチャーで説明</a:t>
            </a:r>
            <a:r>
              <a:rPr lang="ja-JP" altLang="en-US" sz="2800" dirty="0" smtClean="0">
                <a:latin typeface="ＤＦＰ太丸ゴシック体"/>
                <a:ea typeface="ＤＦＰ太丸ゴシック体"/>
                <a:cs typeface="ＤＦＰ太丸ゴシック体"/>
              </a:rPr>
              <a:t>（但し、これまでに見つかっていないもの）</a:t>
            </a:r>
            <a:endParaRPr lang="en-US" altLang="ja-JP" sz="2800" u="sng" dirty="0" smtClean="0">
              <a:solidFill>
                <a:srgbClr val="FF0000"/>
              </a:solidFill>
              <a:latin typeface="ＤＦＰ太丸ゴシック体"/>
              <a:ea typeface="ＤＦＰ太丸ゴシック体"/>
              <a:cs typeface="ＤＦＰ太丸ゴシック体"/>
            </a:endParaRPr>
          </a:p>
          <a:p>
            <a:pPr marL="271463" indent="-271463">
              <a:buFont typeface="Arial"/>
              <a:buChar char="•"/>
            </a:pPr>
            <a:r>
              <a:rPr kumimoji="1" lang="ja-JP" altLang="en-US" sz="3600" dirty="0" smtClean="0">
                <a:latin typeface="ＤＦＰ太丸ゴシック体"/>
                <a:ea typeface="ＤＦＰ太丸ゴシック体"/>
                <a:cs typeface="ＤＦＰ太丸ゴシック体"/>
              </a:rPr>
              <a:t>他の人はそれを当てる</a:t>
            </a:r>
            <a:endParaRPr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a:latin typeface="ＤＦＰ太丸ゴシック体"/>
                <a:ea typeface="ＤＦＰ太丸ゴシック体"/>
                <a:cs typeface="ＤＦＰ太丸ゴシック体"/>
              </a:rPr>
              <a:t>時間内になるべく多くの好きなモノ（コト）を見つけて下さい！</a:t>
            </a:r>
            <a:endParaRPr kumimoji="1" lang="en-US" altLang="ja-JP" sz="3600" dirty="0" smtClean="0">
              <a:latin typeface="ＤＦＰ太丸ゴシック体"/>
              <a:ea typeface="ＤＦＰ太丸ゴシック体"/>
              <a:cs typeface="ＤＦＰ太丸ゴシック体"/>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矢印 4"/>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14</a:t>
            </a:fld>
            <a:endParaRPr lang="en-US" altLang="ja-JP" sz="2800" b="1" baseline="2000">
              <a:latin typeface="ＭＳ Ｐゴシック" pitchFamily="50" charset="-128"/>
            </a:endParaRPr>
          </a:p>
        </p:txBody>
      </p:sp>
      <p:sp>
        <p:nvSpPr>
          <p:cNvPr id="7" name="小波 6"/>
          <p:cNvSpPr/>
          <p:nvPr/>
        </p:nvSpPr>
        <p:spPr>
          <a:xfrm>
            <a:off x="4080933" y="5994400"/>
            <a:ext cx="4064000" cy="800100"/>
          </a:xfrm>
          <a:prstGeom prst="double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smtClean="0">
                <a:latin typeface="ＤＦＰ太丸ゴシック体"/>
                <a:ea typeface="ＤＦＰ太丸ゴシック体"/>
                <a:cs typeface="ＤＦＰ太丸ゴシック体"/>
              </a:rPr>
              <a:t>時間まで繰り返し！</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8559330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テキスト ボックス 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4274" name="テキスト ボックス 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4" name="テキスト ボックス 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 name="テキスト ボックス 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a:t>
            </a:r>
          </a:p>
        </p:txBody>
      </p:sp>
      <p:sp>
        <p:nvSpPr>
          <p:cNvPr id="6" name="テキスト ボックス 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a:t>
            </a:r>
          </a:p>
        </p:txBody>
      </p:sp>
      <p:sp>
        <p:nvSpPr>
          <p:cNvPr id="7" name="テキスト ボックス 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a:t>
            </a:r>
          </a:p>
        </p:txBody>
      </p:sp>
      <p:sp>
        <p:nvSpPr>
          <p:cNvPr id="8" name="テキスト ボックス 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a:t>
            </a:r>
          </a:p>
        </p:txBody>
      </p:sp>
      <p:sp>
        <p:nvSpPr>
          <p:cNvPr id="9" name="テキスト ボックス 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a:t>
            </a:r>
          </a:p>
        </p:txBody>
      </p:sp>
      <p:sp>
        <p:nvSpPr>
          <p:cNvPr id="10" name="テキスト ボックス 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６</a:t>
            </a:r>
          </a:p>
        </p:txBody>
      </p:sp>
      <p:sp>
        <p:nvSpPr>
          <p:cNvPr id="11" name="テキスト ボックス 1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７</a:t>
            </a:r>
          </a:p>
        </p:txBody>
      </p:sp>
      <p:sp>
        <p:nvSpPr>
          <p:cNvPr id="12" name="テキスト ボックス 1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８</a:t>
            </a:r>
          </a:p>
        </p:txBody>
      </p:sp>
      <p:sp>
        <p:nvSpPr>
          <p:cNvPr id="13" name="テキスト ボックス 1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９</a:t>
            </a:r>
          </a:p>
        </p:txBody>
      </p:sp>
      <p:sp>
        <p:nvSpPr>
          <p:cNvPr id="14" name="テキスト ボックス 1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１０</a:t>
            </a:r>
          </a:p>
        </p:txBody>
      </p:sp>
      <p:sp>
        <p:nvSpPr>
          <p:cNvPr id="15" name="テキスト ボックス 1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１１</a:t>
            </a:r>
          </a:p>
        </p:txBody>
      </p:sp>
      <p:sp>
        <p:nvSpPr>
          <p:cNvPr id="16" name="テキスト ボックス 1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１２</a:t>
            </a:r>
          </a:p>
        </p:txBody>
      </p:sp>
      <p:sp>
        <p:nvSpPr>
          <p:cNvPr id="17" name="テキスト ボックス 1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１３</a:t>
            </a:r>
          </a:p>
        </p:txBody>
      </p:sp>
      <p:sp>
        <p:nvSpPr>
          <p:cNvPr id="18" name="テキスト ボックス 1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１４</a:t>
            </a:r>
          </a:p>
        </p:txBody>
      </p:sp>
      <p:sp>
        <p:nvSpPr>
          <p:cNvPr id="19" name="テキスト ボックス 1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１５</a:t>
            </a:r>
          </a:p>
        </p:txBody>
      </p:sp>
      <p:sp>
        <p:nvSpPr>
          <p:cNvPr id="20" name="テキスト ボックス 19"/>
          <p:cNvSpPr txBox="1">
            <a:spLocks noChangeArrowheads="1"/>
          </p:cNvSpPr>
          <p:nvPr/>
        </p:nvSpPr>
        <p:spPr bwMode="auto">
          <a:xfrm>
            <a:off x="350838" y="1160463"/>
            <a:ext cx="8523287" cy="450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１６</a:t>
            </a:r>
            <a:endParaRPr lang="en-US" altLang="ja-JP" sz="28700">
              <a:latin typeface="HGP創英角ｺﾞｼｯｸUB" charset="0"/>
              <a:ea typeface="HGP創英角ｺﾞｼｯｸUB" charset="0"/>
              <a:cs typeface="HGP創英角ｺﾞｼｯｸUB" charset="0"/>
            </a:endParaRPr>
          </a:p>
        </p:txBody>
      </p:sp>
      <p:sp>
        <p:nvSpPr>
          <p:cNvPr id="21" name="テキスト ボックス 2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１７</a:t>
            </a:r>
          </a:p>
        </p:txBody>
      </p:sp>
      <p:sp>
        <p:nvSpPr>
          <p:cNvPr id="22" name="テキスト ボックス 2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１８</a:t>
            </a:r>
          </a:p>
        </p:txBody>
      </p:sp>
      <p:sp>
        <p:nvSpPr>
          <p:cNvPr id="23" name="テキスト ボックス 2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１９</a:t>
            </a:r>
          </a:p>
        </p:txBody>
      </p:sp>
      <p:sp>
        <p:nvSpPr>
          <p:cNvPr id="24" name="テキスト ボックス 2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２０</a:t>
            </a:r>
          </a:p>
        </p:txBody>
      </p:sp>
      <p:sp>
        <p:nvSpPr>
          <p:cNvPr id="25" name="テキスト ボックス 2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２１</a:t>
            </a:r>
          </a:p>
        </p:txBody>
      </p:sp>
      <p:sp>
        <p:nvSpPr>
          <p:cNvPr id="26" name="テキスト ボックス 2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２２</a:t>
            </a:r>
          </a:p>
        </p:txBody>
      </p:sp>
      <p:sp>
        <p:nvSpPr>
          <p:cNvPr id="27" name="テキスト ボックス 2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２３</a:t>
            </a:r>
          </a:p>
        </p:txBody>
      </p:sp>
      <p:sp>
        <p:nvSpPr>
          <p:cNvPr id="28" name="テキスト ボックス 2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２４</a:t>
            </a:r>
          </a:p>
        </p:txBody>
      </p:sp>
      <p:sp>
        <p:nvSpPr>
          <p:cNvPr id="29" name="テキスト ボックス 2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２５</a:t>
            </a:r>
          </a:p>
        </p:txBody>
      </p:sp>
      <p:sp>
        <p:nvSpPr>
          <p:cNvPr id="30" name="テキスト ボックス 2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２６</a:t>
            </a:r>
          </a:p>
        </p:txBody>
      </p:sp>
      <p:sp>
        <p:nvSpPr>
          <p:cNvPr id="31" name="テキスト ボックス 3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２７</a:t>
            </a:r>
          </a:p>
        </p:txBody>
      </p:sp>
      <p:sp>
        <p:nvSpPr>
          <p:cNvPr id="32" name="テキスト ボックス 3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２８</a:t>
            </a:r>
          </a:p>
        </p:txBody>
      </p:sp>
      <p:sp>
        <p:nvSpPr>
          <p:cNvPr id="33" name="テキスト ボックス 3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２９</a:t>
            </a:r>
          </a:p>
        </p:txBody>
      </p:sp>
      <p:sp>
        <p:nvSpPr>
          <p:cNvPr id="34" name="テキスト ボックス 3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dirty="0">
                <a:solidFill>
                  <a:srgbClr val="FF0000"/>
                </a:solidFill>
                <a:latin typeface="HGP創英角ｺﾞｼｯｸUB" charset="0"/>
                <a:ea typeface="HGP創英角ｺﾞｼｯｸUB" charset="0"/>
                <a:cs typeface="HGP創英角ｺﾞｼｯｸUB" charset="0"/>
              </a:rPr>
              <a:t>３０</a:t>
            </a:r>
          </a:p>
        </p:txBody>
      </p:sp>
      <p:sp>
        <p:nvSpPr>
          <p:cNvPr id="65" name="テキスト ボックス 64"/>
          <p:cNvSpPr txBox="1"/>
          <p:nvPr/>
        </p:nvSpPr>
        <p:spPr>
          <a:xfrm>
            <a:off x="165874" y="990701"/>
            <a:ext cx="1226230" cy="369332"/>
          </a:xfrm>
          <a:prstGeom prst="rect">
            <a:avLst/>
          </a:prstGeom>
          <a:noFill/>
        </p:spPr>
        <p:txBody>
          <a:bodyPr wrap="none" rtlCol="0">
            <a:spAutoFit/>
          </a:bodyPr>
          <a:lstStyle/>
          <a:p>
            <a:r>
              <a:rPr lang="en-US" altLang="ja-JP" dirty="0" smtClean="0"/>
              <a:t>3</a:t>
            </a:r>
            <a:r>
              <a:rPr kumimoji="1" lang="en-US" altLang="ja-JP" dirty="0" smtClean="0"/>
              <a:t>0 seconds</a:t>
            </a:r>
            <a:endParaRPr kumimoji="1" lang="ja-JP" altLang="en-US" dirty="0"/>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上矢印 66"/>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15</a:t>
            </a:fld>
            <a:endParaRPr lang="en-US" altLang="ja-JP" sz="2800" b="1" baseline="2000">
              <a:latin typeface="ＭＳ Ｐゴシック" pitchFamily="50" charset="-128"/>
            </a:endParaRPr>
          </a:p>
        </p:txBody>
      </p:sp>
      <p:pic>
        <p:nvPicPr>
          <p:cNvPr id="69" name="図 68"/>
          <p:cNvPicPr>
            <a:picLocks noChangeAspect="1"/>
          </p:cNvPicPr>
          <p:nvPr/>
        </p:nvPicPr>
        <p:blipFill>
          <a:blip r:embed="rId3"/>
          <a:stretch>
            <a:fillRect/>
          </a:stretch>
        </p:blipFill>
        <p:spPr>
          <a:xfrm rot="978412">
            <a:off x="221530" y="138541"/>
            <a:ext cx="1116834" cy="907428"/>
          </a:xfrm>
          <a:prstGeom prst="rect">
            <a:avLst/>
          </a:prstGeom>
        </p:spPr>
      </p:pic>
    </p:spTree>
    <p:extLst>
      <p:ext uri="{BB962C8B-B14F-4D97-AF65-F5344CB8AC3E}">
        <p14:creationId xmlns:p14="http://schemas.microsoft.com/office/powerpoint/2010/main" val="989025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100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1009"/>
                                          </p:stCondLst>
                                        </p:cTn>
                                        <p:tgtEl>
                                          <p:spTgt spid="5"/>
                                        </p:tgtEl>
                                        <p:attrNameLst>
                                          <p:attrName>style.visibility</p:attrName>
                                        </p:attrNameLst>
                                      </p:cBhvr>
                                      <p:to>
                                        <p:strVal val="visible"/>
                                      </p:to>
                                    </p:set>
                                  </p:childTnLst>
                                </p:cTn>
                              </p:par>
                            </p:childTnLst>
                          </p:cTn>
                        </p:par>
                        <p:par>
                          <p:cTn id="11" fill="hold" nodeType="afterGroup">
                            <p:stCondLst>
                              <p:cond delay="1010"/>
                            </p:stCondLst>
                            <p:childTnLst>
                              <p:par>
                                <p:cTn id="12" presetID="1" presetClass="entr" presetSubtype="0" fill="hold" grpId="0" nodeType="afterEffect">
                                  <p:stCondLst>
                                    <p:cond delay="0"/>
                                  </p:stCondLst>
                                  <p:childTnLst>
                                    <p:set>
                                      <p:cBhvr>
                                        <p:cTn id="13" dur="1" fill="hold">
                                          <p:stCondLst>
                                            <p:cond delay="1009"/>
                                          </p:stCondLst>
                                        </p:cTn>
                                        <p:tgtEl>
                                          <p:spTgt spid="6"/>
                                        </p:tgtEl>
                                        <p:attrNameLst>
                                          <p:attrName>style.visibility</p:attrName>
                                        </p:attrNameLst>
                                      </p:cBhvr>
                                      <p:to>
                                        <p:strVal val="visible"/>
                                      </p:to>
                                    </p:set>
                                  </p:childTnLst>
                                </p:cTn>
                              </p:par>
                            </p:childTnLst>
                          </p:cTn>
                        </p:par>
                        <p:par>
                          <p:cTn id="14" fill="hold" nodeType="afterGroup">
                            <p:stCondLst>
                              <p:cond delay="2020"/>
                            </p:stCondLst>
                            <p:childTnLst>
                              <p:par>
                                <p:cTn id="15" presetID="1" presetClass="entr" presetSubtype="0" fill="hold" grpId="0" nodeType="afterEffect">
                                  <p:stCondLst>
                                    <p:cond delay="0"/>
                                  </p:stCondLst>
                                  <p:childTnLst>
                                    <p:set>
                                      <p:cBhvr>
                                        <p:cTn id="16" dur="1" fill="hold">
                                          <p:stCondLst>
                                            <p:cond delay="1009"/>
                                          </p:stCondLst>
                                        </p:cTn>
                                        <p:tgtEl>
                                          <p:spTgt spid="7"/>
                                        </p:tgtEl>
                                        <p:attrNameLst>
                                          <p:attrName>style.visibility</p:attrName>
                                        </p:attrNameLst>
                                      </p:cBhvr>
                                      <p:to>
                                        <p:strVal val="visible"/>
                                      </p:to>
                                    </p:set>
                                  </p:childTnLst>
                                </p:cTn>
                              </p:par>
                            </p:childTnLst>
                          </p:cTn>
                        </p:par>
                        <p:par>
                          <p:cTn id="17" fill="hold" nodeType="afterGroup">
                            <p:stCondLst>
                              <p:cond delay="3030"/>
                            </p:stCondLst>
                            <p:childTnLst>
                              <p:par>
                                <p:cTn id="18" presetID="1" presetClass="entr" presetSubtype="0" fill="hold" grpId="0" nodeType="afterEffect">
                                  <p:stCondLst>
                                    <p:cond delay="0"/>
                                  </p:stCondLst>
                                  <p:childTnLst>
                                    <p:set>
                                      <p:cBhvr>
                                        <p:cTn id="19" dur="1" fill="hold">
                                          <p:stCondLst>
                                            <p:cond delay="1009"/>
                                          </p:stCondLst>
                                        </p:cTn>
                                        <p:tgtEl>
                                          <p:spTgt spid="8"/>
                                        </p:tgtEl>
                                        <p:attrNameLst>
                                          <p:attrName>style.visibility</p:attrName>
                                        </p:attrNameLst>
                                      </p:cBhvr>
                                      <p:to>
                                        <p:strVal val="visible"/>
                                      </p:to>
                                    </p:set>
                                  </p:childTnLst>
                                </p:cTn>
                              </p:par>
                            </p:childTnLst>
                          </p:cTn>
                        </p:par>
                        <p:par>
                          <p:cTn id="20" fill="hold" nodeType="afterGroup">
                            <p:stCondLst>
                              <p:cond delay="4040"/>
                            </p:stCondLst>
                            <p:childTnLst>
                              <p:par>
                                <p:cTn id="21" presetID="1" presetClass="entr" presetSubtype="0" fill="hold" grpId="0" nodeType="afterEffect">
                                  <p:stCondLst>
                                    <p:cond delay="0"/>
                                  </p:stCondLst>
                                  <p:childTnLst>
                                    <p:set>
                                      <p:cBhvr>
                                        <p:cTn id="22" dur="1" fill="hold">
                                          <p:stCondLst>
                                            <p:cond delay="1009"/>
                                          </p:stCondLst>
                                        </p:cTn>
                                        <p:tgtEl>
                                          <p:spTgt spid="9"/>
                                        </p:tgtEl>
                                        <p:attrNameLst>
                                          <p:attrName>style.visibility</p:attrName>
                                        </p:attrNameLst>
                                      </p:cBhvr>
                                      <p:to>
                                        <p:strVal val="visible"/>
                                      </p:to>
                                    </p:set>
                                  </p:childTnLst>
                                </p:cTn>
                              </p:par>
                            </p:childTnLst>
                          </p:cTn>
                        </p:par>
                        <p:par>
                          <p:cTn id="23" fill="hold" nodeType="afterGroup">
                            <p:stCondLst>
                              <p:cond delay="5050"/>
                            </p:stCondLst>
                            <p:childTnLst>
                              <p:par>
                                <p:cTn id="24" presetID="1" presetClass="entr" presetSubtype="0" fill="hold" grpId="0" nodeType="afterEffect">
                                  <p:stCondLst>
                                    <p:cond delay="0"/>
                                  </p:stCondLst>
                                  <p:childTnLst>
                                    <p:set>
                                      <p:cBhvr>
                                        <p:cTn id="25" dur="1" fill="hold">
                                          <p:stCondLst>
                                            <p:cond delay="1009"/>
                                          </p:stCondLst>
                                        </p:cTn>
                                        <p:tgtEl>
                                          <p:spTgt spid="10"/>
                                        </p:tgtEl>
                                        <p:attrNameLst>
                                          <p:attrName>style.visibility</p:attrName>
                                        </p:attrNameLst>
                                      </p:cBhvr>
                                      <p:to>
                                        <p:strVal val="visible"/>
                                      </p:to>
                                    </p:set>
                                  </p:childTnLst>
                                </p:cTn>
                              </p:par>
                            </p:childTnLst>
                          </p:cTn>
                        </p:par>
                        <p:par>
                          <p:cTn id="26" fill="hold" nodeType="afterGroup">
                            <p:stCondLst>
                              <p:cond delay="6060"/>
                            </p:stCondLst>
                            <p:childTnLst>
                              <p:par>
                                <p:cTn id="27" presetID="1" presetClass="entr" presetSubtype="0" fill="hold" grpId="0" nodeType="afterEffect">
                                  <p:stCondLst>
                                    <p:cond delay="0"/>
                                  </p:stCondLst>
                                  <p:childTnLst>
                                    <p:set>
                                      <p:cBhvr>
                                        <p:cTn id="28" dur="1" fill="hold">
                                          <p:stCondLst>
                                            <p:cond delay="1009"/>
                                          </p:stCondLst>
                                        </p:cTn>
                                        <p:tgtEl>
                                          <p:spTgt spid="11"/>
                                        </p:tgtEl>
                                        <p:attrNameLst>
                                          <p:attrName>style.visibility</p:attrName>
                                        </p:attrNameLst>
                                      </p:cBhvr>
                                      <p:to>
                                        <p:strVal val="visible"/>
                                      </p:to>
                                    </p:set>
                                  </p:childTnLst>
                                </p:cTn>
                              </p:par>
                            </p:childTnLst>
                          </p:cTn>
                        </p:par>
                        <p:par>
                          <p:cTn id="29" fill="hold" nodeType="afterGroup">
                            <p:stCondLst>
                              <p:cond delay="7070"/>
                            </p:stCondLst>
                            <p:childTnLst>
                              <p:par>
                                <p:cTn id="30" presetID="1" presetClass="entr" presetSubtype="0" fill="hold" grpId="0" nodeType="afterEffect">
                                  <p:stCondLst>
                                    <p:cond delay="0"/>
                                  </p:stCondLst>
                                  <p:childTnLst>
                                    <p:set>
                                      <p:cBhvr>
                                        <p:cTn id="31" dur="1" fill="hold">
                                          <p:stCondLst>
                                            <p:cond delay="1009"/>
                                          </p:stCondLst>
                                        </p:cTn>
                                        <p:tgtEl>
                                          <p:spTgt spid="12"/>
                                        </p:tgtEl>
                                        <p:attrNameLst>
                                          <p:attrName>style.visibility</p:attrName>
                                        </p:attrNameLst>
                                      </p:cBhvr>
                                      <p:to>
                                        <p:strVal val="visible"/>
                                      </p:to>
                                    </p:set>
                                  </p:childTnLst>
                                </p:cTn>
                              </p:par>
                            </p:childTnLst>
                          </p:cTn>
                        </p:par>
                        <p:par>
                          <p:cTn id="32" fill="hold" nodeType="afterGroup">
                            <p:stCondLst>
                              <p:cond delay="8080"/>
                            </p:stCondLst>
                            <p:childTnLst>
                              <p:par>
                                <p:cTn id="33" presetID="1" presetClass="entr" presetSubtype="0" fill="hold" grpId="0" nodeType="afterEffect">
                                  <p:stCondLst>
                                    <p:cond delay="0"/>
                                  </p:stCondLst>
                                  <p:childTnLst>
                                    <p:set>
                                      <p:cBhvr>
                                        <p:cTn id="34" dur="1" fill="hold">
                                          <p:stCondLst>
                                            <p:cond delay="1009"/>
                                          </p:stCondLst>
                                        </p:cTn>
                                        <p:tgtEl>
                                          <p:spTgt spid="13"/>
                                        </p:tgtEl>
                                        <p:attrNameLst>
                                          <p:attrName>style.visibility</p:attrName>
                                        </p:attrNameLst>
                                      </p:cBhvr>
                                      <p:to>
                                        <p:strVal val="visible"/>
                                      </p:to>
                                    </p:set>
                                  </p:childTnLst>
                                </p:cTn>
                              </p:par>
                            </p:childTnLst>
                          </p:cTn>
                        </p:par>
                        <p:par>
                          <p:cTn id="35" fill="hold" nodeType="afterGroup">
                            <p:stCondLst>
                              <p:cond delay="9090"/>
                            </p:stCondLst>
                            <p:childTnLst>
                              <p:par>
                                <p:cTn id="36" presetID="1" presetClass="entr" presetSubtype="0" fill="hold" grpId="0" nodeType="afterEffect">
                                  <p:stCondLst>
                                    <p:cond delay="0"/>
                                  </p:stCondLst>
                                  <p:childTnLst>
                                    <p:set>
                                      <p:cBhvr>
                                        <p:cTn id="37" dur="1" fill="hold">
                                          <p:stCondLst>
                                            <p:cond delay="1009"/>
                                          </p:stCondLst>
                                        </p:cTn>
                                        <p:tgtEl>
                                          <p:spTgt spid="14"/>
                                        </p:tgtEl>
                                        <p:attrNameLst>
                                          <p:attrName>style.visibility</p:attrName>
                                        </p:attrNameLst>
                                      </p:cBhvr>
                                      <p:to>
                                        <p:strVal val="visible"/>
                                      </p:to>
                                    </p:set>
                                  </p:childTnLst>
                                </p:cTn>
                              </p:par>
                            </p:childTnLst>
                          </p:cTn>
                        </p:par>
                        <p:par>
                          <p:cTn id="38" fill="hold" nodeType="afterGroup">
                            <p:stCondLst>
                              <p:cond delay="10100"/>
                            </p:stCondLst>
                            <p:childTnLst>
                              <p:par>
                                <p:cTn id="39" presetID="1" presetClass="entr" presetSubtype="0" fill="hold" grpId="0" nodeType="afterEffect">
                                  <p:stCondLst>
                                    <p:cond delay="0"/>
                                  </p:stCondLst>
                                  <p:childTnLst>
                                    <p:set>
                                      <p:cBhvr>
                                        <p:cTn id="40" dur="1" fill="hold">
                                          <p:stCondLst>
                                            <p:cond delay="1009"/>
                                          </p:stCondLst>
                                        </p:cTn>
                                        <p:tgtEl>
                                          <p:spTgt spid="15"/>
                                        </p:tgtEl>
                                        <p:attrNameLst>
                                          <p:attrName>style.visibility</p:attrName>
                                        </p:attrNameLst>
                                      </p:cBhvr>
                                      <p:to>
                                        <p:strVal val="visible"/>
                                      </p:to>
                                    </p:set>
                                  </p:childTnLst>
                                </p:cTn>
                              </p:par>
                            </p:childTnLst>
                          </p:cTn>
                        </p:par>
                        <p:par>
                          <p:cTn id="41" fill="hold" nodeType="afterGroup">
                            <p:stCondLst>
                              <p:cond delay="11110"/>
                            </p:stCondLst>
                            <p:childTnLst>
                              <p:par>
                                <p:cTn id="42" presetID="1" presetClass="entr" presetSubtype="0" fill="hold" grpId="0" nodeType="afterEffect">
                                  <p:stCondLst>
                                    <p:cond delay="0"/>
                                  </p:stCondLst>
                                  <p:childTnLst>
                                    <p:set>
                                      <p:cBhvr>
                                        <p:cTn id="43" dur="1" fill="hold">
                                          <p:stCondLst>
                                            <p:cond delay="1009"/>
                                          </p:stCondLst>
                                        </p:cTn>
                                        <p:tgtEl>
                                          <p:spTgt spid="16"/>
                                        </p:tgtEl>
                                        <p:attrNameLst>
                                          <p:attrName>style.visibility</p:attrName>
                                        </p:attrNameLst>
                                      </p:cBhvr>
                                      <p:to>
                                        <p:strVal val="visible"/>
                                      </p:to>
                                    </p:set>
                                  </p:childTnLst>
                                </p:cTn>
                              </p:par>
                            </p:childTnLst>
                          </p:cTn>
                        </p:par>
                        <p:par>
                          <p:cTn id="44" fill="hold" nodeType="afterGroup">
                            <p:stCondLst>
                              <p:cond delay="12120"/>
                            </p:stCondLst>
                            <p:childTnLst>
                              <p:par>
                                <p:cTn id="45" presetID="1" presetClass="entr" presetSubtype="0" fill="hold" grpId="0" nodeType="afterEffect">
                                  <p:stCondLst>
                                    <p:cond delay="0"/>
                                  </p:stCondLst>
                                  <p:childTnLst>
                                    <p:set>
                                      <p:cBhvr>
                                        <p:cTn id="46" dur="1" fill="hold">
                                          <p:stCondLst>
                                            <p:cond delay="1009"/>
                                          </p:stCondLst>
                                        </p:cTn>
                                        <p:tgtEl>
                                          <p:spTgt spid="17"/>
                                        </p:tgtEl>
                                        <p:attrNameLst>
                                          <p:attrName>style.visibility</p:attrName>
                                        </p:attrNameLst>
                                      </p:cBhvr>
                                      <p:to>
                                        <p:strVal val="visible"/>
                                      </p:to>
                                    </p:set>
                                  </p:childTnLst>
                                </p:cTn>
                              </p:par>
                            </p:childTnLst>
                          </p:cTn>
                        </p:par>
                        <p:par>
                          <p:cTn id="47" fill="hold" nodeType="afterGroup">
                            <p:stCondLst>
                              <p:cond delay="13130"/>
                            </p:stCondLst>
                            <p:childTnLst>
                              <p:par>
                                <p:cTn id="48" presetID="1" presetClass="entr" presetSubtype="0" fill="hold" grpId="0" nodeType="afterEffect">
                                  <p:stCondLst>
                                    <p:cond delay="0"/>
                                  </p:stCondLst>
                                  <p:childTnLst>
                                    <p:set>
                                      <p:cBhvr>
                                        <p:cTn id="49" dur="1" fill="hold">
                                          <p:stCondLst>
                                            <p:cond delay="1009"/>
                                          </p:stCondLst>
                                        </p:cTn>
                                        <p:tgtEl>
                                          <p:spTgt spid="18"/>
                                        </p:tgtEl>
                                        <p:attrNameLst>
                                          <p:attrName>style.visibility</p:attrName>
                                        </p:attrNameLst>
                                      </p:cBhvr>
                                      <p:to>
                                        <p:strVal val="visible"/>
                                      </p:to>
                                    </p:set>
                                  </p:childTnLst>
                                </p:cTn>
                              </p:par>
                            </p:childTnLst>
                          </p:cTn>
                        </p:par>
                        <p:par>
                          <p:cTn id="50" fill="hold" nodeType="afterGroup">
                            <p:stCondLst>
                              <p:cond delay="14140"/>
                            </p:stCondLst>
                            <p:childTnLst>
                              <p:par>
                                <p:cTn id="51" presetID="1" presetClass="entr" presetSubtype="0" fill="hold" grpId="0" nodeType="afterEffect">
                                  <p:stCondLst>
                                    <p:cond delay="0"/>
                                  </p:stCondLst>
                                  <p:childTnLst>
                                    <p:set>
                                      <p:cBhvr>
                                        <p:cTn id="52" dur="1" fill="hold">
                                          <p:stCondLst>
                                            <p:cond delay="1009"/>
                                          </p:stCondLst>
                                        </p:cTn>
                                        <p:tgtEl>
                                          <p:spTgt spid="19"/>
                                        </p:tgtEl>
                                        <p:attrNameLst>
                                          <p:attrName>style.visibility</p:attrName>
                                        </p:attrNameLst>
                                      </p:cBhvr>
                                      <p:to>
                                        <p:strVal val="visible"/>
                                      </p:to>
                                    </p:set>
                                  </p:childTnLst>
                                </p:cTn>
                              </p:par>
                            </p:childTnLst>
                          </p:cTn>
                        </p:par>
                        <p:par>
                          <p:cTn id="53" fill="hold" nodeType="afterGroup">
                            <p:stCondLst>
                              <p:cond delay="15150"/>
                            </p:stCondLst>
                            <p:childTnLst>
                              <p:par>
                                <p:cTn id="54" presetID="1" presetClass="entr" presetSubtype="0" fill="hold" grpId="0" nodeType="afterEffect">
                                  <p:stCondLst>
                                    <p:cond delay="0"/>
                                  </p:stCondLst>
                                  <p:childTnLst>
                                    <p:set>
                                      <p:cBhvr>
                                        <p:cTn id="55" dur="1" fill="hold">
                                          <p:stCondLst>
                                            <p:cond delay="1009"/>
                                          </p:stCondLst>
                                        </p:cTn>
                                        <p:tgtEl>
                                          <p:spTgt spid="20"/>
                                        </p:tgtEl>
                                        <p:attrNameLst>
                                          <p:attrName>style.visibility</p:attrName>
                                        </p:attrNameLst>
                                      </p:cBhvr>
                                      <p:to>
                                        <p:strVal val="visible"/>
                                      </p:to>
                                    </p:set>
                                  </p:childTnLst>
                                </p:cTn>
                              </p:par>
                            </p:childTnLst>
                          </p:cTn>
                        </p:par>
                        <p:par>
                          <p:cTn id="56" fill="hold" nodeType="afterGroup">
                            <p:stCondLst>
                              <p:cond delay="16160"/>
                            </p:stCondLst>
                            <p:childTnLst>
                              <p:par>
                                <p:cTn id="57" presetID="1" presetClass="entr" presetSubtype="0" fill="hold" grpId="0" nodeType="afterEffect">
                                  <p:stCondLst>
                                    <p:cond delay="0"/>
                                  </p:stCondLst>
                                  <p:childTnLst>
                                    <p:set>
                                      <p:cBhvr>
                                        <p:cTn id="58" dur="1" fill="hold">
                                          <p:stCondLst>
                                            <p:cond delay="1009"/>
                                          </p:stCondLst>
                                        </p:cTn>
                                        <p:tgtEl>
                                          <p:spTgt spid="21"/>
                                        </p:tgtEl>
                                        <p:attrNameLst>
                                          <p:attrName>style.visibility</p:attrName>
                                        </p:attrNameLst>
                                      </p:cBhvr>
                                      <p:to>
                                        <p:strVal val="visible"/>
                                      </p:to>
                                    </p:set>
                                  </p:childTnLst>
                                </p:cTn>
                              </p:par>
                            </p:childTnLst>
                          </p:cTn>
                        </p:par>
                        <p:par>
                          <p:cTn id="59" fill="hold" nodeType="afterGroup">
                            <p:stCondLst>
                              <p:cond delay="17170"/>
                            </p:stCondLst>
                            <p:childTnLst>
                              <p:par>
                                <p:cTn id="60" presetID="1" presetClass="entr" presetSubtype="0" fill="hold" grpId="0" nodeType="afterEffect">
                                  <p:stCondLst>
                                    <p:cond delay="0"/>
                                  </p:stCondLst>
                                  <p:childTnLst>
                                    <p:set>
                                      <p:cBhvr>
                                        <p:cTn id="61" dur="1" fill="hold">
                                          <p:stCondLst>
                                            <p:cond delay="1009"/>
                                          </p:stCondLst>
                                        </p:cTn>
                                        <p:tgtEl>
                                          <p:spTgt spid="22"/>
                                        </p:tgtEl>
                                        <p:attrNameLst>
                                          <p:attrName>style.visibility</p:attrName>
                                        </p:attrNameLst>
                                      </p:cBhvr>
                                      <p:to>
                                        <p:strVal val="visible"/>
                                      </p:to>
                                    </p:set>
                                  </p:childTnLst>
                                </p:cTn>
                              </p:par>
                            </p:childTnLst>
                          </p:cTn>
                        </p:par>
                        <p:par>
                          <p:cTn id="62" fill="hold" nodeType="afterGroup">
                            <p:stCondLst>
                              <p:cond delay="18180"/>
                            </p:stCondLst>
                            <p:childTnLst>
                              <p:par>
                                <p:cTn id="63" presetID="1" presetClass="entr" presetSubtype="0" fill="hold" grpId="0" nodeType="afterEffect">
                                  <p:stCondLst>
                                    <p:cond delay="0"/>
                                  </p:stCondLst>
                                  <p:childTnLst>
                                    <p:set>
                                      <p:cBhvr>
                                        <p:cTn id="64" dur="1" fill="hold">
                                          <p:stCondLst>
                                            <p:cond delay="1009"/>
                                          </p:stCondLst>
                                        </p:cTn>
                                        <p:tgtEl>
                                          <p:spTgt spid="23"/>
                                        </p:tgtEl>
                                        <p:attrNameLst>
                                          <p:attrName>style.visibility</p:attrName>
                                        </p:attrNameLst>
                                      </p:cBhvr>
                                      <p:to>
                                        <p:strVal val="visible"/>
                                      </p:to>
                                    </p:set>
                                  </p:childTnLst>
                                </p:cTn>
                              </p:par>
                            </p:childTnLst>
                          </p:cTn>
                        </p:par>
                        <p:par>
                          <p:cTn id="65" fill="hold" nodeType="afterGroup">
                            <p:stCondLst>
                              <p:cond delay="19190"/>
                            </p:stCondLst>
                            <p:childTnLst>
                              <p:par>
                                <p:cTn id="66" presetID="1" presetClass="entr" presetSubtype="0" fill="hold" grpId="0" nodeType="afterEffect">
                                  <p:stCondLst>
                                    <p:cond delay="0"/>
                                  </p:stCondLst>
                                  <p:childTnLst>
                                    <p:set>
                                      <p:cBhvr>
                                        <p:cTn id="67" dur="1" fill="hold">
                                          <p:stCondLst>
                                            <p:cond delay="1009"/>
                                          </p:stCondLst>
                                        </p:cTn>
                                        <p:tgtEl>
                                          <p:spTgt spid="24"/>
                                        </p:tgtEl>
                                        <p:attrNameLst>
                                          <p:attrName>style.visibility</p:attrName>
                                        </p:attrNameLst>
                                      </p:cBhvr>
                                      <p:to>
                                        <p:strVal val="visible"/>
                                      </p:to>
                                    </p:set>
                                  </p:childTnLst>
                                </p:cTn>
                              </p:par>
                            </p:childTnLst>
                          </p:cTn>
                        </p:par>
                        <p:par>
                          <p:cTn id="68" fill="hold" nodeType="afterGroup">
                            <p:stCondLst>
                              <p:cond delay="20200"/>
                            </p:stCondLst>
                            <p:childTnLst>
                              <p:par>
                                <p:cTn id="69" presetID="1" presetClass="entr" presetSubtype="0" fill="hold" grpId="0" nodeType="afterEffect">
                                  <p:stCondLst>
                                    <p:cond delay="0"/>
                                  </p:stCondLst>
                                  <p:childTnLst>
                                    <p:set>
                                      <p:cBhvr>
                                        <p:cTn id="70" dur="1" fill="hold">
                                          <p:stCondLst>
                                            <p:cond delay="1009"/>
                                          </p:stCondLst>
                                        </p:cTn>
                                        <p:tgtEl>
                                          <p:spTgt spid="25"/>
                                        </p:tgtEl>
                                        <p:attrNameLst>
                                          <p:attrName>style.visibility</p:attrName>
                                        </p:attrNameLst>
                                      </p:cBhvr>
                                      <p:to>
                                        <p:strVal val="visible"/>
                                      </p:to>
                                    </p:set>
                                  </p:childTnLst>
                                </p:cTn>
                              </p:par>
                            </p:childTnLst>
                          </p:cTn>
                        </p:par>
                        <p:par>
                          <p:cTn id="71" fill="hold" nodeType="afterGroup">
                            <p:stCondLst>
                              <p:cond delay="21210"/>
                            </p:stCondLst>
                            <p:childTnLst>
                              <p:par>
                                <p:cTn id="72" presetID="1" presetClass="entr" presetSubtype="0" fill="hold" grpId="0" nodeType="afterEffect">
                                  <p:stCondLst>
                                    <p:cond delay="0"/>
                                  </p:stCondLst>
                                  <p:childTnLst>
                                    <p:set>
                                      <p:cBhvr>
                                        <p:cTn id="73" dur="1" fill="hold">
                                          <p:stCondLst>
                                            <p:cond delay="1009"/>
                                          </p:stCondLst>
                                        </p:cTn>
                                        <p:tgtEl>
                                          <p:spTgt spid="26"/>
                                        </p:tgtEl>
                                        <p:attrNameLst>
                                          <p:attrName>style.visibility</p:attrName>
                                        </p:attrNameLst>
                                      </p:cBhvr>
                                      <p:to>
                                        <p:strVal val="visible"/>
                                      </p:to>
                                    </p:set>
                                  </p:childTnLst>
                                </p:cTn>
                              </p:par>
                            </p:childTnLst>
                          </p:cTn>
                        </p:par>
                        <p:par>
                          <p:cTn id="74" fill="hold" nodeType="afterGroup">
                            <p:stCondLst>
                              <p:cond delay="22220"/>
                            </p:stCondLst>
                            <p:childTnLst>
                              <p:par>
                                <p:cTn id="75" presetID="1" presetClass="entr" presetSubtype="0" fill="hold" grpId="0" nodeType="afterEffect">
                                  <p:stCondLst>
                                    <p:cond delay="0"/>
                                  </p:stCondLst>
                                  <p:childTnLst>
                                    <p:set>
                                      <p:cBhvr>
                                        <p:cTn id="76" dur="1" fill="hold">
                                          <p:stCondLst>
                                            <p:cond delay="1009"/>
                                          </p:stCondLst>
                                        </p:cTn>
                                        <p:tgtEl>
                                          <p:spTgt spid="27"/>
                                        </p:tgtEl>
                                        <p:attrNameLst>
                                          <p:attrName>style.visibility</p:attrName>
                                        </p:attrNameLst>
                                      </p:cBhvr>
                                      <p:to>
                                        <p:strVal val="visible"/>
                                      </p:to>
                                    </p:set>
                                  </p:childTnLst>
                                </p:cTn>
                              </p:par>
                            </p:childTnLst>
                          </p:cTn>
                        </p:par>
                        <p:par>
                          <p:cTn id="77" fill="hold" nodeType="afterGroup">
                            <p:stCondLst>
                              <p:cond delay="23230"/>
                            </p:stCondLst>
                            <p:childTnLst>
                              <p:par>
                                <p:cTn id="78" presetID="1" presetClass="entr" presetSubtype="0" fill="hold" grpId="0" nodeType="afterEffect">
                                  <p:stCondLst>
                                    <p:cond delay="0"/>
                                  </p:stCondLst>
                                  <p:childTnLst>
                                    <p:set>
                                      <p:cBhvr>
                                        <p:cTn id="79" dur="1" fill="hold">
                                          <p:stCondLst>
                                            <p:cond delay="1009"/>
                                          </p:stCondLst>
                                        </p:cTn>
                                        <p:tgtEl>
                                          <p:spTgt spid="28"/>
                                        </p:tgtEl>
                                        <p:attrNameLst>
                                          <p:attrName>style.visibility</p:attrName>
                                        </p:attrNameLst>
                                      </p:cBhvr>
                                      <p:to>
                                        <p:strVal val="visible"/>
                                      </p:to>
                                    </p:set>
                                  </p:childTnLst>
                                </p:cTn>
                              </p:par>
                            </p:childTnLst>
                          </p:cTn>
                        </p:par>
                        <p:par>
                          <p:cTn id="80" fill="hold" nodeType="afterGroup">
                            <p:stCondLst>
                              <p:cond delay="24240"/>
                            </p:stCondLst>
                            <p:childTnLst>
                              <p:par>
                                <p:cTn id="81" presetID="1" presetClass="entr" presetSubtype="0" fill="hold" grpId="0" nodeType="afterEffect">
                                  <p:stCondLst>
                                    <p:cond delay="0"/>
                                  </p:stCondLst>
                                  <p:childTnLst>
                                    <p:set>
                                      <p:cBhvr>
                                        <p:cTn id="82" dur="1" fill="hold">
                                          <p:stCondLst>
                                            <p:cond delay="1009"/>
                                          </p:stCondLst>
                                        </p:cTn>
                                        <p:tgtEl>
                                          <p:spTgt spid="29"/>
                                        </p:tgtEl>
                                        <p:attrNameLst>
                                          <p:attrName>style.visibility</p:attrName>
                                        </p:attrNameLst>
                                      </p:cBhvr>
                                      <p:to>
                                        <p:strVal val="visible"/>
                                      </p:to>
                                    </p:set>
                                  </p:childTnLst>
                                </p:cTn>
                              </p:par>
                            </p:childTnLst>
                          </p:cTn>
                        </p:par>
                        <p:par>
                          <p:cTn id="83" fill="hold" nodeType="afterGroup">
                            <p:stCondLst>
                              <p:cond delay="25250"/>
                            </p:stCondLst>
                            <p:childTnLst>
                              <p:par>
                                <p:cTn id="84" presetID="1" presetClass="entr" presetSubtype="0" fill="hold" grpId="0" nodeType="afterEffect">
                                  <p:stCondLst>
                                    <p:cond delay="0"/>
                                  </p:stCondLst>
                                  <p:childTnLst>
                                    <p:set>
                                      <p:cBhvr>
                                        <p:cTn id="85" dur="1" fill="hold">
                                          <p:stCondLst>
                                            <p:cond delay="1009"/>
                                          </p:stCondLst>
                                        </p:cTn>
                                        <p:tgtEl>
                                          <p:spTgt spid="30"/>
                                        </p:tgtEl>
                                        <p:attrNameLst>
                                          <p:attrName>style.visibility</p:attrName>
                                        </p:attrNameLst>
                                      </p:cBhvr>
                                      <p:to>
                                        <p:strVal val="visible"/>
                                      </p:to>
                                    </p:set>
                                  </p:childTnLst>
                                </p:cTn>
                              </p:par>
                            </p:childTnLst>
                          </p:cTn>
                        </p:par>
                        <p:par>
                          <p:cTn id="86" fill="hold" nodeType="afterGroup">
                            <p:stCondLst>
                              <p:cond delay="26260"/>
                            </p:stCondLst>
                            <p:childTnLst>
                              <p:par>
                                <p:cTn id="87" presetID="1" presetClass="entr" presetSubtype="0" fill="hold" grpId="0" nodeType="afterEffect">
                                  <p:stCondLst>
                                    <p:cond delay="0"/>
                                  </p:stCondLst>
                                  <p:childTnLst>
                                    <p:set>
                                      <p:cBhvr>
                                        <p:cTn id="88" dur="1" fill="hold">
                                          <p:stCondLst>
                                            <p:cond delay="1009"/>
                                          </p:stCondLst>
                                        </p:cTn>
                                        <p:tgtEl>
                                          <p:spTgt spid="31"/>
                                        </p:tgtEl>
                                        <p:attrNameLst>
                                          <p:attrName>style.visibility</p:attrName>
                                        </p:attrNameLst>
                                      </p:cBhvr>
                                      <p:to>
                                        <p:strVal val="visible"/>
                                      </p:to>
                                    </p:set>
                                  </p:childTnLst>
                                </p:cTn>
                              </p:par>
                            </p:childTnLst>
                          </p:cTn>
                        </p:par>
                        <p:par>
                          <p:cTn id="89" fill="hold" nodeType="afterGroup">
                            <p:stCondLst>
                              <p:cond delay="27270"/>
                            </p:stCondLst>
                            <p:childTnLst>
                              <p:par>
                                <p:cTn id="90" presetID="1" presetClass="entr" presetSubtype="0" fill="hold" grpId="0" nodeType="afterEffect">
                                  <p:stCondLst>
                                    <p:cond delay="0"/>
                                  </p:stCondLst>
                                  <p:childTnLst>
                                    <p:set>
                                      <p:cBhvr>
                                        <p:cTn id="91" dur="1" fill="hold">
                                          <p:stCondLst>
                                            <p:cond delay="1009"/>
                                          </p:stCondLst>
                                        </p:cTn>
                                        <p:tgtEl>
                                          <p:spTgt spid="32"/>
                                        </p:tgtEl>
                                        <p:attrNameLst>
                                          <p:attrName>style.visibility</p:attrName>
                                        </p:attrNameLst>
                                      </p:cBhvr>
                                      <p:to>
                                        <p:strVal val="visible"/>
                                      </p:to>
                                    </p:set>
                                  </p:childTnLst>
                                </p:cTn>
                              </p:par>
                            </p:childTnLst>
                          </p:cTn>
                        </p:par>
                        <p:par>
                          <p:cTn id="92" fill="hold" nodeType="afterGroup">
                            <p:stCondLst>
                              <p:cond delay="28280"/>
                            </p:stCondLst>
                            <p:childTnLst>
                              <p:par>
                                <p:cTn id="93" presetID="1" presetClass="entr" presetSubtype="0" fill="hold" grpId="0" nodeType="afterEffect">
                                  <p:stCondLst>
                                    <p:cond delay="0"/>
                                  </p:stCondLst>
                                  <p:childTnLst>
                                    <p:set>
                                      <p:cBhvr>
                                        <p:cTn id="94" dur="1" fill="hold">
                                          <p:stCondLst>
                                            <p:cond delay="1009"/>
                                          </p:stCondLst>
                                        </p:cTn>
                                        <p:tgtEl>
                                          <p:spTgt spid="33"/>
                                        </p:tgtEl>
                                        <p:attrNameLst>
                                          <p:attrName>style.visibility</p:attrName>
                                        </p:attrNameLst>
                                      </p:cBhvr>
                                      <p:to>
                                        <p:strVal val="visible"/>
                                      </p:to>
                                    </p:set>
                                  </p:childTnLst>
                                </p:cTn>
                              </p:par>
                            </p:childTnLst>
                          </p:cTn>
                        </p:par>
                        <p:par>
                          <p:cTn id="95" fill="hold" nodeType="afterGroup">
                            <p:stCondLst>
                              <p:cond delay="29290"/>
                            </p:stCondLst>
                            <p:childTnLst>
                              <p:par>
                                <p:cTn id="96" presetID="1" presetClass="entr" presetSubtype="0" fill="hold" grpId="0" nodeType="afterEffect">
                                  <p:stCondLst>
                                    <p:cond delay="0"/>
                                  </p:stCondLst>
                                  <p:childTnLst>
                                    <p:set>
                                      <p:cBhvr>
                                        <p:cTn id="97" dur="1" fill="hold">
                                          <p:stCondLst>
                                            <p:cond delay="100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1676" y="481421"/>
            <a:ext cx="8349132" cy="1569660"/>
          </a:xfrm>
          <a:prstGeom prst="rect">
            <a:avLst/>
          </a:prstGeom>
          <a:noFill/>
        </p:spPr>
        <p:txBody>
          <a:bodyPr wrap="square" rtlCol="0">
            <a:spAutoFit/>
          </a:bodyPr>
          <a:lstStyle/>
          <a:p>
            <a:r>
              <a:rPr kumimoji="1" lang="ja-JP" altLang="en-US" sz="3600" dirty="0" smtClean="0">
                <a:solidFill>
                  <a:srgbClr val="FF0000"/>
                </a:solidFill>
                <a:latin typeface="ＤＦＰ太丸ゴシック体"/>
                <a:ea typeface="ＤＦＰ太丸ゴシック体"/>
                <a:cs typeface="ＤＦＰ太丸ゴシック体"/>
              </a:rPr>
              <a:t>チーム内</a:t>
            </a:r>
            <a:endParaRPr kumimoji="1" lang="en-US" altLang="ja-JP" sz="3600" dirty="0" smtClean="0">
              <a:solidFill>
                <a:srgbClr val="FF0000"/>
              </a:solidFill>
              <a:latin typeface="ＤＦＰ太丸ゴシック体"/>
              <a:ea typeface="ＤＦＰ太丸ゴシック体"/>
              <a:cs typeface="ＤＦＰ太丸ゴシック体"/>
            </a:endParaRPr>
          </a:p>
          <a:p>
            <a:pPr algn="ctr"/>
            <a:r>
              <a:rPr lang="ja-JP" altLang="en-US" sz="6000" dirty="0" smtClean="0">
                <a:solidFill>
                  <a:srgbClr val="003399"/>
                </a:solidFill>
                <a:latin typeface="ＤＦＰ太丸ゴシック体"/>
                <a:ea typeface="ＤＦＰ太丸ゴシック体"/>
                <a:cs typeface="ＤＦＰ太丸ゴシック体"/>
              </a:rPr>
              <a:t>共通の好きなモノ探し</a:t>
            </a:r>
          </a:p>
        </p:txBody>
      </p:sp>
      <p:sp>
        <p:nvSpPr>
          <p:cNvPr id="3" name="テキスト ボックス 2"/>
          <p:cNvSpPr txBox="1"/>
          <p:nvPr/>
        </p:nvSpPr>
        <p:spPr>
          <a:xfrm>
            <a:off x="611988" y="2169619"/>
            <a:ext cx="8138820" cy="4154984"/>
          </a:xfrm>
          <a:prstGeom prst="rect">
            <a:avLst/>
          </a:prstGeom>
          <a:noFill/>
        </p:spPr>
        <p:txBody>
          <a:bodyPr wrap="square" rtlCol="0">
            <a:spAutoFit/>
          </a:bodyPr>
          <a:lstStyle/>
          <a:p>
            <a:r>
              <a:rPr lang="ja-JP" altLang="en-US" sz="4800" dirty="0" smtClean="0">
                <a:latin typeface="ＤＦＰ太丸ゴシック体"/>
                <a:ea typeface="ＤＦＰ太丸ゴシック体"/>
                <a:cs typeface="ＤＦＰ太丸ゴシック体"/>
              </a:rPr>
              <a:t>チーム全員に共通で「好きなモノ（コト）」を１つ見つけ出し、紙に</a:t>
            </a:r>
            <a:r>
              <a:rPr lang="ja-JP" altLang="en-US" sz="4800" u="sng" dirty="0" smtClean="0">
                <a:solidFill>
                  <a:srgbClr val="FF0000"/>
                </a:solidFill>
                <a:latin typeface="ＤＦＰ太丸ゴシック体"/>
                <a:ea typeface="ＤＦＰ太丸ゴシック体"/>
                <a:cs typeface="ＤＦＰ太丸ゴシック体"/>
              </a:rPr>
              <a:t>大きく</a:t>
            </a:r>
            <a:r>
              <a:rPr lang="ja-JP" altLang="en-US" sz="4800" dirty="0" smtClean="0">
                <a:latin typeface="ＤＦＰ太丸ゴシック体"/>
                <a:ea typeface="ＤＦＰ太丸ゴシック体"/>
                <a:cs typeface="ＤＦＰ太丸ゴシック体"/>
              </a:rPr>
              <a:t>書いてください。</a:t>
            </a:r>
            <a:endParaRPr lang="en-US" altLang="ja-JP" sz="4800" dirty="0" smtClean="0">
              <a:latin typeface="ＤＦＰ太丸ゴシック体"/>
              <a:ea typeface="ＤＦＰ太丸ゴシック体"/>
              <a:cs typeface="ＤＦＰ太丸ゴシック体"/>
            </a:endParaRPr>
          </a:p>
          <a:p>
            <a:r>
              <a:rPr lang="ja-JP" altLang="en-US" sz="3600" dirty="0" smtClean="0">
                <a:latin typeface="ＤＦＰ太丸ゴシック体"/>
                <a:ea typeface="ＤＦＰ太丸ゴシック体"/>
                <a:cs typeface="ＤＦＰ太丸ゴシック体"/>
              </a:rPr>
              <a:t>（但し、</a:t>
            </a:r>
            <a:r>
              <a:rPr lang="ja-JP" altLang="en-US" sz="3600" u="sng" dirty="0" smtClean="0">
                <a:solidFill>
                  <a:srgbClr val="FF0000"/>
                </a:solidFill>
                <a:latin typeface="ＤＦＰ太丸ゴシック体"/>
                <a:ea typeface="ＤＦＰ太丸ゴシック体"/>
                <a:cs typeface="ＤＦＰ太丸ゴシック体"/>
              </a:rPr>
              <a:t>他のチームとはなるべく違うものになるように</a:t>
            </a:r>
            <a:r>
              <a:rPr lang="ja-JP" altLang="en-US" sz="3600" dirty="0" smtClean="0">
                <a:latin typeface="ＤＦＰ太丸ゴシック体"/>
                <a:ea typeface="ＤＦＰ太丸ゴシック体"/>
                <a:cs typeface="ＤＦＰ太丸ゴシック体"/>
              </a:rPr>
              <a:t>考えてください！）</a:t>
            </a:r>
            <a:endParaRPr lang="en-US" altLang="ja-JP" sz="3600" dirty="0" smtClean="0">
              <a:latin typeface="ＤＦＰ太丸ゴシック体"/>
              <a:ea typeface="ＤＦＰ太丸ゴシック体"/>
              <a:cs typeface="ＤＦＰ太丸ゴシック体"/>
            </a:endParaRPr>
          </a:p>
        </p:txBody>
      </p:sp>
      <p:sp>
        <p:nvSpPr>
          <p:cNvPr id="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16</a:t>
            </a:fld>
            <a:endParaRPr lang="en-US" altLang="ja-JP" sz="2800" b="1" baseline="2000">
              <a:latin typeface="ＭＳ Ｐゴシック" pitchFamily="50" charset="-128"/>
            </a:endParaRPr>
          </a:p>
        </p:txBody>
      </p:sp>
    </p:spTree>
    <p:extLst>
      <p:ext uri="{BB962C8B-B14F-4D97-AF65-F5344CB8AC3E}">
        <p14:creationId xmlns:p14="http://schemas.microsoft.com/office/powerpoint/2010/main" val="11907230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テキスト ボックス 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4274" name="テキスト ボックス 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4" name="テキスト ボックス 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 name="テキスト ボックス 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a:t>
            </a:r>
          </a:p>
        </p:txBody>
      </p:sp>
      <p:sp>
        <p:nvSpPr>
          <p:cNvPr id="6" name="テキスト ボックス 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a:t>
            </a:r>
          </a:p>
        </p:txBody>
      </p:sp>
      <p:sp>
        <p:nvSpPr>
          <p:cNvPr id="7" name="テキスト ボックス 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a:t>
            </a:r>
          </a:p>
        </p:txBody>
      </p:sp>
      <p:sp>
        <p:nvSpPr>
          <p:cNvPr id="8" name="テキスト ボックス 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a:t>
            </a:r>
          </a:p>
        </p:txBody>
      </p:sp>
      <p:sp>
        <p:nvSpPr>
          <p:cNvPr id="9" name="テキスト ボックス 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a:t>
            </a:r>
          </a:p>
        </p:txBody>
      </p:sp>
      <p:sp>
        <p:nvSpPr>
          <p:cNvPr id="10" name="テキスト ボックス 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６</a:t>
            </a:r>
          </a:p>
        </p:txBody>
      </p:sp>
      <p:sp>
        <p:nvSpPr>
          <p:cNvPr id="11" name="テキスト ボックス 1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７</a:t>
            </a:r>
          </a:p>
        </p:txBody>
      </p:sp>
      <p:sp>
        <p:nvSpPr>
          <p:cNvPr id="12" name="テキスト ボックス 1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８</a:t>
            </a:r>
          </a:p>
        </p:txBody>
      </p:sp>
      <p:sp>
        <p:nvSpPr>
          <p:cNvPr id="13" name="テキスト ボックス 1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９</a:t>
            </a:r>
          </a:p>
        </p:txBody>
      </p:sp>
      <p:sp>
        <p:nvSpPr>
          <p:cNvPr id="14" name="テキスト ボックス 1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１０</a:t>
            </a:r>
          </a:p>
        </p:txBody>
      </p:sp>
      <p:sp>
        <p:nvSpPr>
          <p:cNvPr id="15" name="テキスト ボックス 1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１１</a:t>
            </a:r>
          </a:p>
        </p:txBody>
      </p:sp>
      <p:sp>
        <p:nvSpPr>
          <p:cNvPr id="16" name="テキスト ボックス 1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１２</a:t>
            </a:r>
          </a:p>
        </p:txBody>
      </p:sp>
      <p:sp>
        <p:nvSpPr>
          <p:cNvPr id="17" name="テキスト ボックス 1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１３</a:t>
            </a:r>
          </a:p>
        </p:txBody>
      </p:sp>
      <p:sp>
        <p:nvSpPr>
          <p:cNvPr id="18" name="テキスト ボックス 1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１４</a:t>
            </a:r>
          </a:p>
        </p:txBody>
      </p:sp>
      <p:sp>
        <p:nvSpPr>
          <p:cNvPr id="19" name="テキスト ボックス 1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１５</a:t>
            </a:r>
          </a:p>
        </p:txBody>
      </p:sp>
      <p:sp>
        <p:nvSpPr>
          <p:cNvPr id="20" name="テキスト ボックス 19"/>
          <p:cNvSpPr txBox="1">
            <a:spLocks noChangeArrowheads="1"/>
          </p:cNvSpPr>
          <p:nvPr/>
        </p:nvSpPr>
        <p:spPr bwMode="auto">
          <a:xfrm>
            <a:off x="350838" y="1160463"/>
            <a:ext cx="8523287" cy="450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１６</a:t>
            </a:r>
            <a:endParaRPr lang="en-US" altLang="ja-JP" sz="28700">
              <a:latin typeface="HGP創英角ｺﾞｼｯｸUB" charset="0"/>
              <a:ea typeface="HGP創英角ｺﾞｼｯｸUB" charset="0"/>
              <a:cs typeface="HGP創英角ｺﾞｼｯｸUB" charset="0"/>
            </a:endParaRPr>
          </a:p>
        </p:txBody>
      </p:sp>
      <p:sp>
        <p:nvSpPr>
          <p:cNvPr id="21" name="テキスト ボックス 2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１７</a:t>
            </a:r>
          </a:p>
        </p:txBody>
      </p:sp>
      <p:sp>
        <p:nvSpPr>
          <p:cNvPr id="22" name="テキスト ボックス 2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１８</a:t>
            </a:r>
          </a:p>
        </p:txBody>
      </p:sp>
      <p:sp>
        <p:nvSpPr>
          <p:cNvPr id="23" name="テキスト ボックス 2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１９</a:t>
            </a:r>
          </a:p>
        </p:txBody>
      </p:sp>
      <p:sp>
        <p:nvSpPr>
          <p:cNvPr id="24" name="テキスト ボックス 2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２０</a:t>
            </a:r>
          </a:p>
        </p:txBody>
      </p:sp>
      <p:sp>
        <p:nvSpPr>
          <p:cNvPr id="25" name="テキスト ボックス 2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２１</a:t>
            </a:r>
          </a:p>
        </p:txBody>
      </p:sp>
      <p:sp>
        <p:nvSpPr>
          <p:cNvPr id="26" name="テキスト ボックス 2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２２</a:t>
            </a:r>
          </a:p>
        </p:txBody>
      </p:sp>
      <p:sp>
        <p:nvSpPr>
          <p:cNvPr id="27" name="テキスト ボックス 2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２３</a:t>
            </a:r>
          </a:p>
        </p:txBody>
      </p:sp>
      <p:sp>
        <p:nvSpPr>
          <p:cNvPr id="28" name="テキスト ボックス 2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２４</a:t>
            </a:r>
          </a:p>
        </p:txBody>
      </p:sp>
      <p:sp>
        <p:nvSpPr>
          <p:cNvPr id="29" name="テキスト ボックス 2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２５</a:t>
            </a:r>
          </a:p>
        </p:txBody>
      </p:sp>
      <p:sp>
        <p:nvSpPr>
          <p:cNvPr id="30" name="テキスト ボックス 2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２６</a:t>
            </a:r>
          </a:p>
        </p:txBody>
      </p:sp>
      <p:sp>
        <p:nvSpPr>
          <p:cNvPr id="31" name="テキスト ボックス 3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２７</a:t>
            </a:r>
          </a:p>
        </p:txBody>
      </p:sp>
      <p:sp>
        <p:nvSpPr>
          <p:cNvPr id="32" name="テキスト ボックス 3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２８</a:t>
            </a:r>
          </a:p>
        </p:txBody>
      </p:sp>
      <p:sp>
        <p:nvSpPr>
          <p:cNvPr id="33" name="テキスト ボックス 3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２９</a:t>
            </a:r>
          </a:p>
        </p:txBody>
      </p:sp>
      <p:sp>
        <p:nvSpPr>
          <p:cNvPr id="34" name="テキスト ボックス 3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３０</a:t>
            </a:r>
          </a:p>
        </p:txBody>
      </p:sp>
      <p:sp>
        <p:nvSpPr>
          <p:cNvPr id="35" name="テキスト ボックス 3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３１</a:t>
            </a:r>
          </a:p>
        </p:txBody>
      </p:sp>
      <p:sp>
        <p:nvSpPr>
          <p:cNvPr id="36" name="テキスト ボックス 3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３２</a:t>
            </a:r>
          </a:p>
        </p:txBody>
      </p:sp>
      <p:sp>
        <p:nvSpPr>
          <p:cNvPr id="37" name="テキスト ボックス 36"/>
          <p:cNvSpPr txBox="1">
            <a:spLocks noChangeArrowheads="1"/>
          </p:cNvSpPr>
          <p:nvPr/>
        </p:nvSpPr>
        <p:spPr bwMode="auto">
          <a:xfrm>
            <a:off x="350838" y="1160463"/>
            <a:ext cx="8523287" cy="450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３３</a:t>
            </a:r>
          </a:p>
        </p:txBody>
      </p:sp>
      <p:sp>
        <p:nvSpPr>
          <p:cNvPr id="38" name="テキスト ボックス 3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３４</a:t>
            </a:r>
          </a:p>
        </p:txBody>
      </p:sp>
      <p:sp>
        <p:nvSpPr>
          <p:cNvPr id="39" name="テキスト ボックス 3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３５</a:t>
            </a:r>
          </a:p>
        </p:txBody>
      </p:sp>
      <p:sp>
        <p:nvSpPr>
          <p:cNvPr id="40" name="テキスト ボックス 3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３６</a:t>
            </a:r>
          </a:p>
        </p:txBody>
      </p:sp>
      <p:sp>
        <p:nvSpPr>
          <p:cNvPr id="41" name="テキスト ボックス 4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３７</a:t>
            </a:r>
          </a:p>
        </p:txBody>
      </p:sp>
      <p:sp>
        <p:nvSpPr>
          <p:cNvPr id="42" name="テキスト ボックス 4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３８</a:t>
            </a:r>
          </a:p>
        </p:txBody>
      </p:sp>
      <p:sp>
        <p:nvSpPr>
          <p:cNvPr id="43" name="テキスト ボックス 4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３９</a:t>
            </a:r>
          </a:p>
        </p:txBody>
      </p:sp>
      <p:sp>
        <p:nvSpPr>
          <p:cNvPr id="44" name="テキスト ボックス 4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４０</a:t>
            </a:r>
          </a:p>
        </p:txBody>
      </p:sp>
      <p:sp>
        <p:nvSpPr>
          <p:cNvPr id="45" name="テキスト ボックス 4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４１</a:t>
            </a:r>
          </a:p>
        </p:txBody>
      </p:sp>
      <p:sp>
        <p:nvSpPr>
          <p:cNvPr id="46" name="テキスト ボックス 4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４２</a:t>
            </a:r>
          </a:p>
        </p:txBody>
      </p:sp>
      <p:sp>
        <p:nvSpPr>
          <p:cNvPr id="47" name="テキスト ボックス 4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４３</a:t>
            </a:r>
          </a:p>
        </p:txBody>
      </p:sp>
      <p:sp>
        <p:nvSpPr>
          <p:cNvPr id="48" name="テキスト ボックス 4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４４</a:t>
            </a:r>
          </a:p>
        </p:txBody>
      </p:sp>
      <p:sp>
        <p:nvSpPr>
          <p:cNvPr id="49" name="テキスト ボックス 4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４５</a:t>
            </a:r>
          </a:p>
        </p:txBody>
      </p:sp>
      <p:sp>
        <p:nvSpPr>
          <p:cNvPr id="50" name="テキスト ボックス 4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４６</a:t>
            </a:r>
          </a:p>
        </p:txBody>
      </p:sp>
      <p:sp>
        <p:nvSpPr>
          <p:cNvPr id="51" name="テキスト ボックス 5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４７</a:t>
            </a:r>
          </a:p>
        </p:txBody>
      </p:sp>
      <p:sp>
        <p:nvSpPr>
          <p:cNvPr id="52" name="テキスト ボックス 5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４８</a:t>
            </a:r>
          </a:p>
        </p:txBody>
      </p:sp>
      <p:sp>
        <p:nvSpPr>
          <p:cNvPr id="53" name="テキスト ボックス 5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４９</a:t>
            </a:r>
          </a:p>
        </p:txBody>
      </p:sp>
      <p:sp>
        <p:nvSpPr>
          <p:cNvPr id="54" name="テキスト ボックス 5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５０</a:t>
            </a:r>
          </a:p>
        </p:txBody>
      </p:sp>
      <p:sp>
        <p:nvSpPr>
          <p:cNvPr id="55" name="テキスト ボックス 5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５１</a:t>
            </a:r>
          </a:p>
        </p:txBody>
      </p:sp>
      <p:sp>
        <p:nvSpPr>
          <p:cNvPr id="56" name="テキスト ボックス 5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５２</a:t>
            </a:r>
          </a:p>
        </p:txBody>
      </p:sp>
      <p:sp>
        <p:nvSpPr>
          <p:cNvPr id="57" name="テキスト ボックス 5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５３</a:t>
            </a:r>
          </a:p>
        </p:txBody>
      </p:sp>
      <p:sp>
        <p:nvSpPr>
          <p:cNvPr id="58" name="テキスト ボックス 5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５４</a:t>
            </a:r>
          </a:p>
        </p:txBody>
      </p:sp>
      <p:sp>
        <p:nvSpPr>
          <p:cNvPr id="59" name="テキスト ボックス 5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５５</a:t>
            </a:r>
          </a:p>
        </p:txBody>
      </p:sp>
      <p:sp>
        <p:nvSpPr>
          <p:cNvPr id="60" name="テキスト ボックス 5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５６</a:t>
            </a:r>
          </a:p>
        </p:txBody>
      </p:sp>
      <p:sp>
        <p:nvSpPr>
          <p:cNvPr id="61" name="テキスト ボックス 6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５７</a:t>
            </a:r>
          </a:p>
        </p:txBody>
      </p:sp>
      <p:sp>
        <p:nvSpPr>
          <p:cNvPr id="62" name="テキスト ボックス 6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５８</a:t>
            </a:r>
          </a:p>
        </p:txBody>
      </p:sp>
      <p:sp>
        <p:nvSpPr>
          <p:cNvPr id="63" name="テキスト ボックス 6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５９</a:t>
            </a:r>
          </a:p>
        </p:txBody>
      </p:sp>
      <p:sp>
        <p:nvSpPr>
          <p:cNvPr id="64" name="テキスト ボックス 6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solidFill>
                  <a:srgbClr val="FF0000"/>
                </a:solidFill>
                <a:latin typeface="HGP創英角ｺﾞｼｯｸUB" charset="0"/>
                <a:ea typeface="HGP創英角ｺﾞｼｯｸUB" charset="0"/>
                <a:cs typeface="HGP創英角ｺﾞｼｯｸUB" charset="0"/>
              </a:rPr>
              <a:t>６０</a:t>
            </a:r>
          </a:p>
        </p:txBody>
      </p:sp>
      <p:sp>
        <p:nvSpPr>
          <p:cNvPr id="65" name="テキスト ボックス 64"/>
          <p:cNvSpPr txBox="1"/>
          <p:nvPr/>
        </p:nvSpPr>
        <p:spPr>
          <a:xfrm>
            <a:off x="165874" y="990701"/>
            <a:ext cx="1228146" cy="369332"/>
          </a:xfrm>
          <a:prstGeom prst="rect">
            <a:avLst/>
          </a:prstGeom>
          <a:noFill/>
        </p:spPr>
        <p:txBody>
          <a:bodyPr wrap="none" rtlCol="0">
            <a:spAutoFit/>
          </a:bodyPr>
          <a:lstStyle/>
          <a:p>
            <a:r>
              <a:rPr kumimoji="1" lang="en-US" altLang="ja-JP" dirty="0" smtClean="0"/>
              <a:t>60 seconds</a:t>
            </a:r>
            <a:endParaRPr kumimoji="1" lang="ja-JP" altLang="en-US" dirty="0"/>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上矢印 66"/>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17</a:t>
            </a:fld>
            <a:endParaRPr lang="en-US" altLang="ja-JP" sz="2800" b="1" baseline="2000">
              <a:latin typeface="ＭＳ Ｐゴシック" pitchFamily="50" charset="-128"/>
            </a:endParaRPr>
          </a:p>
        </p:txBody>
      </p:sp>
      <p:pic>
        <p:nvPicPr>
          <p:cNvPr id="69" name="図 68"/>
          <p:cNvPicPr>
            <a:picLocks noChangeAspect="1"/>
          </p:cNvPicPr>
          <p:nvPr/>
        </p:nvPicPr>
        <p:blipFill>
          <a:blip r:embed="rId3"/>
          <a:stretch>
            <a:fillRect/>
          </a:stretch>
        </p:blipFill>
        <p:spPr>
          <a:xfrm rot="978412">
            <a:off x="221530" y="138541"/>
            <a:ext cx="1116834" cy="907428"/>
          </a:xfrm>
          <a:prstGeom prst="rect">
            <a:avLst/>
          </a:prstGeom>
        </p:spPr>
      </p:pic>
    </p:spTree>
    <p:extLst>
      <p:ext uri="{BB962C8B-B14F-4D97-AF65-F5344CB8AC3E}">
        <p14:creationId xmlns:p14="http://schemas.microsoft.com/office/powerpoint/2010/main" val="2166924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100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1009"/>
                                          </p:stCondLst>
                                        </p:cTn>
                                        <p:tgtEl>
                                          <p:spTgt spid="5"/>
                                        </p:tgtEl>
                                        <p:attrNameLst>
                                          <p:attrName>style.visibility</p:attrName>
                                        </p:attrNameLst>
                                      </p:cBhvr>
                                      <p:to>
                                        <p:strVal val="visible"/>
                                      </p:to>
                                    </p:set>
                                  </p:childTnLst>
                                </p:cTn>
                              </p:par>
                            </p:childTnLst>
                          </p:cTn>
                        </p:par>
                        <p:par>
                          <p:cTn id="11" fill="hold" nodeType="afterGroup">
                            <p:stCondLst>
                              <p:cond delay="1010"/>
                            </p:stCondLst>
                            <p:childTnLst>
                              <p:par>
                                <p:cTn id="12" presetID="1" presetClass="entr" presetSubtype="0" fill="hold" grpId="0" nodeType="afterEffect">
                                  <p:stCondLst>
                                    <p:cond delay="0"/>
                                  </p:stCondLst>
                                  <p:childTnLst>
                                    <p:set>
                                      <p:cBhvr>
                                        <p:cTn id="13" dur="1" fill="hold">
                                          <p:stCondLst>
                                            <p:cond delay="1009"/>
                                          </p:stCondLst>
                                        </p:cTn>
                                        <p:tgtEl>
                                          <p:spTgt spid="6"/>
                                        </p:tgtEl>
                                        <p:attrNameLst>
                                          <p:attrName>style.visibility</p:attrName>
                                        </p:attrNameLst>
                                      </p:cBhvr>
                                      <p:to>
                                        <p:strVal val="visible"/>
                                      </p:to>
                                    </p:set>
                                  </p:childTnLst>
                                </p:cTn>
                              </p:par>
                            </p:childTnLst>
                          </p:cTn>
                        </p:par>
                        <p:par>
                          <p:cTn id="14" fill="hold" nodeType="afterGroup">
                            <p:stCondLst>
                              <p:cond delay="2020"/>
                            </p:stCondLst>
                            <p:childTnLst>
                              <p:par>
                                <p:cTn id="15" presetID="1" presetClass="entr" presetSubtype="0" fill="hold" grpId="0" nodeType="afterEffect">
                                  <p:stCondLst>
                                    <p:cond delay="0"/>
                                  </p:stCondLst>
                                  <p:childTnLst>
                                    <p:set>
                                      <p:cBhvr>
                                        <p:cTn id="16" dur="1" fill="hold">
                                          <p:stCondLst>
                                            <p:cond delay="1009"/>
                                          </p:stCondLst>
                                        </p:cTn>
                                        <p:tgtEl>
                                          <p:spTgt spid="7"/>
                                        </p:tgtEl>
                                        <p:attrNameLst>
                                          <p:attrName>style.visibility</p:attrName>
                                        </p:attrNameLst>
                                      </p:cBhvr>
                                      <p:to>
                                        <p:strVal val="visible"/>
                                      </p:to>
                                    </p:set>
                                  </p:childTnLst>
                                </p:cTn>
                              </p:par>
                            </p:childTnLst>
                          </p:cTn>
                        </p:par>
                        <p:par>
                          <p:cTn id="17" fill="hold" nodeType="afterGroup">
                            <p:stCondLst>
                              <p:cond delay="3030"/>
                            </p:stCondLst>
                            <p:childTnLst>
                              <p:par>
                                <p:cTn id="18" presetID="1" presetClass="entr" presetSubtype="0" fill="hold" grpId="0" nodeType="afterEffect">
                                  <p:stCondLst>
                                    <p:cond delay="0"/>
                                  </p:stCondLst>
                                  <p:childTnLst>
                                    <p:set>
                                      <p:cBhvr>
                                        <p:cTn id="19" dur="1" fill="hold">
                                          <p:stCondLst>
                                            <p:cond delay="1009"/>
                                          </p:stCondLst>
                                        </p:cTn>
                                        <p:tgtEl>
                                          <p:spTgt spid="8"/>
                                        </p:tgtEl>
                                        <p:attrNameLst>
                                          <p:attrName>style.visibility</p:attrName>
                                        </p:attrNameLst>
                                      </p:cBhvr>
                                      <p:to>
                                        <p:strVal val="visible"/>
                                      </p:to>
                                    </p:set>
                                  </p:childTnLst>
                                </p:cTn>
                              </p:par>
                            </p:childTnLst>
                          </p:cTn>
                        </p:par>
                        <p:par>
                          <p:cTn id="20" fill="hold" nodeType="afterGroup">
                            <p:stCondLst>
                              <p:cond delay="4040"/>
                            </p:stCondLst>
                            <p:childTnLst>
                              <p:par>
                                <p:cTn id="21" presetID="1" presetClass="entr" presetSubtype="0" fill="hold" grpId="0" nodeType="afterEffect">
                                  <p:stCondLst>
                                    <p:cond delay="0"/>
                                  </p:stCondLst>
                                  <p:childTnLst>
                                    <p:set>
                                      <p:cBhvr>
                                        <p:cTn id="22" dur="1" fill="hold">
                                          <p:stCondLst>
                                            <p:cond delay="1009"/>
                                          </p:stCondLst>
                                        </p:cTn>
                                        <p:tgtEl>
                                          <p:spTgt spid="9"/>
                                        </p:tgtEl>
                                        <p:attrNameLst>
                                          <p:attrName>style.visibility</p:attrName>
                                        </p:attrNameLst>
                                      </p:cBhvr>
                                      <p:to>
                                        <p:strVal val="visible"/>
                                      </p:to>
                                    </p:set>
                                  </p:childTnLst>
                                </p:cTn>
                              </p:par>
                            </p:childTnLst>
                          </p:cTn>
                        </p:par>
                        <p:par>
                          <p:cTn id="23" fill="hold" nodeType="afterGroup">
                            <p:stCondLst>
                              <p:cond delay="5050"/>
                            </p:stCondLst>
                            <p:childTnLst>
                              <p:par>
                                <p:cTn id="24" presetID="1" presetClass="entr" presetSubtype="0" fill="hold" grpId="0" nodeType="afterEffect">
                                  <p:stCondLst>
                                    <p:cond delay="0"/>
                                  </p:stCondLst>
                                  <p:childTnLst>
                                    <p:set>
                                      <p:cBhvr>
                                        <p:cTn id="25" dur="1" fill="hold">
                                          <p:stCondLst>
                                            <p:cond delay="1009"/>
                                          </p:stCondLst>
                                        </p:cTn>
                                        <p:tgtEl>
                                          <p:spTgt spid="10"/>
                                        </p:tgtEl>
                                        <p:attrNameLst>
                                          <p:attrName>style.visibility</p:attrName>
                                        </p:attrNameLst>
                                      </p:cBhvr>
                                      <p:to>
                                        <p:strVal val="visible"/>
                                      </p:to>
                                    </p:set>
                                  </p:childTnLst>
                                </p:cTn>
                              </p:par>
                            </p:childTnLst>
                          </p:cTn>
                        </p:par>
                        <p:par>
                          <p:cTn id="26" fill="hold" nodeType="afterGroup">
                            <p:stCondLst>
                              <p:cond delay="6060"/>
                            </p:stCondLst>
                            <p:childTnLst>
                              <p:par>
                                <p:cTn id="27" presetID="1" presetClass="entr" presetSubtype="0" fill="hold" grpId="0" nodeType="afterEffect">
                                  <p:stCondLst>
                                    <p:cond delay="0"/>
                                  </p:stCondLst>
                                  <p:childTnLst>
                                    <p:set>
                                      <p:cBhvr>
                                        <p:cTn id="28" dur="1" fill="hold">
                                          <p:stCondLst>
                                            <p:cond delay="1009"/>
                                          </p:stCondLst>
                                        </p:cTn>
                                        <p:tgtEl>
                                          <p:spTgt spid="11"/>
                                        </p:tgtEl>
                                        <p:attrNameLst>
                                          <p:attrName>style.visibility</p:attrName>
                                        </p:attrNameLst>
                                      </p:cBhvr>
                                      <p:to>
                                        <p:strVal val="visible"/>
                                      </p:to>
                                    </p:set>
                                  </p:childTnLst>
                                </p:cTn>
                              </p:par>
                            </p:childTnLst>
                          </p:cTn>
                        </p:par>
                        <p:par>
                          <p:cTn id="29" fill="hold" nodeType="afterGroup">
                            <p:stCondLst>
                              <p:cond delay="7070"/>
                            </p:stCondLst>
                            <p:childTnLst>
                              <p:par>
                                <p:cTn id="30" presetID="1" presetClass="entr" presetSubtype="0" fill="hold" grpId="0" nodeType="afterEffect">
                                  <p:stCondLst>
                                    <p:cond delay="0"/>
                                  </p:stCondLst>
                                  <p:childTnLst>
                                    <p:set>
                                      <p:cBhvr>
                                        <p:cTn id="31" dur="1" fill="hold">
                                          <p:stCondLst>
                                            <p:cond delay="1009"/>
                                          </p:stCondLst>
                                        </p:cTn>
                                        <p:tgtEl>
                                          <p:spTgt spid="12"/>
                                        </p:tgtEl>
                                        <p:attrNameLst>
                                          <p:attrName>style.visibility</p:attrName>
                                        </p:attrNameLst>
                                      </p:cBhvr>
                                      <p:to>
                                        <p:strVal val="visible"/>
                                      </p:to>
                                    </p:set>
                                  </p:childTnLst>
                                </p:cTn>
                              </p:par>
                            </p:childTnLst>
                          </p:cTn>
                        </p:par>
                        <p:par>
                          <p:cTn id="32" fill="hold" nodeType="afterGroup">
                            <p:stCondLst>
                              <p:cond delay="8080"/>
                            </p:stCondLst>
                            <p:childTnLst>
                              <p:par>
                                <p:cTn id="33" presetID="1" presetClass="entr" presetSubtype="0" fill="hold" grpId="0" nodeType="afterEffect">
                                  <p:stCondLst>
                                    <p:cond delay="0"/>
                                  </p:stCondLst>
                                  <p:childTnLst>
                                    <p:set>
                                      <p:cBhvr>
                                        <p:cTn id="34" dur="1" fill="hold">
                                          <p:stCondLst>
                                            <p:cond delay="1009"/>
                                          </p:stCondLst>
                                        </p:cTn>
                                        <p:tgtEl>
                                          <p:spTgt spid="13"/>
                                        </p:tgtEl>
                                        <p:attrNameLst>
                                          <p:attrName>style.visibility</p:attrName>
                                        </p:attrNameLst>
                                      </p:cBhvr>
                                      <p:to>
                                        <p:strVal val="visible"/>
                                      </p:to>
                                    </p:set>
                                  </p:childTnLst>
                                </p:cTn>
                              </p:par>
                            </p:childTnLst>
                          </p:cTn>
                        </p:par>
                        <p:par>
                          <p:cTn id="35" fill="hold" nodeType="afterGroup">
                            <p:stCondLst>
                              <p:cond delay="9090"/>
                            </p:stCondLst>
                            <p:childTnLst>
                              <p:par>
                                <p:cTn id="36" presetID="1" presetClass="entr" presetSubtype="0" fill="hold" grpId="0" nodeType="afterEffect">
                                  <p:stCondLst>
                                    <p:cond delay="0"/>
                                  </p:stCondLst>
                                  <p:childTnLst>
                                    <p:set>
                                      <p:cBhvr>
                                        <p:cTn id="37" dur="1" fill="hold">
                                          <p:stCondLst>
                                            <p:cond delay="1009"/>
                                          </p:stCondLst>
                                        </p:cTn>
                                        <p:tgtEl>
                                          <p:spTgt spid="14"/>
                                        </p:tgtEl>
                                        <p:attrNameLst>
                                          <p:attrName>style.visibility</p:attrName>
                                        </p:attrNameLst>
                                      </p:cBhvr>
                                      <p:to>
                                        <p:strVal val="visible"/>
                                      </p:to>
                                    </p:set>
                                  </p:childTnLst>
                                </p:cTn>
                              </p:par>
                            </p:childTnLst>
                          </p:cTn>
                        </p:par>
                        <p:par>
                          <p:cTn id="38" fill="hold" nodeType="afterGroup">
                            <p:stCondLst>
                              <p:cond delay="10100"/>
                            </p:stCondLst>
                            <p:childTnLst>
                              <p:par>
                                <p:cTn id="39" presetID="1" presetClass="entr" presetSubtype="0" fill="hold" grpId="0" nodeType="afterEffect">
                                  <p:stCondLst>
                                    <p:cond delay="0"/>
                                  </p:stCondLst>
                                  <p:childTnLst>
                                    <p:set>
                                      <p:cBhvr>
                                        <p:cTn id="40" dur="1" fill="hold">
                                          <p:stCondLst>
                                            <p:cond delay="1009"/>
                                          </p:stCondLst>
                                        </p:cTn>
                                        <p:tgtEl>
                                          <p:spTgt spid="15"/>
                                        </p:tgtEl>
                                        <p:attrNameLst>
                                          <p:attrName>style.visibility</p:attrName>
                                        </p:attrNameLst>
                                      </p:cBhvr>
                                      <p:to>
                                        <p:strVal val="visible"/>
                                      </p:to>
                                    </p:set>
                                  </p:childTnLst>
                                </p:cTn>
                              </p:par>
                            </p:childTnLst>
                          </p:cTn>
                        </p:par>
                        <p:par>
                          <p:cTn id="41" fill="hold" nodeType="afterGroup">
                            <p:stCondLst>
                              <p:cond delay="11110"/>
                            </p:stCondLst>
                            <p:childTnLst>
                              <p:par>
                                <p:cTn id="42" presetID="1" presetClass="entr" presetSubtype="0" fill="hold" grpId="0" nodeType="afterEffect">
                                  <p:stCondLst>
                                    <p:cond delay="0"/>
                                  </p:stCondLst>
                                  <p:childTnLst>
                                    <p:set>
                                      <p:cBhvr>
                                        <p:cTn id="43" dur="1" fill="hold">
                                          <p:stCondLst>
                                            <p:cond delay="1009"/>
                                          </p:stCondLst>
                                        </p:cTn>
                                        <p:tgtEl>
                                          <p:spTgt spid="16"/>
                                        </p:tgtEl>
                                        <p:attrNameLst>
                                          <p:attrName>style.visibility</p:attrName>
                                        </p:attrNameLst>
                                      </p:cBhvr>
                                      <p:to>
                                        <p:strVal val="visible"/>
                                      </p:to>
                                    </p:set>
                                  </p:childTnLst>
                                </p:cTn>
                              </p:par>
                            </p:childTnLst>
                          </p:cTn>
                        </p:par>
                        <p:par>
                          <p:cTn id="44" fill="hold" nodeType="afterGroup">
                            <p:stCondLst>
                              <p:cond delay="12120"/>
                            </p:stCondLst>
                            <p:childTnLst>
                              <p:par>
                                <p:cTn id="45" presetID="1" presetClass="entr" presetSubtype="0" fill="hold" grpId="0" nodeType="afterEffect">
                                  <p:stCondLst>
                                    <p:cond delay="0"/>
                                  </p:stCondLst>
                                  <p:childTnLst>
                                    <p:set>
                                      <p:cBhvr>
                                        <p:cTn id="46" dur="1" fill="hold">
                                          <p:stCondLst>
                                            <p:cond delay="1009"/>
                                          </p:stCondLst>
                                        </p:cTn>
                                        <p:tgtEl>
                                          <p:spTgt spid="17"/>
                                        </p:tgtEl>
                                        <p:attrNameLst>
                                          <p:attrName>style.visibility</p:attrName>
                                        </p:attrNameLst>
                                      </p:cBhvr>
                                      <p:to>
                                        <p:strVal val="visible"/>
                                      </p:to>
                                    </p:set>
                                  </p:childTnLst>
                                </p:cTn>
                              </p:par>
                            </p:childTnLst>
                          </p:cTn>
                        </p:par>
                        <p:par>
                          <p:cTn id="47" fill="hold" nodeType="afterGroup">
                            <p:stCondLst>
                              <p:cond delay="13130"/>
                            </p:stCondLst>
                            <p:childTnLst>
                              <p:par>
                                <p:cTn id="48" presetID="1" presetClass="entr" presetSubtype="0" fill="hold" grpId="0" nodeType="afterEffect">
                                  <p:stCondLst>
                                    <p:cond delay="0"/>
                                  </p:stCondLst>
                                  <p:childTnLst>
                                    <p:set>
                                      <p:cBhvr>
                                        <p:cTn id="49" dur="1" fill="hold">
                                          <p:stCondLst>
                                            <p:cond delay="1009"/>
                                          </p:stCondLst>
                                        </p:cTn>
                                        <p:tgtEl>
                                          <p:spTgt spid="18"/>
                                        </p:tgtEl>
                                        <p:attrNameLst>
                                          <p:attrName>style.visibility</p:attrName>
                                        </p:attrNameLst>
                                      </p:cBhvr>
                                      <p:to>
                                        <p:strVal val="visible"/>
                                      </p:to>
                                    </p:set>
                                  </p:childTnLst>
                                </p:cTn>
                              </p:par>
                            </p:childTnLst>
                          </p:cTn>
                        </p:par>
                        <p:par>
                          <p:cTn id="50" fill="hold" nodeType="afterGroup">
                            <p:stCondLst>
                              <p:cond delay="14140"/>
                            </p:stCondLst>
                            <p:childTnLst>
                              <p:par>
                                <p:cTn id="51" presetID="1" presetClass="entr" presetSubtype="0" fill="hold" grpId="0" nodeType="afterEffect">
                                  <p:stCondLst>
                                    <p:cond delay="0"/>
                                  </p:stCondLst>
                                  <p:childTnLst>
                                    <p:set>
                                      <p:cBhvr>
                                        <p:cTn id="52" dur="1" fill="hold">
                                          <p:stCondLst>
                                            <p:cond delay="1009"/>
                                          </p:stCondLst>
                                        </p:cTn>
                                        <p:tgtEl>
                                          <p:spTgt spid="19"/>
                                        </p:tgtEl>
                                        <p:attrNameLst>
                                          <p:attrName>style.visibility</p:attrName>
                                        </p:attrNameLst>
                                      </p:cBhvr>
                                      <p:to>
                                        <p:strVal val="visible"/>
                                      </p:to>
                                    </p:set>
                                  </p:childTnLst>
                                </p:cTn>
                              </p:par>
                            </p:childTnLst>
                          </p:cTn>
                        </p:par>
                        <p:par>
                          <p:cTn id="53" fill="hold" nodeType="afterGroup">
                            <p:stCondLst>
                              <p:cond delay="15150"/>
                            </p:stCondLst>
                            <p:childTnLst>
                              <p:par>
                                <p:cTn id="54" presetID="1" presetClass="entr" presetSubtype="0" fill="hold" grpId="0" nodeType="afterEffect">
                                  <p:stCondLst>
                                    <p:cond delay="0"/>
                                  </p:stCondLst>
                                  <p:childTnLst>
                                    <p:set>
                                      <p:cBhvr>
                                        <p:cTn id="55" dur="1" fill="hold">
                                          <p:stCondLst>
                                            <p:cond delay="1009"/>
                                          </p:stCondLst>
                                        </p:cTn>
                                        <p:tgtEl>
                                          <p:spTgt spid="20"/>
                                        </p:tgtEl>
                                        <p:attrNameLst>
                                          <p:attrName>style.visibility</p:attrName>
                                        </p:attrNameLst>
                                      </p:cBhvr>
                                      <p:to>
                                        <p:strVal val="visible"/>
                                      </p:to>
                                    </p:set>
                                  </p:childTnLst>
                                </p:cTn>
                              </p:par>
                            </p:childTnLst>
                          </p:cTn>
                        </p:par>
                        <p:par>
                          <p:cTn id="56" fill="hold" nodeType="afterGroup">
                            <p:stCondLst>
                              <p:cond delay="16160"/>
                            </p:stCondLst>
                            <p:childTnLst>
                              <p:par>
                                <p:cTn id="57" presetID="1" presetClass="entr" presetSubtype="0" fill="hold" grpId="0" nodeType="afterEffect">
                                  <p:stCondLst>
                                    <p:cond delay="0"/>
                                  </p:stCondLst>
                                  <p:childTnLst>
                                    <p:set>
                                      <p:cBhvr>
                                        <p:cTn id="58" dur="1" fill="hold">
                                          <p:stCondLst>
                                            <p:cond delay="1009"/>
                                          </p:stCondLst>
                                        </p:cTn>
                                        <p:tgtEl>
                                          <p:spTgt spid="21"/>
                                        </p:tgtEl>
                                        <p:attrNameLst>
                                          <p:attrName>style.visibility</p:attrName>
                                        </p:attrNameLst>
                                      </p:cBhvr>
                                      <p:to>
                                        <p:strVal val="visible"/>
                                      </p:to>
                                    </p:set>
                                  </p:childTnLst>
                                </p:cTn>
                              </p:par>
                            </p:childTnLst>
                          </p:cTn>
                        </p:par>
                        <p:par>
                          <p:cTn id="59" fill="hold" nodeType="afterGroup">
                            <p:stCondLst>
                              <p:cond delay="17170"/>
                            </p:stCondLst>
                            <p:childTnLst>
                              <p:par>
                                <p:cTn id="60" presetID="1" presetClass="entr" presetSubtype="0" fill="hold" grpId="0" nodeType="afterEffect">
                                  <p:stCondLst>
                                    <p:cond delay="0"/>
                                  </p:stCondLst>
                                  <p:childTnLst>
                                    <p:set>
                                      <p:cBhvr>
                                        <p:cTn id="61" dur="1" fill="hold">
                                          <p:stCondLst>
                                            <p:cond delay="1009"/>
                                          </p:stCondLst>
                                        </p:cTn>
                                        <p:tgtEl>
                                          <p:spTgt spid="22"/>
                                        </p:tgtEl>
                                        <p:attrNameLst>
                                          <p:attrName>style.visibility</p:attrName>
                                        </p:attrNameLst>
                                      </p:cBhvr>
                                      <p:to>
                                        <p:strVal val="visible"/>
                                      </p:to>
                                    </p:set>
                                  </p:childTnLst>
                                </p:cTn>
                              </p:par>
                            </p:childTnLst>
                          </p:cTn>
                        </p:par>
                        <p:par>
                          <p:cTn id="62" fill="hold" nodeType="afterGroup">
                            <p:stCondLst>
                              <p:cond delay="18180"/>
                            </p:stCondLst>
                            <p:childTnLst>
                              <p:par>
                                <p:cTn id="63" presetID="1" presetClass="entr" presetSubtype="0" fill="hold" grpId="0" nodeType="afterEffect">
                                  <p:stCondLst>
                                    <p:cond delay="0"/>
                                  </p:stCondLst>
                                  <p:childTnLst>
                                    <p:set>
                                      <p:cBhvr>
                                        <p:cTn id="64" dur="1" fill="hold">
                                          <p:stCondLst>
                                            <p:cond delay="1009"/>
                                          </p:stCondLst>
                                        </p:cTn>
                                        <p:tgtEl>
                                          <p:spTgt spid="23"/>
                                        </p:tgtEl>
                                        <p:attrNameLst>
                                          <p:attrName>style.visibility</p:attrName>
                                        </p:attrNameLst>
                                      </p:cBhvr>
                                      <p:to>
                                        <p:strVal val="visible"/>
                                      </p:to>
                                    </p:set>
                                  </p:childTnLst>
                                </p:cTn>
                              </p:par>
                            </p:childTnLst>
                          </p:cTn>
                        </p:par>
                        <p:par>
                          <p:cTn id="65" fill="hold" nodeType="afterGroup">
                            <p:stCondLst>
                              <p:cond delay="19190"/>
                            </p:stCondLst>
                            <p:childTnLst>
                              <p:par>
                                <p:cTn id="66" presetID="1" presetClass="entr" presetSubtype="0" fill="hold" grpId="0" nodeType="afterEffect">
                                  <p:stCondLst>
                                    <p:cond delay="0"/>
                                  </p:stCondLst>
                                  <p:childTnLst>
                                    <p:set>
                                      <p:cBhvr>
                                        <p:cTn id="67" dur="1" fill="hold">
                                          <p:stCondLst>
                                            <p:cond delay="1009"/>
                                          </p:stCondLst>
                                        </p:cTn>
                                        <p:tgtEl>
                                          <p:spTgt spid="24"/>
                                        </p:tgtEl>
                                        <p:attrNameLst>
                                          <p:attrName>style.visibility</p:attrName>
                                        </p:attrNameLst>
                                      </p:cBhvr>
                                      <p:to>
                                        <p:strVal val="visible"/>
                                      </p:to>
                                    </p:set>
                                  </p:childTnLst>
                                </p:cTn>
                              </p:par>
                            </p:childTnLst>
                          </p:cTn>
                        </p:par>
                        <p:par>
                          <p:cTn id="68" fill="hold" nodeType="afterGroup">
                            <p:stCondLst>
                              <p:cond delay="20200"/>
                            </p:stCondLst>
                            <p:childTnLst>
                              <p:par>
                                <p:cTn id="69" presetID="1" presetClass="entr" presetSubtype="0" fill="hold" grpId="0" nodeType="afterEffect">
                                  <p:stCondLst>
                                    <p:cond delay="0"/>
                                  </p:stCondLst>
                                  <p:childTnLst>
                                    <p:set>
                                      <p:cBhvr>
                                        <p:cTn id="70" dur="1" fill="hold">
                                          <p:stCondLst>
                                            <p:cond delay="1009"/>
                                          </p:stCondLst>
                                        </p:cTn>
                                        <p:tgtEl>
                                          <p:spTgt spid="25"/>
                                        </p:tgtEl>
                                        <p:attrNameLst>
                                          <p:attrName>style.visibility</p:attrName>
                                        </p:attrNameLst>
                                      </p:cBhvr>
                                      <p:to>
                                        <p:strVal val="visible"/>
                                      </p:to>
                                    </p:set>
                                  </p:childTnLst>
                                </p:cTn>
                              </p:par>
                            </p:childTnLst>
                          </p:cTn>
                        </p:par>
                        <p:par>
                          <p:cTn id="71" fill="hold" nodeType="afterGroup">
                            <p:stCondLst>
                              <p:cond delay="21210"/>
                            </p:stCondLst>
                            <p:childTnLst>
                              <p:par>
                                <p:cTn id="72" presetID="1" presetClass="entr" presetSubtype="0" fill="hold" grpId="0" nodeType="afterEffect">
                                  <p:stCondLst>
                                    <p:cond delay="0"/>
                                  </p:stCondLst>
                                  <p:childTnLst>
                                    <p:set>
                                      <p:cBhvr>
                                        <p:cTn id="73" dur="1" fill="hold">
                                          <p:stCondLst>
                                            <p:cond delay="1009"/>
                                          </p:stCondLst>
                                        </p:cTn>
                                        <p:tgtEl>
                                          <p:spTgt spid="26"/>
                                        </p:tgtEl>
                                        <p:attrNameLst>
                                          <p:attrName>style.visibility</p:attrName>
                                        </p:attrNameLst>
                                      </p:cBhvr>
                                      <p:to>
                                        <p:strVal val="visible"/>
                                      </p:to>
                                    </p:set>
                                  </p:childTnLst>
                                </p:cTn>
                              </p:par>
                            </p:childTnLst>
                          </p:cTn>
                        </p:par>
                        <p:par>
                          <p:cTn id="74" fill="hold" nodeType="afterGroup">
                            <p:stCondLst>
                              <p:cond delay="22220"/>
                            </p:stCondLst>
                            <p:childTnLst>
                              <p:par>
                                <p:cTn id="75" presetID="1" presetClass="entr" presetSubtype="0" fill="hold" grpId="0" nodeType="afterEffect">
                                  <p:stCondLst>
                                    <p:cond delay="0"/>
                                  </p:stCondLst>
                                  <p:childTnLst>
                                    <p:set>
                                      <p:cBhvr>
                                        <p:cTn id="76" dur="1" fill="hold">
                                          <p:stCondLst>
                                            <p:cond delay="1009"/>
                                          </p:stCondLst>
                                        </p:cTn>
                                        <p:tgtEl>
                                          <p:spTgt spid="27"/>
                                        </p:tgtEl>
                                        <p:attrNameLst>
                                          <p:attrName>style.visibility</p:attrName>
                                        </p:attrNameLst>
                                      </p:cBhvr>
                                      <p:to>
                                        <p:strVal val="visible"/>
                                      </p:to>
                                    </p:set>
                                  </p:childTnLst>
                                </p:cTn>
                              </p:par>
                            </p:childTnLst>
                          </p:cTn>
                        </p:par>
                        <p:par>
                          <p:cTn id="77" fill="hold" nodeType="afterGroup">
                            <p:stCondLst>
                              <p:cond delay="23230"/>
                            </p:stCondLst>
                            <p:childTnLst>
                              <p:par>
                                <p:cTn id="78" presetID="1" presetClass="entr" presetSubtype="0" fill="hold" grpId="0" nodeType="afterEffect">
                                  <p:stCondLst>
                                    <p:cond delay="0"/>
                                  </p:stCondLst>
                                  <p:childTnLst>
                                    <p:set>
                                      <p:cBhvr>
                                        <p:cTn id="79" dur="1" fill="hold">
                                          <p:stCondLst>
                                            <p:cond delay="1009"/>
                                          </p:stCondLst>
                                        </p:cTn>
                                        <p:tgtEl>
                                          <p:spTgt spid="28"/>
                                        </p:tgtEl>
                                        <p:attrNameLst>
                                          <p:attrName>style.visibility</p:attrName>
                                        </p:attrNameLst>
                                      </p:cBhvr>
                                      <p:to>
                                        <p:strVal val="visible"/>
                                      </p:to>
                                    </p:set>
                                  </p:childTnLst>
                                </p:cTn>
                              </p:par>
                            </p:childTnLst>
                          </p:cTn>
                        </p:par>
                        <p:par>
                          <p:cTn id="80" fill="hold" nodeType="afterGroup">
                            <p:stCondLst>
                              <p:cond delay="24240"/>
                            </p:stCondLst>
                            <p:childTnLst>
                              <p:par>
                                <p:cTn id="81" presetID="1" presetClass="entr" presetSubtype="0" fill="hold" grpId="0" nodeType="afterEffect">
                                  <p:stCondLst>
                                    <p:cond delay="0"/>
                                  </p:stCondLst>
                                  <p:childTnLst>
                                    <p:set>
                                      <p:cBhvr>
                                        <p:cTn id="82" dur="1" fill="hold">
                                          <p:stCondLst>
                                            <p:cond delay="1009"/>
                                          </p:stCondLst>
                                        </p:cTn>
                                        <p:tgtEl>
                                          <p:spTgt spid="29"/>
                                        </p:tgtEl>
                                        <p:attrNameLst>
                                          <p:attrName>style.visibility</p:attrName>
                                        </p:attrNameLst>
                                      </p:cBhvr>
                                      <p:to>
                                        <p:strVal val="visible"/>
                                      </p:to>
                                    </p:set>
                                  </p:childTnLst>
                                </p:cTn>
                              </p:par>
                            </p:childTnLst>
                          </p:cTn>
                        </p:par>
                        <p:par>
                          <p:cTn id="83" fill="hold" nodeType="afterGroup">
                            <p:stCondLst>
                              <p:cond delay="25250"/>
                            </p:stCondLst>
                            <p:childTnLst>
                              <p:par>
                                <p:cTn id="84" presetID="1" presetClass="entr" presetSubtype="0" fill="hold" grpId="0" nodeType="afterEffect">
                                  <p:stCondLst>
                                    <p:cond delay="0"/>
                                  </p:stCondLst>
                                  <p:childTnLst>
                                    <p:set>
                                      <p:cBhvr>
                                        <p:cTn id="85" dur="1" fill="hold">
                                          <p:stCondLst>
                                            <p:cond delay="1009"/>
                                          </p:stCondLst>
                                        </p:cTn>
                                        <p:tgtEl>
                                          <p:spTgt spid="30"/>
                                        </p:tgtEl>
                                        <p:attrNameLst>
                                          <p:attrName>style.visibility</p:attrName>
                                        </p:attrNameLst>
                                      </p:cBhvr>
                                      <p:to>
                                        <p:strVal val="visible"/>
                                      </p:to>
                                    </p:set>
                                  </p:childTnLst>
                                </p:cTn>
                              </p:par>
                            </p:childTnLst>
                          </p:cTn>
                        </p:par>
                        <p:par>
                          <p:cTn id="86" fill="hold" nodeType="afterGroup">
                            <p:stCondLst>
                              <p:cond delay="26260"/>
                            </p:stCondLst>
                            <p:childTnLst>
                              <p:par>
                                <p:cTn id="87" presetID="1" presetClass="entr" presetSubtype="0" fill="hold" grpId="0" nodeType="afterEffect">
                                  <p:stCondLst>
                                    <p:cond delay="0"/>
                                  </p:stCondLst>
                                  <p:childTnLst>
                                    <p:set>
                                      <p:cBhvr>
                                        <p:cTn id="88" dur="1" fill="hold">
                                          <p:stCondLst>
                                            <p:cond delay="1009"/>
                                          </p:stCondLst>
                                        </p:cTn>
                                        <p:tgtEl>
                                          <p:spTgt spid="31"/>
                                        </p:tgtEl>
                                        <p:attrNameLst>
                                          <p:attrName>style.visibility</p:attrName>
                                        </p:attrNameLst>
                                      </p:cBhvr>
                                      <p:to>
                                        <p:strVal val="visible"/>
                                      </p:to>
                                    </p:set>
                                  </p:childTnLst>
                                </p:cTn>
                              </p:par>
                            </p:childTnLst>
                          </p:cTn>
                        </p:par>
                        <p:par>
                          <p:cTn id="89" fill="hold" nodeType="afterGroup">
                            <p:stCondLst>
                              <p:cond delay="27270"/>
                            </p:stCondLst>
                            <p:childTnLst>
                              <p:par>
                                <p:cTn id="90" presetID="1" presetClass="entr" presetSubtype="0" fill="hold" grpId="0" nodeType="afterEffect">
                                  <p:stCondLst>
                                    <p:cond delay="0"/>
                                  </p:stCondLst>
                                  <p:childTnLst>
                                    <p:set>
                                      <p:cBhvr>
                                        <p:cTn id="91" dur="1" fill="hold">
                                          <p:stCondLst>
                                            <p:cond delay="1009"/>
                                          </p:stCondLst>
                                        </p:cTn>
                                        <p:tgtEl>
                                          <p:spTgt spid="32"/>
                                        </p:tgtEl>
                                        <p:attrNameLst>
                                          <p:attrName>style.visibility</p:attrName>
                                        </p:attrNameLst>
                                      </p:cBhvr>
                                      <p:to>
                                        <p:strVal val="visible"/>
                                      </p:to>
                                    </p:set>
                                  </p:childTnLst>
                                </p:cTn>
                              </p:par>
                            </p:childTnLst>
                          </p:cTn>
                        </p:par>
                        <p:par>
                          <p:cTn id="92" fill="hold" nodeType="afterGroup">
                            <p:stCondLst>
                              <p:cond delay="28280"/>
                            </p:stCondLst>
                            <p:childTnLst>
                              <p:par>
                                <p:cTn id="93" presetID="1" presetClass="entr" presetSubtype="0" fill="hold" grpId="0" nodeType="afterEffect">
                                  <p:stCondLst>
                                    <p:cond delay="0"/>
                                  </p:stCondLst>
                                  <p:childTnLst>
                                    <p:set>
                                      <p:cBhvr>
                                        <p:cTn id="94" dur="1" fill="hold">
                                          <p:stCondLst>
                                            <p:cond delay="1009"/>
                                          </p:stCondLst>
                                        </p:cTn>
                                        <p:tgtEl>
                                          <p:spTgt spid="33"/>
                                        </p:tgtEl>
                                        <p:attrNameLst>
                                          <p:attrName>style.visibility</p:attrName>
                                        </p:attrNameLst>
                                      </p:cBhvr>
                                      <p:to>
                                        <p:strVal val="visible"/>
                                      </p:to>
                                    </p:set>
                                  </p:childTnLst>
                                </p:cTn>
                              </p:par>
                            </p:childTnLst>
                          </p:cTn>
                        </p:par>
                        <p:par>
                          <p:cTn id="95" fill="hold" nodeType="afterGroup">
                            <p:stCondLst>
                              <p:cond delay="29290"/>
                            </p:stCondLst>
                            <p:childTnLst>
                              <p:par>
                                <p:cTn id="96" presetID="1" presetClass="entr" presetSubtype="0" fill="hold" grpId="0" nodeType="afterEffect">
                                  <p:stCondLst>
                                    <p:cond delay="0"/>
                                  </p:stCondLst>
                                  <p:childTnLst>
                                    <p:set>
                                      <p:cBhvr>
                                        <p:cTn id="97" dur="1" fill="hold">
                                          <p:stCondLst>
                                            <p:cond delay="1009"/>
                                          </p:stCondLst>
                                        </p:cTn>
                                        <p:tgtEl>
                                          <p:spTgt spid="34"/>
                                        </p:tgtEl>
                                        <p:attrNameLst>
                                          <p:attrName>style.visibility</p:attrName>
                                        </p:attrNameLst>
                                      </p:cBhvr>
                                      <p:to>
                                        <p:strVal val="visible"/>
                                      </p:to>
                                    </p:set>
                                  </p:childTnLst>
                                </p:cTn>
                              </p:par>
                            </p:childTnLst>
                          </p:cTn>
                        </p:par>
                        <p:par>
                          <p:cTn id="98" fill="hold" nodeType="afterGroup">
                            <p:stCondLst>
                              <p:cond delay="30300"/>
                            </p:stCondLst>
                            <p:childTnLst>
                              <p:par>
                                <p:cTn id="99" presetID="1" presetClass="entr" presetSubtype="0" fill="hold" grpId="0" nodeType="afterEffect">
                                  <p:stCondLst>
                                    <p:cond delay="0"/>
                                  </p:stCondLst>
                                  <p:childTnLst>
                                    <p:set>
                                      <p:cBhvr>
                                        <p:cTn id="100" dur="1" fill="hold">
                                          <p:stCondLst>
                                            <p:cond delay="1009"/>
                                          </p:stCondLst>
                                        </p:cTn>
                                        <p:tgtEl>
                                          <p:spTgt spid="35"/>
                                        </p:tgtEl>
                                        <p:attrNameLst>
                                          <p:attrName>style.visibility</p:attrName>
                                        </p:attrNameLst>
                                      </p:cBhvr>
                                      <p:to>
                                        <p:strVal val="visible"/>
                                      </p:to>
                                    </p:set>
                                  </p:childTnLst>
                                </p:cTn>
                              </p:par>
                            </p:childTnLst>
                          </p:cTn>
                        </p:par>
                        <p:par>
                          <p:cTn id="101" fill="hold" nodeType="afterGroup">
                            <p:stCondLst>
                              <p:cond delay="31310"/>
                            </p:stCondLst>
                            <p:childTnLst>
                              <p:par>
                                <p:cTn id="102" presetID="1" presetClass="entr" presetSubtype="0" fill="hold" grpId="0" nodeType="afterEffect">
                                  <p:stCondLst>
                                    <p:cond delay="0"/>
                                  </p:stCondLst>
                                  <p:childTnLst>
                                    <p:set>
                                      <p:cBhvr>
                                        <p:cTn id="103" dur="1" fill="hold">
                                          <p:stCondLst>
                                            <p:cond delay="1009"/>
                                          </p:stCondLst>
                                        </p:cTn>
                                        <p:tgtEl>
                                          <p:spTgt spid="36"/>
                                        </p:tgtEl>
                                        <p:attrNameLst>
                                          <p:attrName>style.visibility</p:attrName>
                                        </p:attrNameLst>
                                      </p:cBhvr>
                                      <p:to>
                                        <p:strVal val="visible"/>
                                      </p:to>
                                    </p:set>
                                  </p:childTnLst>
                                </p:cTn>
                              </p:par>
                            </p:childTnLst>
                          </p:cTn>
                        </p:par>
                        <p:par>
                          <p:cTn id="104" fill="hold" nodeType="afterGroup">
                            <p:stCondLst>
                              <p:cond delay="32320"/>
                            </p:stCondLst>
                            <p:childTnLst>
                              <p:par>
                                <p:cTn id="105" presetID="1" presetClass="entr" presetSubtype="0" fill="hold" grpId="0" nodeType="afterEffect">
                                  <p:stCondLst>
                                    <p:cond delay="0"/>
                                  </p:stCondLst>
                                  <p:childTnLst>
                                    <p:set>
                                      <p:cBhvr>
                                        <p:cTn id="106" dur="1" fill="hold">
                                          <p:stCondLst>
                                            <p:cond delay="1009"/>
                                          </p:stCondLst>
                                        </p:cTn>
                                        <p:tgtEl>
                                          <p:spTgt spid="37"/>
                                        </p:tgtEl>
                                        <p:attrNameLst>
                                          <p:attrName>style.visibility</p:attrName>
                                        </p:attrNameLst>
                                      </p:cBhvr>
                                      <p:to>
                                        <p:strVal val="visible"/>
                                      </p:to>
                                    </p:set>
                                  </p:childTnLst>
                                </p:cTn>
                              </p:par>
                            </p:childTnLst>
                          </p:cTn>
                        </p:par>
                        <p:par>
                          <p:cTn id="107" fill="hold" nodeType="afterGroup">
                            <p:stCondLst>
                              <p:cond delay="33330"/>
                            </p:stCondLst>
                            <p:childTnLst>
                              <p:par>
                                <p:cTn id="108" presetID="1" presetClass="entr" presetSubtype="0" fill="hold" grpId="0" nodeType="afterEffect">
                                  <p:stCondLst>
                                    <p:cond delay="0"/>
                                  </p:stCondLst>
                                  <p:childTnLst>
                                    <p:set>
                                      <p:cBhvr>
                                        <p:cTn id="109" dur="1" fill="hold">
                                          <p:stCondLst>
                                            <p:cond delay="1009"/>
                                          </p:stCondLst>
                                        </p:cTn>
                                        <p:tgtEl>
                                          <p:spTgt spid="38"/>
                                        </p:tgtEl>
                                        <p:attrNameLst>
                                          <p:attrName>style.visibility</p:attrName>
                                        </p:attrNameLst>
                                      </p:cBhvr>
                                      <p:to>
                                        <p:strVal val="visible"/>
                                      </p:to>
                                    </p:set>
                                  </p:childTnLst>
                                </p:cTn>
                              </p:par>
                            </p:childTnLst>
                          </p:cTn>
                        </p:par>
                        <p:par>
                          <p:cTn id="110" fill="hold" nodeType="afterGroup">
                            <p:stCondLst>
                              <p:cond delay="34340"/>
                            </p:stCondLst>
                            <p:childTnLst>
                              <p:par>
                                <p:cTn id="111" presetID="1" presetClass="entr" presetSubtype="0" fill="hold" grpId="0" nodeType="afterEffect">
                                  <p:stCondLst>
                                    <p:cond delay="0"/>
                                  </p:stCondLst>
                                  <p:childTnLst>
                                    <p:set>
                                      <p:cBhvr>
                                        <p:cTn id="112" dur="1" fill="hold">
                                          <p:stCondLst>
                                            <p:cond delay="1009"/>
                                          </p:stCondLst>
                                        </p:cTn>
                                        <p:tgtEl>
                                          <p:spTgt spid="39"/>
                                        </p:tgtEl>
                                        <p:attrNameLst>
                                          <p:attrName>style.visibility</p:attrName>
                                        </p:attrNameLst>
                                      </p:cBhvr>
                                      <p:to>
                                        <p:strVal val="visible"/>
                                      </p:to>
                                    </p:set>
                                  </p:childTnLst>
                                </p:cTn>
                              </p:par>
                            </p:childTnLst>
                          </p:cTn>
                        </p:par>
                        <p:par>
                          <p:cTn id="113" fill="hold" nodeType="afterGroup">
                            <p:stCondLst>
                              <p:cond delay="35350"/>
                            </p:stCondLst>
                            <p:childTnLst>
                              <p:par>
                                <p:cTn id="114" presetID="1" presetClass="entr" presetSubtype="0" fill="hold" grpId="0" nodeType="afterEffect">
                                  <p:stCondLst>
                                    <p:cond delay="0"/>
                                  </p:stCondLst>
                                  <p:childTnLst>
                                    <p:set>
                                      <p:cBhvr>
                                        <p:cTn id="115" dur="1" fill="hold">
                                          <p:stCondLst>
                                            <p:cond delay="1009"/>
                                          </p:stCondLst>
                                        </p:cTn>
                                        <p:tgtEl>
                                          <p:spTgt spid="40"/>
                                        </p:tgtEl>
                                        <p:attrNameLst>
                                          <p:attrName>style.visibility</p:attrName>
                                        </p:attrNameLst>
                                      </p:cBhvr>
                                      <p:to>
                                        <p:strVal val="visible"/>
                                      </p:to>
                                    </p:set>
                                  </p:childTnLst>
                                </p:cTn>
                              </p:par>
                            </p:childTnLst>
                          </p:cTn>
                        </p:par>
                        <p:par>
                          <p:cTn id="116" fill="hold" nodeType="afterGroup">
                            <p:stCondLst>
                              <p:cond delay="36360"/>
                            </p:stCondLst>
                            <p:childTnLst>
                              <p:par>
                                <p:cTn id="117" presetID="1" presetClass="entr" presetSubtype="0" fill="hold" grpId="0" nodeType="afterEffect">
                                  <p:stCondLst>
                                    <p:cond delay="0"/>
                                  </p:stCondLst>
                                  <p:childTnLst>
                                    <p:set>
                                      <p:cBhvr>
                                        <p:cTn id="118" dur="1" fill="hold">
                                          <p:stCondLst>
                                            <p:cond delay="1009"/>
                                          </p:stCondLst>
                                        </p:cTn>
                                        <p:tgtEl>
                                          <p:spTgt spid="41"/>
                                        </p:tgtEl>
                                        <p:attrNameLst>
                                          <p:attrName>style.visibility</p:attrName>
                                        </p:attrNameLst>
                                      </p:cBhvr>
                                      <p:to>
                                        <p:strVal val="visible"/>
                                      </p:to>
                                    </p:set>
                                  </p:childTnLst>
                                </p:cTn>
                              </p:par>
                            </p:childTnLst>
                          </p:cTn>
                        </p:par>
                        <p:par>
                          <p:cTn id="119" fill="hold" nodeType="afterGroup">
                            <p:stCondLst>
                              <p:cond delay="37370"/>
                            </p:stCondLst>
                            <p:childTnLst>
                              <p:par>
                                <p:cTn id="120" presetID="1" presetClass="entr" presetSubtype="0" fill="hold" grpId="0" nodeType="afterEffect">
                                  <p:stCondLst>
                                    <p:cond delay="0"/>
                                  </p:stCondLst>
                                  <p:childTnLst>
                                    <p:set>
                                      <p:cBhvr>
                                        <p:cTn id="121" dur="1" fill="hold">
                                          <p:stCondLst>
                                            <p:cond delay="1009"/>
                                          </p:stCondLst>
                                        </p:cTn>
                                        <p:tgtEl>
                                          <p:spTgt spid="42"/>
                                        </p:tgtEl>
                                        <p:attrNameLst>
                                          <p:attrName>style.visibility</p:attrName>
                                        </p:attrNameLst>
                                      </p:cBhvr>
                                      <p:to>
                                        <p:strVal val="visible"/>
                                      </p:to>
                                    </p:set>
                                  </p:childTnLst>
                                </p:cTn>
                              </p:par>
                            </p:childTnLst>
                          </p:cTn>
                        </p:par>
                        <p:par>
                          <p:cTn id="122" fill="hold" nodeType="afterGroup">
                            <p:stCondLst>
                              <p:cond delay="38380"/>
                            </p:stCondLst>
                            <p:childTnLst>
                              <p:par>
                                <p:cTn id="123" presetID="1" presetClass="entr" presetSubtype="0" fill="hold" grpId="0" nodeType="afterEffect">
                                  <p:stCondLst>
                                    <p:cond delay="0"/>
                                  </p:stCondLst>
                                  <p:childTnLst>
                                    <p:set>
                                      <p:cBhvr>
                                        <p:cTn id="124" dur="1" fill="hold">
                                          <p:stCondLst>
                                            <p:cond delay="1009"/>
                                          </p:stCondLst>
                                        </p:cTn>
                                        <p:tgtEl>
                                          <p:spTgt spid="43"/>
                                        </p:tgtEl>
                                        <p:attrNameLst>
                                          <p:attrName>style.visibility</p:attrName>
                                        </p:attrNameLst>
                                      </p:cBhvr>
                                      <p:to>
                                        <p:strVal val="visible"/>
                                      </p:to>
                                    </p:set>
                                  </p:childTnLst>
                                </p:cTn>
                              </p:par>
                            </p:childTnLst>
                          </p:cTn>
                        </p:par>
                        <p:par>
                          <p:cTn id="125" fill="hold" nodeType="afterGroup">
                            <p:stCondLst>
                              <p:cond delay="39390"/>
                            </p:stCondLst>
                            <p:childTnLst>
                              <p:par>
                                <p:cTn id="126" presetID="1" presetClass="entr" presetSubtype="0" fill="hold" grpId="0" nodeType="afterEffect">
                                  <p:stCondLst>
                                    <p:cond delay="0"/>
                                  </p:stCondLst>
                                  <p:childTnLst>
                                    <p:set>
                                      <p:cBhvr>
                                        <p:cTn id="127" dur="1" fill="hold">
                                          <p:stCondLst>
                                            <p:cond delay="1009"/>
                                          </p:stCondLst>
                                        </p:cTn>
                                        <p:tgtEl>
                                          <p:spTgt spid="44"/>
                                        </p:tgtEl>
                                        <p:attrNameLst>
                                          <p:attrName>style.visibility</p:attrName>
                                        </p:attrNameLst>
                                      </p:cBhvr>
                                      <p:to>
                                        <p:strVal val="visible"/>
                                      </p:to>
                                    </p:set>
                                  </p:childTnLst>
                                </p:cTn>
                              </p:par>
                            </p:childTnLst>
                          </p:cTn>
                        </p:par>
                        <p:par>
                          <p:cTn id="128" fill="hold" nodeType="afterGroup">
                            <p:stCondLst>
                              <p:cond delay="40400"/>
                            </p:stCondLst>
                            <p:childTnLst>
                              <p:par>
                                <p:cTn id="129" presetID="1" presetClass="entr" presetSubtype="0" fill="hold" grpId="0" nodeType="afterEffect">
                                  <p:stCondLst>
                                    <p:cond delay="0"/>
                                  </p:stCondLst>
                                  <p:childTnLst>
                                    <p:set>
                                      <p:cBhvr>
                                        <p:cTn id="130" dur="1" fill="hold">
                                          <p:stCondLst>
                                            <p:cond delay="1009"/>
                                          </p:stCondLst>
                                        </p:cTn>
                                        <p:tgtEl>
                                          <p:spTgt spid="45"/>
                                        </p:tgtEl>
                                        <p:attrNameLst>
                                          <p:attrName>style.visibility</p:attrName>
                                        </p:attrNameLst>
                                      </p:cBhvr>
                                      <p:to>
                                        <p:strVal val="visible"/>
                                      </p:to>
                                    </p:set>
                                  </p:childTnLst>
                                </p:cTn>
                              </p:par>
                            </p:childTnLst>
                          </p:cTn>
                        </p:par>
                        <p:par>
                          <p:cTn id="131" fill="hold" nodeType="afterGroup">
                            <p:stCondLst>
                              <p:cond delay="41410"/>
                            </p:stCondLst>
                            <p:childTnLst>
                              <p:par>
                                <p:cTn id="132" presetID="1" presetClass="entr" presetSubtype="0" fill="hold" grpId="0" nodeType="afterEffect">
                                  <p:stCondLst>
                                    <p:cond delay="0"/>
                                  </p:stCondLst>
                                  <p:childTnLst>
                                    <p:set>
                                      <p:cBhvr>
                                        <p:cTn id="133" dur="1" fill="hold">
                                          <p:stCondLst>
                                            <p:cond delay="1009"/>
                                          </p:stCondLst>
                                        </p:cTn>
                                        <p:tgtEl>
                                          <p:spTgt spid="46"/>
                                        </p:tgtEl>
                                        <p:attrNameLst>
                                          <p:attrName>style.visibility</p:attrName>
                                        </p:attrNameLst>
                                      </p:cBhvr>
                                      <p:to>
                                        <p:strVal val="visible"/>
                                      </p:to>
                                    </p:set>
                                  </p:childTnLst>
                                </p:cTn>
                              </p:par>
                            </p:childTnLst>
                          </p:cTn>
                        </p:par>
                        <p:par>
                          <p:cTn id="134" fill="hold" nodeType="afterGroup">
                            <p:stCondLst>
                              <p:cond delay="42420"/>
                            </p:stCondLst>
                            <p:childTnLst>
                              <p:par>
                                <p:cTn id="135" presetID="1" presetClass="entr" presetSubtype="0" fill="hold" grpId="0" nodeType="afterEffect">
                                  <p:stCondLst>
                                    <p:cond delay="0"/>
                                  </p:stCondLst>
                                  <p:childTnLst>
                                    <p:set>
                                      <p:cBhvr>
                                        <p:cTn id="136" dur="1" fill="hold">
                                          <p:stCondLst>
                                            <p:cond delay="1009"/>
                                          </p:stCondLst>
                                        </p:cTn>
                                        <p:tgtEl>
                                          <p:spTgt spid="47"/>
                                        </p:tgtEl>
                                        <p:attrNameLst>
                                          <p:attrName>style.visibility</p:attrName>
                                        </p:attrNameLst>
                                      </p:cBhvr>
                                      <p:to>
                                        <p:strVal val="visible"/>
                                      </p:to>
                                    </p:set>
                                  </p:childTnLst>
                                </p:cTn>
                              </p:par>
                            </p:childTnLst>
                          </p:cTn>
                        </p:par>
                        <p:par>
                          <p:cTn id="137" fill="hold" nodeType="afterGroup">
                            <p:stCondLst>
                              <p:cond delay="43430"/>
                            </p:stCondLst>
                            <p:childTnLst>
                              <p:par>
                                <p:cTn id="138" presetID="1" presetClass="entr" presetSubtype="0" fill="hold" grpId="0" nodeType="afterEffect">
                                  <p:stCondLst>
                                    <p:cond delay="0"/>
                                  </p:stCondLst>
                                  <p:childTnLst>
                                    <p:set>
                                      <p:cBhvr>
                                        <p:cTn id="139" dur="1" fill="hold">
                                          <p:stCondLst>
                                            <p:cond delay="1009"/>
                                          </p:stCondLst>
                                        </p:cTn>
                                        <p:tgtEl>
                                          <p:spTgt spid="48"/>
                                        </p:tgtEl>
                                        <p:attrNameLst>
                                          <p:attrName>style.visibility</p:attrName>
                                        </p:attrNameLst>
                                      </p:cBhvr>
                                      <p:to>
                                        <p:strVal val="visible"/>
                                      </p:to>
                                    </p:set>
                                  </p:childTnLst>
                                </p:cTn>
                              </p:par>
                            </p:childTnLst>
                          </p:cTn>
                        </p:par>
                        <p:par>
                          <p:cTn id="140" fill="hold" nodeType="afterGroup">
                            <p:stCondLst>
                              <p:cond delay="44440"/>
                            </p:stCondLst>
                            <p:childTnLst>
                              <p:par>
                                <p:cTn id="141" presetID="1" presetClass="entr" presetSubtype="0" fill="hold" grpId="0" nodeType="afterEffect">
                                  <p:stCondLst>
                                    <p:cond delay="0"/>
                                  </p:stCondLst>
                                  <p:childTnLst>
                                    <p:set>
                                      <p:cBhvr>
                                        <p:cTn id="142" dur="1" fill="hold">
                                          <p:stCondLst>
                                            <p:cond delay="1009"/>
                                          </p:stCondLst>
                                        </p:cTn>
                                        <p:tgtEl>
                                          <p:spTgt spid="49"/>
                                        </p:tgtEl>
                                        <p:attrNameLst>
                                          <p:attrName>style.visibility</p:attrName>
                                        </p:attrNameLst>
                                      </p:cBhvr>
                                      <p:to>
                                        <p:strVal val="visible"/>
                                      </p:to>
                                    </p:set>
                                  </p:childTnLst>
                                </p:cTn>
                              </p:par>
                            </p:childTnLst>
                          </p:cTn>
                        </p:par>
                        <p:par>
                          <p:cTn id="143" fill="hold" nodeType="afterGroup">
                            <p:stCondLst>
                              <p:cond delay="45450"/>
                            </p:stCondLst>
                            <p:childTnLst>
                              <p:par>
                                <p:cTn id="144" presetID="1" presetClass="entr" presetSubtype="0" fill="hold" grpId="0" nodeType="afterEffect">
                                  <p:stCondLst>
                                    <p:cond delay="0"/>
                                  </p:stCondLst>
                                  <p:childTnLst>
                                    <p:set>
                                      <p:cBhvr>
                                        <p:cTn id="145" dur="1" fill="hold">
                                          <p:stCondLst>
                                            <p:cond delay="1009"/>
                                          </p:stCondLst>
                                        </p:cTn>
                                        <p:tgtEl>
                                          <p:spTgt spid="50"/>
                                        </p:tgtEl>
                                        <p:attrNameLst>
                                          <p:attrName>style.visibility</p:attrName>
                                        </p:attrNameLst>
                                      </p:cBhvr>
                                      <p:to>
                                        <p:strVal val="visible"/>
                                      </p:to>
                                    </p:set>
                                  </p:childTnLst>
                                </p:cTn>
                              </p:par>
                            </p:childTnLst>
                          </p:cTn>
                        </p:par>
                        <p:par>
                          <p:cTn id="146" fill="hold" nodeType="afterGroup">
                            <p:stCondLst>
                              <p:cond delay="46460"/>
                            </p:stCondLst>
                            <p:childTnLst>
                              <p:par>
                                <p:cTn id="147" presetID="1" presetClass="entr" presetSubtype="0" fill="hold" grpId="0" nodeType="afterEffect">
                                  <p:stCondLst>
                                    <p:cond delay="0"/>
                                  </p:stCondLst>
                                  <p:childTnLst>
                                    <p:set>
                                      <p:cBhvr>
                                        <p:cTn id="148" dur="1" fill="hold">
                                          <p:stCondLst>
                                            <p:cond delay="1009"/>
                                          </p:stCondLst>
                                        </p:cTn>
                                        <p:tgtEl>
                                          <p:spTgt spid="51"/>
                                        </p:tgtEl>
                                        <p:attrNameLst>
                                          <p:attrName>style.visibility</p:attrName>
                                        </p:attrNameLst>
                                      </p:cBhvr>
                                      <p:to>
                                        <p:strVal val="visible"/>
                                      </p:to>
                                    </p:set>
                                  </p:childTnLst>
                                </p:cTn>
                              </p:par>
                            </p:childTnLst>
                          </p:cTn>
                        </p:par>
                        <p:par>
                          <p:cTn id="149" fill="hold" nodeType="afterGroup">
                            <p:stCondLst>
                              <p:cond delay="47470"/>
                            </p:stCondLst>
                            <p:childTnLst>
                              <p:par>
                                <p:cTn id="150" presetID="1" presetClass="entr" presetSubtype="0" fill="hold" grpId="0" nodeType="afterEffect">
                                  <p:stCondLst>
                                    <p:cond delay="0"/>
                                  </p:stCondLst>
                                  <p:childTnLst>
                                    <p:set>
                                      <p:cBhvr>
                                        <p:cTn id="151" dur="1" fill="hold">
                                          <p:stCondLst>
                                            <p:cond delay="1009"/>
                                          </p:stCondLst>
                                        </p:cTn>
                                        <p:tgtEl>
                                          <p:spTgt spid="52"/>
                                        </p:tgtEl>
                                        <p:attrNameLst>
                                          <p:attrName>style.visibility</p:attrName>
                                        </p:attrNameLst>
                                      </p:cBhvr>
                                      <p:to>
                                        <p:strVal val="visible"/>
                                      </p:to>
                                    </p:set>
                                  </p:childTnLst>
                                </p:cTn>
                              </p:par>
                            </p:childTnLst>
                          </p:cTn>
                        </p:par>
                        <p:par>
                          <p:cTn id="152" fill="hold" nodeType="afterGroup">
                            <p:stCondLst>
                              <p:cond delay="48480"/>
                            </p:stCondLst>
                            <p:childTnLst>
                              <p:par>
                                <p:cTn id="153" presetID="1" presetClass="entr" presetSubtype="0" fill="hold" grpId="0" nodeType="afterEffect">
                                  <p:stCondLst>
                                    <p:cond delay="0"/>
                                  </p:stCondLst>
                                  <p:childTnLst>
                                    <p:set>
                                      <p:cBhvr>
                                        <p:cTn id="154" dur="1" fill="hold">
                                          <p:stCondLst>
                                            <p:cond delay="1009"/>
                                          </p:stCondLst>
                                        </p:cTn>
                                        <p:tgtEl>
                                          <p:spTgt spid="53"/>
                                        </p:tgtEl>
                                        <p:attrNameLst>
                                          <p:attrName>style.visibility</p:attrName>
                                        </p:attrNameLst>
                                      </p:cBhvr>
                                      <p:to>
                                        <p:strVal val="visible"/>
                                      </p:to>
                                    </p:set>
                                  </p:childTnLst>
                                </p:cTn>
                              </p:par>
                            </p:childTnLst>
                          </p:cTn>
                        </p:par>
                        <p:par>
                          <p:cTn id="155" fill="hold" nodeType="afterGroup">
                            <p:stCondLst>
                              <p:cond delay="49490"/>
                            </p:stCondLst>
                            <p:childTnLst>
                              <p:par>
                                <p:cTn id="156" presetID="1" presetClass="entr" presetSubtype="0" fill="hold" grpId="0" nodeType="afterEffect">
                                  <p:stCondLst>
                                    <p:cond delay="0"/>
                                  </p:stCondLst>
                                  <p:childTnLst>
                                    <p:set>
                                      <p:cBhvr>
                                        <p:cTn id="157" dur="1" fill="hold">
                                          <p:stCondLst>
                                            <p:cond delay="1009"/>
                                          </p:stCondLst>
                                        </p:cTn>
                                        <p:tgtEl>
                                          <p:spTgt spid="54"/>
                                        </p:tgtEl>
                                        <p:attrNameLst>
                                          <p:attrName>style.visibility</p:attrName>
                                        </p:attrNameLst>
                                      </p:cBhvr>
                                      <p:to>
                                        <p:strVal val="visible"/>
                                      </p:to>
                                    </p:set>
                                  </p:childTnLst>
                                </p:cTn>
                              </p:par>
                            </p:childTnLst>
                          </p:cTn>
                        </p:par>
                        <p:par>
                          <p:cTn id="158" fill="hold" nodeType="afterGroup">
                            <p:stCondLst>
                              <p:cond delay="50500"/>
                            </p:stCondLst>
                            <p:childTnLst>
                              <p:par>
                                <p:cTn id="159" presetID="1" presetClass="entr" presetSubtype="0" fill="hold" grpId="0" nodeType="afterEffect">
                                  <p:stCondLst>
                                    <p:cond delay="0"/>
                                  </p:stCondLst>
                                  <p:childTnLst>
                                    <p:set>
                                      <p:cBhvr>
                                        <p:cTn id="160" dur="1" fill="hold">
                                          <p:stCondLst>
                                            <p:cond delay="1009"/>
                                          </p:stCondLst>
                                        </p:cTn>
                                        <p:tgtEl>
                                          <p:spTgt spid="55"/>
                                        </p:tgtEl>
                                        <p:attrNameLst>
                                          <p:attrName>style.visibility</p:attrName>
                                        </p:attrNameLst>
                                      </p:cBhvr>
                                      <p:to>
                                        <p:strVal val="visible"/>
                                      </p:to>
                                    </p:set>
                                  </p:childTnLst>
                                </p:cTn>
                              </p:par>
                            </p:childTnLst>
                          </p:cTn>
                        </p:par>
                        <p:par>
                          <p:cTn id="161" fill="hold" nodeType="afterGroup">
                            <p:stCondLst>
                              <p:cond delay="51510"/>
                            </p:stCondLst>
                            <p:childTnLst>
                              <p:par>
                                <p:cTn id="162" presetID="1" presetClass="entr" presetSubtype="0" fill="hold" grpId="0" nodeType="afterEffect">
                                  <p:stCondLst>
                                    <p:cond delay="0"/>
                                  </p:stCondLst>
                                  <p:childTnLst>
                                    <p:set>
                                      <p:cBhvr>
                                        <p:cTn id="163" dur="1" fill="hold">
                                          <p:stCondLst>
                                            <p:cond delay="1009"/>
                                          </p:stCondLst>
                                        </p:cTn>
                                        <p:tgtEl>
                                          <p:spTgt spid="56"/>
                                        </p:tgtEl>
                                        <p:attrNameLst>
                                          <p:attrName>style.visibility</p:attrName>
                                        </p:attrNameLst>
                                      </p:cBhvr>
                                      <p:to>
                                        <p:strVal val="visible"/>
                                      </p:to>
                                    </p:set>
                                  </p:childTnLst>
                                </p:cTn>
                              </p:par>
                            </p:childTnLst>
                          </p:cTn>
                        </p:par>
                        <p:par>
                          <p:cTn id="164" fill="hold" nodeType="afterGroup">
                            <p:stCondLst>
                              <p:cond delay="52520"/>
                            </p:stCondLst>
                            <p:childTnLst>
                              <p:par>
                                <p:cTn id="165" presetID="1" presetClass="entr" presetSubtype="0" fill="hold" grpId="0" nodeType="afterEffect">
                                  <p:stCondLst>
                                    <p:cond delay="0"/>
                                  </p:stCondLst>
                                  <p:childTnLst>
                                    <p:set>
                                      <p:cBhvr>
                                        <p:cTn id="166" dur="1" fill="hold">
                                          <p:stCondLst>
                                            <p:cond delay="1009"/>
                                          </p:stCondLst>
                                        </p:cTn>
                                        <p:tgtEl>
                                          <p:spTgt spid="57"/>
                                        </p:tgtEl>
                                        <p:attrNameLst>
                                          <p:attrName>style.visibility</p:attrName>
                                        </p:attrNameLst>
                                      </p:cBhvr>
                                      <p:to>
                                        <p:strVal val="visible"/>
                                      </p:to>
                                    </p:set>
                                  </p:childTnLst>
                                </p:cTn>
                              </p:par>
                            </p:childTnLst>
                          </p:cTn>
                        </p:par>
                        <p:par>
                          <p:cTn id="167" fill="hold" nodeType="afterGroup">
                            <p:stCondLst>
                              <p:cond delay="53530"/>
                            </p:stCondLst>
                            <p:childTnLst>
                              <p:par>
                                <p:cTn id="168" presetID="1" presetClass="entr" presetSubtype="0" fill="hold" grpId="0" nodeType="afterEffect">
                                  <p:stCondLst>
                                    <p:cond delay="0"/>
                                  </p:stCondLst>
                                  <p:childTnLst>
                                    <p:set>
                                      <p:cBhvr>
                                        <p:cTn id="169" dur="1" fill="hold">
                                          <p:stCondLst>
                                            <p:cond delay="1009"/>
                                          </p:stCondLst>
                                        </p:cTn>
                                        <p:tgtEl>
                                          <p:spTgt spid="58"/>
                                        </p:tgtEl>
                                        <p:attrNameLst>
                                          <p:attrName>style.visibility</p:attrName>
                                        </p:attrNameLst>
                                      </p:cBhvr>
                                      <p:to>
                                        <p:strVal val="visible"/>
                                      </p:to>
                                    </p:set>
                                  </p:childTnLst>
                                </p:cTn>
                              </p:par>
                            </p:childTnLst>
                          </p:cTn>
                        </p:par>
                        <p:par>
                          <p:cTn id="170" fill="hold" nodeType="afterGroup">
                            <p:stCondLst>
                              <p:cond delay="54540"/>
                            </p:stCondLst>
                            <p:childTnLst>
                              <p:par>
                                <p:cTn id="171" presetID="1" presetClass="entr" presetSubtype="0" fill="hold" grpId="0" nodeType="afterEffect">
                                  <p:stCondLst>
                                    <p:cond delay="0"/>
                                  </p:stCondLst>
                                  <p:childTnLst>
                                    <p:set>
                                      <p:cBhvr>
                                        <p:cTn id="172" dur="1" fill="hold">
                                          <p:stCondLst>
                                            <p:cond delay="1009"/>
                                          </p:stCondLst>
                                        </p:cTn>
                                        <p:tgtEl>
                                          <p:spTgt spid="59"/>
                                        </p:tgtEl>
                                        <p:attrNameLst>
                                          <p:attrName>style.visibility</p:attrName>
                                        </p:attrNameLst>
                                      </p:cBhvr>
                                      <p:to>
                                        <p:strVal val="visible"/>
                                      </p:to>
                                    </p:set>
                                  </p:childTnLst>
                                </p:cTn>
                              </p:par>
                            </p:childTnLst>
                          </p:cTn>
                        </p:par>
                        <p:par>
                          <p:cTn id="173" fill="hold" nodeType="afterGroup">
                            <p:stCondLst>
                              <p:cond delay="55550"/>
                            </p:stCondLst>
                            <p:childTnLst>
                              <p:par>
                                <p:cTn id="174" presetID="1" presetClass="entr" presetSubtype="0" fill="hold" grpId="0" nodeType="afterEffect">
                                  <p:stCondLst>
                                    <p:cond delay="0"/>
                                  </p:stCondLst>
                                  <p:childTnLst>
                                    <p:set>
                                      <p:cBhvr>
                                        <p:cTn id="175" dur="1" fill="hold">
                                          <p:stCondLst>
                                            <p:cond delay="1009"/>
                                          </p:stCondLst>
                                        </p:cTn>
                                        <p:tgtEl>
                                          <p:spTgt spid="60"/>
                                        </p:tgtEl>
                                        <p:attrNameLst>
                                          <p:attrName>style.visibility</p:attrName>
                                        </p:attrNameLst>
                                      </p:cBhvr>
                                      <p:to>
                                        <p:strVal val="visible"/>
                                      </p:to>
                                    </p:set>
                                  </p:childTnLst>
                                </p:cTn>
                              </p:par>
                            </p:childTnLst>
                          </p:cTn>
                        </p:par>
                        <p:par>
                          <p:cTn id="176" fill="hold" nodeType="afterGroup">
                            <p:stCondLst>
                              <p:cond delay="56560"/>
                            </p:stCondLst>
                            <p:childTnLst>
                              <p:par>
                                <p:cTn id="177" presetID="1" presetClass="entr" presetSubtype="0" fill="hold" grpId="0" nodeType="afterEffect">
                                  <p:stCondLst>
                                    <p:cond delay="0"/>
                                  </p:stCondLst>
                                  <p:childTnLst>
                                    <p:set>
                                      <p:cBhvr>
                                        <p:cTn id="178" dur="1" fill="hold">
                                          <p:stCondLst>
                                            <p:cond delay="1009"/>
                                          </p:stCondLst>
                                        </p:cTn>
                                        <p:tgtEl>
                                          <p:spTgt spid="61"/>
                                        </p:tgtEl>
                                        <p:attrNameLst>
                                          <p:attrName>style.visibility</p:attrName>
                                        </p:attrNameLst>
                                      </p:cBhvr>
                                      <p:to>
                                        <p:strVal val="visible"/>
                                      </p:to>
                                    </p:set>
                                  </p:childTnLst>
                                </p:cTn>
                              </p:par>
                            </p:childTnLst>
                          </p:cTn>
                        </p:par>
                        <p:par>
                          <p:cTn id="179" fill="hold" nodeType="afterGroup">
                            <p:stCondLst>
                              <p:cond delay="57570"/>
                            </p:stCondLst>
                            <p:childTnLst>
                              <p:par>
                                <p:cTn id="180" presetID="1" presetClass="entr" presetSubtype="0" fill="hold" grpId="0" nodeType="afterEffect">
                                  <p:stCondLst>
                                    <p:cond delay="0"/>
                                  </p:stCondLst>
                                  <p:childTnLst>
                                    <p:set>
                                      <p:cBhvr>
                                        <p:cTn id="181" dur="1" fill="hold">
                                          <p:stCondLst>
                                            <p:cond delay="1009"/>
                                          </p:stCondLst>
                                        </p:cTn>
                                        <p:tgtEl>
                                          <p:spTgt spid="62"/>
                                        </p:tgtEl>
                                        <p:attrNameLst>
                                          <p:attrName>style.visibility</p:attrName>
                                        </p:attrNameLst>
                                      </p:cBhvr>
                                      <p:to>
                                        <p:strVal val="visible"/>
                                      </p:to>
                                    </p:set>
                                  </p:childTnLst>
                                </p:cTn>
                              </p:par>
                            </p:childTnLst>
                          </p:cTn>
                        </p:par>
                        <p:par>
                          <p:cTn id="182" fill="hold" nodeType="afterGroup">
                            <p:stCondLst>
                              <p:cond delay="58580"/>
                            </p:stCondLst>
                            <p:childTnLst>
                              <p:par>
                                <p:cTn id="183" presetID="1" presetClass="entr" presetSubtype="0" fill="hold" grpId="0" nodeType="afterEffect">
                                  <p:stCondLst>
                                    <p:cond delay="0"/>
                                  </p:stCondLst>
                                  <p:childTnLst>
                                    <p:set>
                                      <p:cBhvr>
                                        <p:cTn id="184" dur="1" fill="hold">
                                          <p:stCondLst>
                                            <p:cond delay="1009"/>
                                          </p:stCondLst>
                                        </p:cTn>
                                        <p:tgtEl>
                                          <p:spTgt spid="63"/>
                                        </p:tgtEl>
                                        <p:attrNameLst>
                                          <p:attrName>style.visibility</p:attrName>
                                        </p:attrNameLst>
                                      </p:cBhvr>
                                      <p:to>
                                        <p:strVal val="visible"/>
                                      </p:to>
                                    </p:set>
                                  </p:childTnLst>
                                </p:cTn>
                              </p:par>
                            </p:childTnLst>
                          </p:cTn>
                        </p:par>
                        <p:par>
                          <p:cTn id="185" fill="hold" nodeType="afterGroup">
                            <p:stCondLst>
                              <p:cond delay="59590"/>
                            </p:stCondLst>
                            <p:childTnLst>
                              <p:par>
                                <p:cTn id="186" presetID="1" presetClass="entr" presetSubtype="0" fill="hold" grpId="0" nodeType="afterEffect">
                                  <p:stCondLst>
                                    <p:cond delay="0"/>
                                  </p:stCondLst>
                                  <p:childTnLst>
                                    <p:set>
                                      <p:cBhvr>
                                        <p:cTn id="187" dur="1" fill="hold">
                                          <p:stCondLst>
                                            <p:cond delay="100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70129" y="2211161"/>
            <a:ext cx="7428804" cy="2123658"/>
          </a:xfrm>
          <a:prstGeom prst="rect">
            <a:avLst/>
          </a:prstGeom>
          <a:noFill/>
        </p:spPr>
        <p:txBody>
          <a:bodyPr wrap="square" rtlCol="0">
            <a:spAutoFit/>
          </a:bodyPr>
          <a:lstStyle/>
          <a:p>
            <a:pPr algn="ctr"/>
            <a:r>
              <a:rPr kumimoji="1" lang="ja-JP" altLang="en-US" sz="6600" dirty="0" smtClean="0">
                <a:latin typeface="HGP創英角ｺﾞｼｯｸUB"/>
                <a:ea typeface="HGP創英角ｺﾞｼｯｸUB"/>
                <a:cs typeface="HGP創英角ｺﾞｼｯｸUB"/>
              </a:rPr>
              <a:t>正しい</a:t>
            </a:r>
            <a:endParaRPr kumimoji="1" lang="en-US" altLang="ja-JP" sz="6600" dirty="0" smtClean="0">
              <a:latin typeface="HGP創英角ｺﾞｼｯｸUB"/>
              <a:ea typeface="HGP創英角ｺﾞｼｯｸUB"/>
              <a:cs typeface="HGP創英角ｺﾞｼｯｸUB"/>
            </a:endParaRPr>
          </a:p>
          <a:p>
            <a:pPr algn="ctr"/>
            <a:r>
              <a:rPr lang="ja-JP" altLang="en-US" sz="6600" dirty="0">
                <a:latin typeface="HGP創英角ｺﾞｼｯｸUB"/>
                <a:ea typeface="HGP創英角ｺﾞｼｯｸUB"/>
                <a:cs typeface="HGP創英角ｺﾞｼｯｸUB"/>
              </a:rPr>
              <a:t>ブレーンストーミング</a:t>
            </a:r>
            <a:endParaRPr kumimoji="1" lang="ja-JP" altLang="en-US" sz="6600" dirty="0">
              <a:latin typeface="HGP創英角ｺﾞｼｯｸUB"/>
              <a:ea typeface="HGP創英角ｺﾞｼｯｸUB"/>
              <a:cs typeface="HGP創英角ｺﾞｼｯｸUB"/>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上矢印 3"/>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18</a:t>
            </a:fld>
            <a:endParaRPr lang="en-US" altLang="ja-JP" sz="2800" b="1" baseline="2000">
              <a:latin typeface="ＭＳ Ｐゴシック" pitchFamily="50" charset="-128"/>
            </a:endParaRPr>
          </a:p>
        </p:txBody>
      </p:sp>
      <p:sp>
        <p:nvSpPr>
          <p:cNvPr id="6" name="正方形/長方形 5"/>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7818906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85216" y="636882"/>
            <a:ext cx="8138160" cy="830997"/>
          </a:xfrm>
          <a:prstGeom prst="rect">
            <a:avLst/>
          </a:prstGeom>
          <a:noFill/>
        </p:spPr>
        <p:txBody>
          <a:bodyPr wrap="square" rtlCol="0">
            <a:spAutoFit/>
          </a:bodyPr>
          <a:lstStyle/>
          <a:p>
            <a:pPr algn="ctr"/>
            <a:r>
              <a:rPr lang="ja-JP" altLang="en-US" sz="4800" dirty="0" smtClean="0">
                <a:latin typeface="HGP創英角ｺﾞｼｯｸUB"/>
                <a:ea typeface="HGP創英角ｺﾞｼｯｸUB"/>
                <a:cs typeface="HGP創英角ｺﾞｼｯｸUB"/>
              </a:rPr>
              <a:t>間違ったブレーンストーミング</a:t>
            </a:r>
            <a:endParaRPr kumimoji="1" lang="ja-JP" altLang="en-US" sz="4800" dirty="0">
              <a:latin typeface="HGP創英角ｺﾞｼｯｸUB"/>
              <a:ea typeface="HGP創英角ｺﾞｼｯｸUB"/>
              <a:cs typeface="HGP創英角ｺﾞｼｯｸUB"/>
            </a:endParaRPr>
          </a:p>
        </p:txBody>
      </p:sp>
      <p:sp>
        <p:nvSpPr>
          <p:cNvPr id="4" name="テキスト ボックス 3"/>
          <p:cNvSpPr txBox="1"/>
          <p:nvPr/>
        </p:nvSpPr>
        <p:spPr>
          <a:xfrm>
            <a:off x="1444752" y="1779688"/>
            <a:ext cx="6535067" cy="4524315"/>
          </a:xfrm>
          <a:prstGeom prst="rect">
            <a:avLst/>
          </a:prstGeom>
          <a:noFill/>
        </p:spPr>
        <p:txBody>
          <a:bodyPr wrap="square" rtlCol="0">
            <a:spAutoFit/>
          </a:bodyPr>
          <a:lstStyle/>
          <a:p>
            <a:r>
              <a:rPr kumimoji="1" lang="ja-JP" altLang="en-US" sz="3600" dirty="0" smtClean="0">
                <a:latin typeface="HGP創英角ｺﾞｼｯｸUB" pitchFamily="50" charset="-128"/>
                <a:ea typeface="HGP創英角ｺﾞｼｯｸUB" pitchFamily="50" charset="-128"/>
              </a:rPr>
              <a:t>・アイデアを順番に発表するだけ</a:t>
            </a:r>
            <a:endParaRPr kumimoji="1" lang="en-US" altLang="ja-JP" sz="3600" dirty="0" smtClean="0">
              <a:latin typeface="HGP創英角ｺﾞｼｯｸUB" pitchFamily="50" charset="-128"/>
              <a:ea typeface="HGP創英角ｺﾞｼｯｸUB" pitchFamily="50" charset="-128"/>
            </a:endParaRPr>
          </a:p>
          <a:p>
            <a:r>
              <a:rPr lang="ja-JP" altLang="en-US" sz="3600" dirty="0" smtClean="0">
                <a:latin typeface="HGP創英角ｺﾞｼｯｸUB" pitchFamily="50" charset="-128"/>
                <a:ea typeface="HGP創英角ｺﾞｼｯｸUB" pitchFamily="50" charset="-128"/>
              </a:rPr>
              <a:t>・いいアイデアを出したらエライ</a:t>
            </a:r>
            <a:r>
              <a:rPr lang="ja-JP" altLang="en-US" sz="3600" dirty="0">
                <a:latin typeface="HGP創英角ｺﾞｼｯｸUB" pitchFamily="50" charset="-128"/>
                <a:ea typeface="HGP創英角ｺﾞｼｯｸUB" pitchFamily="50" charset="-128"/>
              </a:rPr>
              <a:t>　</a:t>
            </a:r>
            <a:r>
              <a:rPr lang="ja-JP" altLang="en-US" sz="3600" dirty="0" smtClean="0">
                <a:latin typeface="HGP創英角ｺﾞｼｯｸUB" pitchFamily="50" charset="-128"/>
                <a:ea typeface="HGP創英角ｺﾞｼｯｸUB" pitchFamily="50" charset="-128"/>
              </a:rPr>
              <a:t>（量より質）</a:t>
            </a:r>
            <a:endParaRPr lang="en-US" altLang="ja-JP" sz="3600" dirty="0" smtClean="0">
              <a:latin typeface="HGP創英角ｺﾞｼｯｸUB" pitchFamily="50" charset="-128"/>
              <a:ea typeface="HGP創英角ｺﾞｼｯｸUB" pitchFamily="50" charset="-128"/>
            </a:endParaRPr>
          </a:p>
          <a:p>
            <a:r>
              <a:rPr lang="ja-JP" altLang="en-US" sz="3600" dirty="0" smtClean="0">
                <a:latin typeface="HGP創英角ｺﾞｼｯｸUB" pitchFamily="50" charset="-128"/>
                <a:ea typeface="HGP創英角ｺﾞｼｯｸUB" pitchFamily="50" charset="-128"/>
              </a:rPr>
              <a:t>・誰かが発言している間に自分のアイデアを考える</a:t>
            </a:r>
            <a:endParaRPr lang="en-US" altLang="ja-JP" sz="3600" dirty="0">
              <a:latin typeface="HGP創英角ｺﾞｼｯｸUB" pitchFamily="50" charset="-128"/>
              <a:ea typeface="HGP創英角ｺﾞｼｯｸUB" pitchFamily="50" charset="-128"/>
            </a:endParaRPr>
          </a:p>
          <a:p>
            <a:r>
              <a:rPr kumimoji="1" lang="ja-JP" altLang="en-US" sz="3600" dirty="0" smtClean="0">
                <a:latin typeface="HGP創英角ｺﾞｼｯｸUB" pitchFamily="50" charset="-128"/>
                <a:ea typeface="HGP創英角ｺﾞｼｯｸUB" pitchFamily="50" charset="-128"/>
              </a:rPr>
              <a:t>・一巡したら終わり</a:t>
            </a:r>
            <a:endParaRPr kumimoji="1" lang="en-US" altLang="ja-JP" sz="3600" dirty="0" smtClean="0">
              <a:latin typeface="HGP創英角ｺﾞｼｯｸUB" pitchFamily="50" charset="-128"/>
              <a:ea typeface="HGP創英角ｺﾞｼｯｸUB" pitchFamily="50" charset="-128"/>
            </a:endParaRPr>
          </a:p>
          <a:p>
            <a:r>
              <a:rPr lang="ja-JP" altLang="en-US" sz="3600" dirty="0" smtClean="0">
                <a:latin typeface="HGP創英角ｺﾞｼｯｸUB" pitchFamily="50" charset="-128"/>
                <a:ea typeface="HGP創英角ｺﾞｼｯｸUB" pitchFamily="50" charset="-128"/>
              </a:rPr>
              <a:t>・アイデアについて議論</a:t>
            </a:r>
            <a:endParaRPr lang="en-US" altLang="ja-JP" sz="3600" dirty="0" smtClean="0">
              <a:latin typeface="HGP創英角ｺﾞｼｯｸUB" pitchFamily="50" charset="-128"/>
              <a:ea typeface="HGP創英角ｺﾞｼｯｸUB" pitchFamily="50" charset="-128"/>
            </a:endParaRPr>
          </a:p>
          <a:p>
            <a:r>
              <a:rPr kumimoji="1" lang="ja-JP" altLang="en-US" sz="3600" dirty="0" smtClean="0">
                <a:latin typeface="HGP創英角ｺﾞｼｯｸUB" pitchFamily="50" charset="-128"/>
                <a:ea typeface="HGP創英角ｺﾞｼｯｸUB" pitchFamily="50" charset="-128"/>
              </a:rPr>
              <a:t>・ダメなアイデア</a:t>
            </a:r>
            <a:r>
              <a:rPr lang="ja-JP" altLang="en-US" sz="3600" dirty="0">
                <a:latin typeface="HGP創英角ｺﾞｼｯｸUB" pitchFamily="50" charset="-128"/>
                <a:ea typeface="HGP創英角ｺﾞｼｯｸUB" pitchFamily="50" charset="-128"/>
              </a:rPr>
              <a:t>は</a:t>
            </a:r>
            <a:r>
              <a:rPr kumimoji="1" lang="ja-JP" altLang="en-US" sz="3600" dirty="0" smtClean="0">
                <a:latin typeface="HGP創英角ｺﾞｼｯｸUB" pitchFamily="50" charset="-128"/>
                <a:ea typeface="HGP創英角ｺﾞｼｯｸUB" pitchFamily="50" charset="-128"/>
              </a:rPr>
              <a:t>批判</a:t>
            </a:r>
            <a:endParaRPr kumimoji="1" lang="en-US" altLang="ja-JP" sz="3600" dirty="0" smtClean="0">
              <a:latin typeface="HGP創英角ｺﾞｼｯｸUB" pitchFamily="50" charset="-128"/>
              <a:ea typeface="HGP創英角ｺﾞｼｯｸUB" pitchFamily="50" charset="-128"/>
            </a:endParaRPr>
          </a:p>
        </p:txBody>
      </p:sp>
      <p:grpSp>
        <p:nvGrpSpPr>
          <p:cNvPr id="8" name="グループ化 7"/>
          <p:cNvGrpSpPr/>
          <p:nvPr/>
        </p:nvGrpSpPr>
        <p:grpSpPr>
          <a:xfrm>
            <a:off x="2468880" y="1975301"/>
            <a:ext cx="4133088" cy="4133088"/>
            <a:chOff x="2459736" y="1892808"/>
            <a:chExt cx="4133088" cy="4133088"/>
          </a:xfrm>
        </p:grpSpPr>
        <p:cxnSp>
          <p:nvCxnSpPr>
            <p:cNvPr id="6" name="直線コネクタ 5"/>
            <p:cNvCxnSpPr/>
            <p:nvPr/>
          </p:nvCxnSpPr>
          <p:spPr>
            <a:xfrm>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flipH="1">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19</a:t>
            </a:fld>
            <a:endParaRPr lang="en-US" altLang="ja-JP" sz="2800" b="1" baseline="2000">
              <a:latin typeface="ＭＳ Ｐゴシック" pitchFamily="50" charset="-128"/>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上矢印 10"/>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231692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44263"/>
            <a:ext cx="7931385" cy="2159442"/>
          </a:xfrm>
        </p:spPr>
        <p:txBody>
          <a:bodyPr>
            <a:normAutofit/>
          </a:bodyPr>
          <a:lstStyle/>
          <a:p>
            <a:r>
              <a:rPr kumimoji="1" lang="ja-JP" altLang="en-US" sz="2400" dirty="0" smtClean="0">
                <a:latin typeface="HGP創英角ｺﾞｼｯｸUB"/>
                <a:ea typeface="HGP創英角ｺﾞｼｯｸUB"/>
                <a:cs typeface="HGP創英角ｺﾞｼｯｸUB"/>
              </a:rPr>
              <a:t>慶應イノベーティブデザインスクール第一回ワークショップ</a:t>
            </a:r>
            <a:r>
              <a:rPr kumimoji="1" lang="en-US" altLang="ja-JP" sz="2400" dirty="0" smtClean="0">
                <a:latin typeface="HGP創英角ｺﾞｼｯｸUB"/>
                <a:ea typeface="HGP創英角ｺﾞｼｯｸUB"/>
                <a:cs typeface="HGP創英角ｺﾞｼｯｸUB"/>
              </a:rPr>
              <a:t>#3</a:t>
            </a:r>
            <a:r>
              <a:rPr kumimoji="1" lang="en-US" altLang="ja-JP" sz="3600" dirty="0" smtClean="0">
                <a:latin typeface="HGP創英角ｺﾞｼｯｸUB"/>
                <a:ea typeface="HGP創英角ｺﾞｼｯｸUB"/>
                <a:cs typeface="HGP創英角ｺﾞｼｯｸUB"/>
              </a:rPr>
              <a:t/>
            </a:r>
            <a:br>
              <a:rPr kumimoji="1" lang="en-US" altLang="ja-JP" sz="3600" dirty="0" smtClean="0">
                <a:latin typeface="HGP創英角ｺﾞｼｯｸUB"/>
                <a:ea typeface="HGP創英角ｺﾞｼｯｸUB"/>
                <a:cs typeface="HGP創英角ｺﾞｼｯｸUB"/>
              </a:rPr>
            </a:br>
            <a:r>
              <a:rPr lang="en-US" altLang="ja-JP" sz="6000" b="1" dirty="0" smtClean="0">
                <a:solidFill>
                  <a:srgbClr val="003399"/>
                </a:solidFill>
                <a:latin typeface="Arial Black"/>
                <a:ea typeface="HGP創英角ｺﾞｼｯｸUB"/>
                <a:cs typeface="Arial Black"/>
              </a:rPr>
              <a:t>SUNDAY KiDS!</a:t>
            </a:r>
            <a:br>
              <a:rPr lang="en-US" altLang="ja-JP" sz="6000" b="1" dirty="0" smtClean="0">
                <a:solidFill>
                  <a:srgbClr val="003399"/>
                </a:solidFill>
                <a:latin typeface="Arial Black"/>
                <a:ea typeface="HGP創英角ｺﾞｼｯｸUB"/>
                <a:cs typeface="Arial Black"/>
              </a:rPr>
            </a:br>
            <a:r>
              <a:rPr lang="ja-JP" altLang="en-US" sz="2400" dirty="0" smtClean="0">
                <a:latin typeface="HGP創英角ｺﾞｼｯｸUB"/>
                <a:ea typeface="HGP創英角ｺﾞｼｯｸUB"/>
                <a:cs typeface="HGP創英角ｺﾞｼｯｸUB"/>
              </a:rPr>
              <a:t>２０１２年６月３日</a:t>
            </a:r>
            <a:r>
              <a:rPr lang="ja-JP" altLang="en-US" sz="2400" dirty="0">
                <a:latin typeface="HGP創英角ｺﾞｼｯｸUB"/>
                <a:ea typeface="HGP創英角ｺﾞｼｯｸUB"/>
                <a:cs typeface="HGP創英角ｺﾞｼｯｸUB"/>
              </a:rPr>
              <a:t>　</a:t>
            </a:r>
            <a:r>
              <a:rPr lang="ja-JP" altLang="en-US" sz="2400" dirty="0" smtClean="0">
                <a:latin typeface="HGP創英角ｺﾞｼｯｸUB"/>
                <a:ea typeface="HGP創英角ｺﾞｼｯｸUB"/>
                <a:cs typeface="HGP創英角ｺﾞｼｯｸUB"/>
              </a:rPr>
              <a:t>日吉 協生館</a:t>
            </a:r>
            <a:r>
              <a:rPr lang="ja-JP" altLang="en-US" sz="2400" dirty="0">
                <a:latin typeface="HGP創英角ｺﾞｼｯｸUB"/>
                <a:ea typeface="HGP創英角ｺﾞｼｯｸUB"/>
                <a:cs typeface="HGP創英角ｺﾞｼｯｸUB"/>
              </a:rPr>
              <a:t>４階中教室</a:t>
            </a:r>
            <a:endParaRPr kumimoji="1" lang="ja-JP" altLang="en-US" sz="2400" b="1" dirty="0">
              <a:solidFill>
                <a:srgbClr val="003399"/>
              </a:solidFill>
              <a:latin typeface="Arial Black"/>
              <a:ea typeface="HGP創英角ｺﾞｼｯｸUB"/>
              <a:cs typeface="Arial Black"/>
            </a:endParaRPr>
          </a:p>
        </p:txBody>
      </p:sp>
      <p:sp>
        <p:nvSpPr>
          <p:cNvPr id="3" name="サブタイトル 2"/>
          <p:cNvSpPr>
            <a:spLocks noGrp="1"/>
          </p:cNvSpPr>
          <p:nvPr>
            <p:ph type="subTitle" idx="1"/>
          </p:nvPr>
        </p:nvSpPr>
        <p:spPr>
          <a:xfrm>
            <a:off x="272142" y="4892040"/>
            <a:ext cx="8527143" cy="1748248"/>
          </a:xfrm>
        </p:spPr>
        <p:txBody>
          <a:bodyPr>
            <a:noAutofit/>
          </a:bodyPr>
          <a:lstStyle/>
          <a:p>
            <a:r>
              <a:rPr lang="ja-JP" altLang="en-US" sz="2800" dirty="0" smtClean="0">
                <a:solidFill>
                  <a:schemeClr val="tx1"/>
                </a:solidFill>
                <a:latin typeface="HGP創英角ｺﾞｼｯｸUB"/>
                <a:ea typeface="HGP創英角ｺﾞｼｯｸUB"/>
                <a:cs typeface="HGP創英角ｺﾞｼｯｸUB"/>
              </a:rPr>
              <a:t>慶應義塾大学大学院</a:t>
            </a:r>
            <a:endParaRPr lang="en-US" altLang="ja-JP" sz="2800" dirty="0" smtClean="0">
              <a:solidFill>
                <a:schemeClr val="tx1"/>
              </a:solidFill>
              <a:latin typeface="HGP創英角ｺﾞｼｯｸUB"/>
              <a:ea typeface="HGP創英角ｺﾞｼｯｸUB"/>
              <a:cs typeface="HGP創英角ｺﾞｼｯｸUB"/>
            </a:endParaRPr>
          </a:p>
          <a:p>
            <a:r>
              <a:rPr lang="ja-JP" altLang="en-US" sz="2800" dirty="0" smtClean="0">
                <a:solidFill>
                  <a:schemeClr val="tx1"/>
                </a:solidFill>
                <a:latin typeface="HGP創英角ｺﾞｼｯｸUB"/>
                <a:ea typeface="HGP創英角ｺﾞｼｯｸUB"/>
                <a:cs typeface="HGP創英角ｺﾞｼｯｸUB"/>
              </a:rPr>
              <a:t>システムデザイン・マネジメント研究科</a:t>
            </a:r>
            <a:endParaRPr lang="en-US" altLang="ja-JP" sz="2800" dirty="0" smtClean="0">
              <a:solidFill>
                <a:schemeClr val="tx1"/>
              </a:solidFill>
              <a:latin typeface="HGP創英角ｺﾞｼｯｸUB"/>
              <a:ea typeface="HGP創英角ｺﾞｼｯｸUB"/>
              <a:cs typeface="HGP創英角ｺﾞｼｯｸUB"/>
            </a:endParaRPr>
          </a:p>
          <a:p>
            <a:r>
              <a:rPr lang="ja-JP" altLang="en-US" sz="4400" dirty="0" smtClean="0">
                <a:solidFill>
                  <a:schemeClr val="tx1"/>
                </a:solidFill>
                <a:latin typeface="HGP創英角ｺﾞｼｯｸUB"/>
                <a:ea typeface="HGP創英角ｺﾞｼｯｸUB"/>
                <a:cs typeface="HGP創英角ｺﾞｼｯｸUB"/>
              </a:rPr>
              <a:t>白坂　成功</a:t>
            </a:r>
            <a:endParaRPr kumimoji="1" lang="ja-JP" altLang="en-US" sz="4400" dirty="0">
              <a:solidFill>
                <a:schemeClr val="tx1"/>
              </a:solidFill>
              <a:latin typeface="HGP創英角ｺﾞｼｯｸUB"/>
              <a:ea typeface="HGP創英角ｺﾞｼｯｸUB"/>
              <a:cs typeface="HGP創英角ｺﾞｼｯｸUB"/>
            </a:endParaRPr>
          </a:p>
        </p:txBody>
      </p:sp>
      <p:pic>
        <p:nvPicPr>
          <p:cNvPr id="5" name="Picture 3"/>
          <p:cNvPicPr>
            <a:picLocks noChangeAspect="1" noChangeArrowheads="1"/>
          </p:cNvPicPr>
          <p:nvPr/>
        </p:nvPicPr>
        <p:blipFill rotWithShape="1">
          <a:blip r:embed="rId2" cstate="print">
            <a:lum bright="9000" contrast="27000"/>
          </a:blip>
          <a:srcRect l="1935" t="-3803" r="-1935" b="-1005"/>
          <a:stretch/>
        </p:blipFill>
        <p:spPr bwMode="auto">
          <a:xfrm>
            <a:off x="2082860" y="1942067"/>
            <a:ext cx="5025840" cy="2866051"/>
          </a:xfrm>
          <a:prstGeom prst="rect">
            <a:avLst/>
          </a:prstGeom>
          <a:noFill/>
          <a:ln w="9525">
            <a:noFill/>
            <a:miter lim="800000"/>
            <a:headEnd/>
            <a:tailEnd/>
          </a:ln>
          <a:effectLst>
            <a:softEdge rad="6350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 y="620921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上矢印 3"/>
          <p:cNvSpPr/>
          <p:nvPr/>
        </p:nvSpPr>
        <p:spPr>
          <a:xfrm>
            <a:off x="122195" y="599188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34405639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7744" y="573643"/>
            <a:ext cx="8668512" cy="1107996"/>
          </a:xfrm>
          <a:prstGeom prst="rect">
            <a:avLst/>
          </a:prstGeom>
          <a:noFill/>
        </p:spPr>
        <p:txBody>
          <a:bodyPr wrap="square" rtlCol="0">
            <a:spAutoFit/>
          </a:bodyPr>
          <a:lstStyle/>
          <a:p>
            <a:pPr algn="ctr"/>
            <a:r>
              <a:rPr kumimoji="1" lang="ja-JP" altLang="en-US" sz="6600" dirty="0" smtClean="0">
                <a:latin typeface="HGP創英角ｺﾞｼｯｸUB"/>
                <a:ea typeface="HGP創英角ｺﾞｼｯｸUB"/>
                <a:cs typeface="HGP創英角ｺﾞｼｯｸUB"/>
              </a:rPr>
              <a:t>脳（無意識）を接続せよ</a:t>
            </a:r>
            <a:endParaRPr kumimoji="1" lang="ja-JP" altLang="en-US" sz="6600" dirty="0">
              <a:latin typeface="HGP創英角ｺﾞｼｯｸUB"/>
              <a:ea typeface="HGP創英角ｺﾞｼｯｸUB"/>
              <a:cs typeface="HGP創英角ｺﾞｼｯｸUB"/>
            </a:endParaRPr>
          </a:p>
        </p:txBody>
      </p:sp>
      <p:pic>
        <p:nvPicPr>
          <p:cNvPr id="4099"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041955" y="1681639"/>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63474" y="3166300"/>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182106" y="2453354"/>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340858" y="4668965"/>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2002690" y="4934711"/>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上矢印 9"/>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20</a:t>
            </a:fld>
            <a:endParaRPr lang="en-US" altLang="ja-JP" sz="2800" b="1" baseline="2000">
              <a:latin typeface="ＭＳ Ｐゴシック" pitchFamily="50" charset="-128"/>
            </a:endParaRPr>
          </a:p>
        </p:txBody>
      </p:sp>
      <p:sp>
        <p:nvSpPr>
          <p:cNvPr id="12" name="正方形/長方形 11"/>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17046356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7744" y="573643"/>
            <a:ext cx="8668512" cy="1107996"/>
          </a:xfrm>
          <a:prstGeom prst="rect">
            <a:avLst/>
          </a:prstGeom>
          <a:noFill/>
        </p:spPr>
        <p:txBody>
          <a:bodyPr wrap="square" rtlCol="0">
            <a:spAutoFit/>
          </a:bodyPr>
          <a:lstStyle/>
          <a:p>
            <a:pPr algn="ctr"/>
            <a:r>
              <a:rPr kumimoji="1" lang="ja-JP" altLang="en-US" sz="6600" dirty="0" smtClean="0">
                <a:latin typeface="HGP創英角ｺﾞｼｯｸUB"/>
                <a:ea typeface="HGP創英角ｺﾞｼｯｸUB"/>
                <a:cs typeface="HGP創英角ｺﾞｼｯｸUB"/>
              </a:rPr>
              <a:t>脳（無意識）を接続せよ</a:t>
            </a:r>
            <a:endParaRPr kumimoji="1" lang="ja-JP" altLang="en-US" sz="6600" dirty="0">
              <a:latin typeface="HGP創英角ｺﾞｼｯｸUB"/>
              <a:ea typeface="HGP創英角ｺﾞｼｯｸUB"/>
              <a:cs typeface="HGP創英角ｺﾞｼｯｸUB"/>
            </a:endParaRPr>
          </a:p>
        </p:txBody>
      </p:sp>
      <p:grpSp>
        <p:nvGrpSpPr>
          <p:cNvPr id="25" name="図形グループ 24"/>
          <p:cNvGrpSpPr/>
          <p:nvPr/>
        </p:nvGrpSpPr>
        <p:grpSpPr>
          <a:xfrm>
            <a:off x="363474" y="1681639"/>
            <a:ext cx="8403233" cy="5021483"/>
            <a:chOff x="363474" y="1681639"/>
            <a:chExt cx="8403233" cy="5021483"/>
          </a:xfrm>
        </p:grpSpPr>
        <p:pic>
          <p:nvPicPr>
            <p:cNvPr id="4099"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041955" y="1681639"/>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63474" y="3166300"/>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182106" y="2453354"/>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340858" y="4668965"/>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2002690" y="4934711"/>
              <a:ext cx="2584601" cy="17684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a:off x="5340858" y="2811780"/>
              <a:ext cx="1174242" cy="262889"/>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2209800" y="4599905"/>
              <a:ext cx="457200" cy="520735"/>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flipH="1">
              <a:off x="2613660" y="3070860"/>
              <a:ext cx="853440" cy="489822"/>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V="1">
              <a:off x="4411980" y="5653135"/>
              <a:ext cx="1159002" cy="99965"/>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6957060" y="4059507"/>
              <a:ext cx="258673" cy="67251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823460" y="3166300"/>
              <a:ext cx="1303020" cy="1693972"/>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flipH="1">
              <a:off x="3634740" y="3315771"/>
              <a:ext cx="480948" cy="161894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flipV="1">
              <a:off x="2796540" y="3450051"/>
              <a:ext cx="3611880" cy="428529"/>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2727960" y="4320540"/>
              <a:ext cx="2956560" cy="93726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flipV="1">
              <a:off x="4206240" y="3878580"/>
              <a:ext cx="2426918" cy="143256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上矢印 20"/>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21</a:t>
            </a:fld>
            <a:endParaRPr lang="en-US" altLang="ja-JP" sz="2800" b="1" baseline="2000">
              <a:latin typeface="ＭＳ Ｐゴシック" pitchFamily="50" charset="-128"/>
            </a:endParaRPr>
          </a:p>
        </p:txBody>
      </p:sp>
      <p:sp>
        <p:nvSpPr>
          <p:cNvPr id="27" name="正方形/長方形 26"/>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15348913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7744" y="76037"/>
            <a:ext cx="8668512" cy="1754326"/>
          </a:xfrm>
          <a:prstGeom prst="rect">
            <a:avLst/>
          </a:prstGeom>
          <a:noFill/>
        </p:spPr>
        <p:txBody>
          <a:bodyPr wrap="square" rtlCol="0">
            <a:spAutoFit/>
          </a:bodyPr>
          <a:lstStyle/>
          <a:p>
            <a:pPr algn="ctr"/>
            <a:r>
              <a:rPr lang="ja-JP" altLang="en-US" sz="5400" dirty="0" smtClean="0">
                <a:solidFill>
                  <a:srgbClr val="FF0000"/>
                </a:solidFill>
                <a:latin typeface="HGP創英角ｺﾞｼｯｸUB"/>
                <a:ea typeface="HGP創英角ｺﾞｼｯｸUB"/>
                <a:cs typeface="HGP創英角ｺﾞｼｯｸUB"/>
              </a:rPr>
              <a:t>「意識」で考えず、</a:t>
            </a:r>
            <a:endParaRPr lang="en-US" altLang="ja-JP" sz="5400" dirty="0" smtClean="0">
              <a:solidFill>
                <a:srgbClr val="FF0000"/>
              </a:solidFill>
              <a:latin typeface="HGP創英角ｺﾞｼｯｸUB"/>
              <a:ea typeface="HGP創英角ｺﾞｼｯｸUB"/>
              <a:cs typeface="HGP創英角ｺﾞｼｯｸUB"/>
            </a:endParaRPr>
          </a:p>
          <a:p>
            <a:pPr algn="ctr"/>
            <a:r>
              <a:rPr kumimoji="1" lang="ja-JP" altLang="en-US" sz="5400" dirty="0">
                <a:solidFill>
                  <a:srgbClr val="FF0000"/>
                </a:solidFill>
                <a:latin typeface="HGP創英角ｺﾞｼｯｸUB"/>
                <a:ea typeface="HGP創英角ｺﾞｼｯｸUB"/>
                <a:cs typeface="HGP創英角ｺﾞｼｯｸUB"/>
              </a:rPr>
              <a:t>他人</a:t>
            </a:r>
            <a:r>
              <a:rPr kumimoji="1" lang="ja-JP" altLang="en-US" sz="5400" dirty="0" smtClean="0">
                <a:solidFill>
                  <a:srgbClr val="FF0000"/>
                </a:solidFill>
                <a:latin typeface="HGP創英角ｺﾞｼｯｸUB"/>
                <a:ea typeface="HGP創英角ｺﾞｼｯｸUB"/>
                <a:cs typeface="HGP創英角ｺﾞｼｯｸUB"/>
              </a:rPr>
              <a:t>の考えに乗っかれ！</a:t>
            </a:r>
            <a:endParaRPr kumimoji="1" lang="ja-JP" altLang="en-US" sz="5400" dirty="0">
              <a:solidFill>
                <a:srgbClr val="FF0000"/>
              </a:solidFill>
              <a:latin typeface="HGP創英角ｺﾞｼｯｸUB"/>
              <a:ea typeface="HGP創英角ｺﾞｼｯｸUB"/>
              <a:cs typeface="HGP創英角ｺﾞｼｯｸUB"/>
            </a:endParaRPr>
          </a:p>
        </p:txBody>
      </p:sp>
      <p:pic>
        <p:nvPicPr>
          <p:cNvPr id="19"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041955" y="1827943"/>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363474" y="3312604"/>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182106" y="2599658"/>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5340858" y="4815269"/>
            <a:ext cx="2584601" cy="17684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maeno\Desktop\mainindex2[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2002690" y="5081015"/>
            <a:ext cx="2584601" cy="176841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p:cNvCxnSpPr/>
          <p:nvPr/>
        </p:nvCxnSpPr>
        <p:spPr>
          <a:xfrm>
            <a:off x="5340858" y="2958084"/>
            <a:ext cx="1174242" cy="262889"/>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2209800" y="4746209"/>
            <a:ext cx="457200" cy="520735"/>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H="1">
            <a:off x="2613660" y="3217164"/>
            <a:ext cx="853440" cy="489822"/>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flipV="1">
            <a:off x="4411980" y="5799439"/>
            <a:ext cx="1159002" cy="99965"/>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flipV="1">
            <a:off x="6957060" y="4205811"/>
            <a:ext cx="258673" cy="67251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4823460" y="3312604"/>
            <a:ext cx="1303020" cy="1693972"/>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flipH="1">
            <a:off x="3634740" y="3462075"/>
            <a:ext cx="480948" cy="161894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flipV="1">
            <a:off x="2796540" y="3596355"/>
            <a:ext cx="3611880" cy="428529"/>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2727960" y="4466844"/>
            <a:ext cx="2956560" cy="93726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flipV="1">
            <a:off x="4206240" y="4024884"/>
            <a:ext cx="2426918" cy="1432560"/>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22</a:t>
            </a:fld>
            <a:endParaRPr lang="en-US" altLang="ja-JP" sz="2800" b="1" baseline="2000">
              <a:latin typeface="ＭＳ Ｐゴシック" pitchFamily="50" charset="-128"/>
            </a:endParaRPr>
          </a:p>
        </p:txBody>
      </p:sp>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上矢印 39"/>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1286326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07725" y="945104"/>
            <a:ext cx="8138160" cy="5262979"/>
          </a:xfrm>
          <a:prstGeom prst="rect">
            <a:avLst/>
          </a:prstGeom>
          <a:noFill/>
        </p:spPr>
        <p:txBody>
          <a:bodyPr wrap="square" rtlCol="0">
            <a:spAutoFit/>
          </a:bodyPr>
          <a:lstStyle/>
          <a:p>
            <a:pPr algn="ctr"/>
            <a:r>
              <a:rPr kumimoji="1" lang="ja-JP" altLang="en-US" sz="4800" dirty="0" smtClean="0">
                <a:latin typeface="HGP創英角ｺﾞｼｯｸUB"/>
                <a:ea typeface="HGP創英角ｺﾞｼｯｸUB"/>
                <a:cs typeface="HGP創英角ｺﾞｼｯｸUB"/>
              </a:rPr>
              <a:t>「こんなことを言うと、</a:t>
            </a:r>
            <a:endParaRPr kumimoji="1" lang="en-US" altLang="ja-JP" sz="4800" dirty="0" smtClean="0">
              <a:latin typeface="HGP創英角ｺﾞｼｯｸUB"/>
              <a:ea typeface="HGP創英角ｺﾞｼｯｸUB"/>
              <a:cs typeface="HGP創英角ｺﾞｼｯｸUB"/>
            </a:endParaRPr>
          </a:p>
          <a:p>
            <a:pPr algn="ctr"/>
            <a:r>
              <a:rPr kumimoji="1" lang="ja-JP" altLang="en-US" sz="4800" dirty="0" smtClean="0">
                <a:latin typeface="HGP創英角ｺﾞｼｯｸUB"/>
                <a:ea typeface="HGP創英角ｺﾞｼｯｸUB"/>
                <a:cs typeface="HGP創英角ｺﾞｼｯｸUB"/>
              </a:rPr>
              <a:t>笑われるかも」</a:t>
            </a:r>
            <a:endParaRPr kumimoji="1" lang="en-US" altLang="ja-JP" sz="4800" dirty="0" smtClean="0">
              <a:latin typeface="HGP創英角ｺﾞｼｯｸUB"/>
              <a:ea typeface="HGP創英角ｺﾞｼｯｸUB"/>
              <a:cs typeface="HGP創英角ｺﾞｼｯｸUB"/>
            </a:endParaRPr>
          </a:p>
          <a:p>
            <a:pPr algn="ctr"/>
            <a:endParaRPr kumimoji="1" lang="en-US" altLang="ja-JP" sz="4800" dirty="0" smtClean="0">
              <a:latin typeface="HGP創英角ｺﾞｼｯｸUB"/>
              <a:ea typeface="HGP創英角ｺﾞｼｯｸUB"/>
              <a:cs typeface="HGP創英角ｺﾞｼｯｸUB"/>
            </a:endParaRPr>
          </a:p>
          <a:p>
            <a:pPr algn="ctr"/>
            <a:r>
              <a:rPr lang="ja-JP" altLang="en-US" sz="4800" dirty="0" smtClean="0">
                <a:latin typeface="HGP創英角ｺﾞｼｯｸUB"/>
                <a:ea typeface="HGP創英角ｺﾞｼｯｸUB"/>
                <a:cs typeface="HGP創英角ｺﾞｼｯｸUB"/>
              </a:rPr>
              <a:t>「こんなことを言うと、</a:t>
            </a:r>
            <a:endParaRPr lang="en-US" altLang="ja-JP" sz="4800" dirty="0" smtClean="0">
              <a:latin typeface="HGP創英角ｺﾞｼｯｸUB"/>
              <a:ea typeface="HGP創英角ｺﾞｼｯｸUB"/>
              <a:cs typeface="HGP創英角ｺﾞｼｯｸUB"/>
            </a:endParaRPr>
          </a:p>
          <a:p>
            <a:pPr algn="ctr"/>
            <a:r>
              <a:rPr lang="ja-JP" altLang="en-US" sz="4800" dirty="0">
                <a:latin typeface="HGP創英角ｺﾞｼｯｸUB"/>
                <a:ea typeface="HGP創英角ｺﾞｼｯｸUB"/>
                <a:cs typeface="HGP創英角ｺﾞｼｯｸUB"/>
              </a:rPr>
              <a:t>人格</a:t>
            </a:r>
            <a:r>
              <a:rPr lang="ja-JP" altLang="en-US" sz="4800" dirty="0" smtClean="0">
                <a:latin typeface="HGP創英角ｺﾞｼｯｸUB"/>
                <a:ea typeface="HGP創英角ｺﾞｼｯｸUB"/>
                <a:cs typeface="HGP創英角ｺﾞｼｯｸUB"/>
              </a:rPr>
              <a:t>を疑われるかも」</a:t>
            </a:r>
            <a:endParaRPr lang="en-US" altLang="ja-JP" sz="4800" dirty="0" smtClean="0">
              <a:latin typeface="HGP創英角ｺﾞｼｯｸUB"/>
              <a:ea typeface="HGP創英角ｺﾞｼｯｸUB"/>
              <a:cs typeface="HGP創英角ｺﾞｼｯｸUB"/>
            </a:endParaRPr>
          </a:p>
          <a:p>
            <a:pPr algn="ctr"/>
            <a:endParaRPr kumimoji="1" lang="en-US" altLang="ja-JP" sz="4800" dirty="0">
              <a:latin typeface="HGP創英角ｺﾞｼｯｸUB"/>
              <a:ea typeface="HGP創英角ｺﾞｼｯｸUB"/>
              <a:cs typeface="HGP創英角ｺﾞｼｯｸUB"/>
            </a:endParaRPr>
          </a:p>
          <a:p>
            <a:pPr algn="ctr"/>
            <a:r>
              <a:rPr lang="ja-JP" altLang="en-US" sz="4800" dirty="0" smtClean="0">
                <a:latin typeface="HGP創英角ｺﾞｼｯｸUB"/>
                <a:ea typeface="HGP創英角ｺﾞｼｯｸUB"/>
                <a:cs typeface="HGP創英角ｺﾞｼｯｸUB"/>
              </a:rPr>
              <a:t>「はずかしい・・・」</a:t>
            </a:r>
            <a:endParaRPr kumimoji="1" lang="ja-JP" altLang="en-US" sz="4800" dirty="0">
              <a:latin typeface="HGP創英角ｺﾞｼｯｸUB"/>
              <a:ea typeface="HGP創英角ｺﾞｼｯｸUB"/>
              <a:cs typeface="HGP創英角ｺﾞｼｯｸUB"/>
            </a:endParaRPr>
          </a:p>
        </p:txBody>
      </p:sp>
      <p:grpSp>
        <p:nvGrpSpPr>
          <p:cNvPr id="8" name="グループ化 7"/>
          <p:cNvGrpSpPr/>
          <p:nvPr/>
        </p:nvGrpSpPr>
        <p:grpSpPr>
          <a:xfrm>
            <a:off x="1706234" y="949637"/>
            <a:ext cx="5258446" cy="5258446"/>
            <a:chOff x="2459736" y="1892808"/>
            <a:chExt cx="4133088" cy="4133088"/>
          </a:xfrm>
        </p:grpSpPr>
        <p:cxnSp>
          <p:nvCxnSpPr>
            <p:cNvPr id="6" name="直線コネクタ 5"/>
            <p:cNvCxnSpPr/>
            <p:nvPr/>
          </p:nvCxnSpPr>
          <p:spPr>
            <a:xfrm>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flipH="1">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23</a:t>
            </a:fld>
            <a:endParaRPr lang="en-US" altLang="ja-JP" sz="2800" b="1" baseline="2000">
              <a:latin typeface="ＭＳ Ｐゴシック" pitchFamily="50" charset="-128"/>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上矢印 12"/>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537672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96393" y="432653"/>
            <a:ext cx="7164694" cy="1569660"/>
          </a:xfrm>
          <a:prstGeom prst="rect">
            <a:avLst/>
          </a:prstGeom>
          <a:noFill/>
        </p:spPr>
        <p:txBody>
          <a:bodyPr wrap="square" rtlCol="0">
            <a:spAutoFit/>
          </a:bodyPr>
          <a:lstStyle/>
          <a:p>
            <a:pPr algn="ctr"/>
            <a:r>
              <a:rPr kumimoji="1" lang="ja-JP" altLang="en-US" sz="9600" dirty="0" smtClean="0">
                <a:solidFill>
                  <a:srgbClr val="FF0000"/>
                </a:solidFill>
                <a:latin typeface="HGP創英角ｺﾞｼｯｸUB"/>
                <a:ea typeface="HGP創英角ｺﾞｼｯｸUB"/>
                <a:cs typeface="HGP創英角ｺﾞｼｯｸUB"/>
              </a:rPr>
              <a:t>質より量</a:t>
            </a:r>
            <a:endParaRPr kumimoji="1" lang="ja-JP" altLang="en-US" sz="9600" dirty="0">
              <a:solidFill>
                <a:srgbClr val="FF0000"/>
              </a:solidFill>
              <a:latin typeface="HGP創英角ｺﾞｼｯｸUB"/>
              <a:ea typeface="HGP創英角ｺﾞｼｯｸUB"/>
              <a:cs typeface="HGP創英角ｺﾞｼｯｸUB"/>
            </a:endParaRPr>
          </a:p>
        </p:txBody>
      </p:sp>
      <p:pic>
        <p:nvPicPr>
          <p:cNvPr id="4098" name="Picture 2" descr="C:\Users\maeno\Pictures\2012大学\IMG_09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33" y="2283905"/>
            <a:ext cx="7339261" cy="42103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24</a:t>
            </a:fld>
            <a:endParaRPr lang="en-US" altLang="ja-JP" sz="2800" b="1" baseline="2000">
              <a:latin typeface="ＭＳ Ｐゴシック" pitchFamily="50" charset="-128"/>
            </a:endParaRPr>
          </a:p>
        </p:txBody>
      </p:sp>
      <p:sp>
        <p:nvSpPr>
          <p:cNvPr id="5" name="正方形/長方形 4"/>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40608826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91028"/>
            <a:ext cx="9144000" cy="923330"/>
          </a:xfrm>
          <a:prstGeom prst="rect">
            <a:avLst/>
          </a:prstGeom>
          <a:noFill/>
        </p:spPr>
        <p:txBody>
          <a:bodyPr wrap="square" rtlCol="0">
            <a:spAutoFit/>
          </a:bodyPr>
          <a:lstStyle/>
          <a:p>
            <a:pPr algn="ctr"/>
            <a:r>
              <a:rPr kumimoji="1" lang="ja-JP" altLang="en-US" sz="5400" dirty="0" smtClean="0">
                <a:solidFill>
                  <a:srgbClr val="003399"/>
                </a:solidFill>
                <a:latin typeface="HGP創英角ｺﾞｼｯｸUB"/>
                <a:ea typeface="HGP創英角ｺﾞｼｯｸUB"/>
                <a:cs typeface="HGP創英角ｺﾞｼｯｸUB"/>
              </a:rPr>
              <a:t>よいブレインストーミングとは</a:t>
            </a:r>
            <a:endParaRPr kumimoji="1" lang="ja-JP" altLang="en-US" sz="5400" dirty="0">
              <a:solidFill>
                <a:srgbClr val="003399"/>
              </a:solidFill>
              <a:latin typeface="HGP創英角ｺﾞｼｯｸUB"/>
              <a:ea typeface="HGP創英角ｺﾞｼｯｸUB"/>
              <a:cs typeface="HGP創英角ｺﾞｼｯｸUB"/>
            </a:endParaRPr>
          </a:p>
        </p:txBody>
      </p:sp>
      <p:cxnSp>
        <p:nvCxnSpPr>
          <p:cNvPr id="4" name="直線矢印コネクタ 3"/>
          <p:cNvCxnSpPr/>
          <p:nvPr/>
        </p:nvCxnSpPr>
        <p:spPr>
          <a:xfrm>
            <a:off x="1316736" y="6355080"/>
            <a:ext cx="6717503" cy="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1353312" y="2636549"/>
            <a:ext cx="0" cy="369719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フリーフォーム 8"/>
          <p:cNvSpPr/>
          <p:nvPr/>
        </p:nvSpPr>
        <p:spPr>
          <a:xfrm>
            <a:off x="1490472" y="4984252"/>
            <a:ext cx="2414016" cy="962423"/>
          </a:xfrm>
          <a:custGeom>
            <a:avLst/>
            <a:gdLst>
              <a:gd name="connsiteX0" fmla="*/ 0 w 2752344"/>
              <a:gd name="connsiteY0" fmla="*/ 1069876 h 1097308"/>
              <a:gd name="connsiteX1" fmla="*/ 1362456 w 2752344"/>
              <a:gd name="connsiteY1" fmla="*/ 28 h 1097308"/>
              <a:gd name="connsiteX2" fmla="*/ 2752344 w 2752344"/>
              <a:gd name="connsiteY2" fmla="*/ 1097308 h 1097308"/>
              <a:gd name="connsiteX3" fmla="*/ 2752344 w 2752344"/>
              <a:gd name="connsiteY3" fmla="*/ 1097308 h 1097308"/>
            </a:gdLst>
            <a:ahLst/>
            <a:cxnLst>
              <a:cxn ang="0">
                <a:pos x="connsiteX0" y="connsiteY0"/>
              </a:cxn>
              <a:cxn ang="0">
                <a:pos x="connsiteX1" y="connsiteY1"/>
              </a:cxn>
              <a:cxn ang="0">
                <a:pos x="connsiteX2" y="connsiteY2"/>
              </a:cxn>
              <a:cxn ang="0">
                <a:pos x="connsiteX3" y="connsiteY3"/>
              </a:cxn>
            </a:cxnLst>
            <a:rect l="l" t="t" r="r" b="b"/>
            <a:pathLst>
              <a:path w="2752344" h="1097308">
                <a:moveTo>
                  <a:pt x="0" y="1069876"/>
                </a:moveTo>
                <a:cubicBezTo>
                  <a:pt x="451866" y="532666"/>
                  <a:pt x="903732" y="-4544"/>
                  <a:pt x="1362456" y="28"/>
                </a:cubicBezTo>
                <a:cubicBezTo>
                  <a:pt x="1821180" y="4600"/>
                  <a:pt x="2752344" y="1097308"/>
                  <a:pt x="2752344" y="1097308"/>
                </a:cubicBezTo>
                <a:lnTo>
                  <a:pt x="2752344" y="1097308"/>
                </a:lnTo>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3220973" y="4397955"/>
            <a:ext cx="2503171" cy="1064991"/>
          </a:xfrm>
          <a:custGeom>
            <a:avLst/>
            <a:gdLst>
              <a:gd name="connsiteX0" fmla="*/ 0 w 2752344"/>
              <a:gd name="connsiteY0" fmla="*/ 1069876 h 1097308"/>
              <a:gd name="connsiteX1" fmla="*/ 1362456 w 2752344"/>
              <a:gd name="connsiteY1" fmla="*/ 28 h 1097308"/>
              <a:gd name="connsiteX2" fmla="*/ 2752344 w 2752344"/>
              <a:gd name="connsiteY2" fmla="*/ 1097308 h 1097308"/>
              <a:gd name="connsiteX3" fmla="*/ 2752344 w 2752344"/>
              <a:gd name="connsiteY3" fmla="*/ 1097308 h 1097308"/>
            </a:gdLst>
            <a:ahLst/>
            <a:cxnLst>
              <a:cxn ang="0">
                <a:pos x="connsiteX0" y="connsiteY0"/>
              </a:cxn>
              <a:cxn ang="0">
                <a:pos x="connsiteX1" y="connsiteY1"/>
              </a:cxn>
              <a:cxn ang="0">
                <a:pos x="connsiteX2" y="connsiteY2"/>
              </a:cxn>
              <a:cxn ang="0">
                <a:pos x="connsiteX3" y="connsiteY3"/>
              </a:cxn>
            </a:cxnLst>
            <a:rect l="l" t="t" r="r" b="b"/>
            <a:pathLst>
              <a:path w="2752344" h="1097308">
                <a:moveTo>
                  <a:pt x="0" y="1069876"/>
                </a:moveTo>
                <a:cubicBezTo>
                  <a:pt x="451866" y="532666"/>
                  <a:pt x="903732" y="-4544"/>
                  <a:pt x="1362456" y="28"/>
                </a:cubicBezTo>
                <a:cubicBezTo>
                  <a:pt x="1821180" y="4600"/>
                  <a:pt x="2752344" y="1097308"/>
                  <a:pt x="2752344" y="1097308"/>
                </a:cubicBezTo>
                <a:lnTo>
                  <a:pt x="2752344" y="1097308"/>
                </a:lnTo>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5042648" y="3764915"/>
            <a:ext cx="2900440" cy="1156351"/>
          </a:xfrm>
          <a:custGeom>
            <a:avLst/>
            <a:gdLst>
              <a:gd name="connsiteX0" fmla="*/ 0 w 2752344"/>
              <a:gd name="connsiteY0" fmla="*/ 1069876 h 1097308"/>
              <a:gd name="connsiteX1" fmla="*/ 1362456 w 2752344"/>
              <a:gd name="connsiteY1" fmla="*/ 28 h 1097308"/>
              <a:gd name="connsiteX2" fmla="*/ 2752344 w 2752344"/>
              <a:gd name="connsiteY2" fmla="*/ 1097308 h 1097308"/>
              <a:gd name="connsiteX3" fmla="*/ 2752344 w 2752344"/>
              <a:gd name="connsiteY3" fmla="*/ 1097308 h 1097308"/>
            </a:gdLst>
            <a:ahLst/>
            <a:cxnLst>
              <a:cxn ang="0">
                <a:pos x="connsiteX0" y="connsiteY0"/>
              </a:cxn>
              <a:cxn ang="0">
                <a:pos x="connsiteX1" y="connsiteY1"/>
              </a:cxn>
              <a:cxn ang="0">
                <a:pos x="connsiteX2" y="connsiteY2"/>
              </a:cxn>
              <a:cxn ang="0">
                <a:pos x="connsiteX3" y="connsiteY3"/>
              </a:cxn>
            </a:cxnLst>
            <a:rect l="l" t="t" r="r" b="b"/>
            <a:pathLst>
              <a:path w="2752344" h="1097308">
                <a:moveTo>
                  <a:pt x="0" y="1069876"/>
                </a:moveTo>
                <a:cubicBezTo>
                  <a:pt x="451866" y="532666"/>
                  <a:pt x="903732" y="-4544"/>
                  <a:pt x="1362456" y="28"/>
                </a:cubicBezTo>
                <a:cubicBezTo>
                  <a:pt x="1821180" y="4600"/>
                  <a:pt x="2752344" y="1097308"/>
                  <a:pt x="2752344" y="1097308"/>
                </a:cubicBezTo>
                <a:lnTo>
                  <a:pt x="2752344" y="1097308"/>
                </a:lnTo>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2048256" y="3819779"/>
            <a:ext cx="969264" cy="969264"/>
          </a:xfrm>
          <a:prstGeom prst="ellipse">
            <a:avLst/>
          </a:prstGeom>
          <a:solidFill>
            <a:schemeClr val="accent6">
              <a:lumMod val="20000"/>
              <a:lumOff val="80000"/>
            </a:schemeClr>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306819" y="4189742"/>
            <a:ext cx="73598" cy="73598"/>
          </a:xfrm>
          <a:prstGeom prst="ellipse">
            <a:avLst/>
          </a:prstGeom>
          <a:solidFill>
            <a:schemeClr val="bg1"/>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691164" y="4189742"/>
            <a:ext cx="73598" cy="73598"/>
          </a:xfrm>
          <a:prstGeom prst="ellipse">
            <a:avLst/>
          </a:prstGeom>
          <a:solidFill>
            <a:schemeClr val="bg1"/>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360490" y="4474166"/>
            <a:ext cx="352378" cy="147196"/>
          </a:xfrm>
          <a:prstGeom prst="ellipse">
            <a:avLst/>
          </a:prstGeom>
          <a:solidFill>
            <a:srgbClr val="FF0000"/>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3894108" y="3236530"/>
            <a:ext cx="969264" cy="969264"/>
          </a:xfrm>
          <a:prstGeom prst="ellipse">
            <a:avLst/>
          </a:prstGeom>
          <a:solidFill>
            <a:schemeClr val="accent6">
              <a:lumMod val="20000"/>
              <a:lumOff val="80000"/>
            </a:schemeClr>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4060288" y="3565683"/>
            <a:ext cx="270846" cy="107981"/>
          </a:xfrm>
          <a:custGeom>
            <a:avLst/>
            <a:gdLst>
              <a:gd name="connsiteX0" fmla="*/ 0 w 2752344"/>
              <a:gd name="connsiteY0" fmla="*/ 1069876 h 1097308"/>
              <a:gd name="connsiteX1" fmla="*/ 1362456 w 2752344"/>
              <a:gd name="connsiteY1" fmla="*/ 28 h 1097308"/>
              <a:gd name="connsiteX2" fmla="*/ 2752344 w 2752344"/>
              <a:gd name="connsiteY2" fmla="*/ 1097308 h 1097308"/>
              <a:gd name="connsiteX3" fmla="*/ 2752344 w 2752344"/>
              <a:gd name="connsiteY3" fmla="*/ 1097308 h 1097308"/>
            </a:gdLst>
            <a:ahLst/>
            <a:cxnLst>
              <a:cxn ang="0">
                <a:pos x="connsiteX0" y="connsiteY0"/>
              </a:cxn>
              <a:cxn ang="0">
                <a:pos x="connsiteX1" y="connsiteY1"/>
              </a:cxn>
              <a:cxn ang="0">
                <a:pos x="connsiteX2" y="connsiteY2"/>
              </a:cxn>
              <a:cxn ang="0">
                <a:pos x="connsiteX3" y="connsiteY3"/>
              </a:cxn>
            </a:cxnLst>
            <a:rect l="l" t="t" r="r" b="b"/>
            <a:pathLst>
              <a:path w="2752344" h="1097308">
                <a:moveTo>
                  <a:pt x="0" y="1069876"/>
                </a:moveTo>
                <a:cubicBezTo>
                  <a:pt x="451866" y="532666"/>
                  <a:pt x="903732" y="-4544"/>
                  <a:pt x="1362456" y="28"/>
                </a:cubicBezTo>
                <a:cubicBezTo>
                  <a:pt x="1821180" y="4600"/>
                  <a:pt x="2752344" y="1097308"/>
                  <a:pt x="2752344" y="1097308"/>
                </a:cubicBezTo>
                <a:lnTo>
                  <a:pt x="2752344" y="1097308"/>
                </a:lnTo>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4483534" y="3575781"/>
            <a:ext cx="270846" cy="107981"/>
          </a:xfrm>
          <a:custGeom>
            <a:avLst/>
            <a:gdLst>
              <a:gd name="connsiteX0" fmla="*/ 0 w 2752344"/>
              <a:gd name="connsiteY0" fmla="*/ 1069876 h 1097308"/>
              <a:gd name="connsiteX1" fmla="*/ 1362456 w 2752344"/>
              <a:gd name="connsiteY1" fmla="*/ 28 h 1097308"/>
              <a:gd name="connsiteX2" fmla="*/ 2752344 w 2752344"/>
              <a:gd name="connsiteY2" fmla="*/ 1097308 h 1097308"/>
              <a:gd name="connsiteX3" fmla="*/ 2752344 w 2752344"/>
              <a:gd name="connsiteY3" fmla="*/ 1097308 h 1097308"/>
            </a:gdLst>
            <a:ahLst/>
            <a:cxnLst>
              <a:cxn ang="0">
                <a:pos x="connsiteX0" y="connsiteY0"/>
              </a:cxn>
              <a:cxn ang="0">
                <a:pos x="connsiteX1" y="connsiteY1"/>
              </a:cxn>
              <a:cxn ang="0">
                <a:pos x="connsiteX2" y="connsiteY2"/>
              </a:cxn>
              <a:cxn ang="0">
                <a:pos x="connsiteX3" y="connsiteY3"/>
              </a:cxn>
            </a:cxnLst>
            <a:rect l="l" t="t" r="r" b="b"/>
            <a:pathLst>
              <a:path w="2752344" h="1097308">
                <a:moveTo>
                  <a:pt x="0" y="1069876"/>
                </a:moveTo>
                <a:cubicBezTo>
                  <a:pt x="451866" y="532666"/>
                  <a:pt x="903732" y="-4544"/>
                  <a:pt x="1362456" y="28"/>
                </a:cubicBezTo>
                <a:cubicBezTo>
                  <a:pt x="1821180" y="4600"/>
                  <a:pt x="2752344" y="1097308"/>
                  <a:pt x="2752344" y="1097308"/>
                </a:cubicBezTo>
                <a:lnTo>
                  <a:pt x="2752344" y="1097308"/>
                </a:lnTo>
              </a:path>
            </a:pathLst>
          </a:cu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flipV="1">
            <a:off x="4195711" y="3783790"/>
            <a:ext cx="423246" cy="348406"/>
          </a:xfrm>
          <a:prstGeom prst="triangle">
            <a:avLst/>
          </a:prstGeom>
          <a:solidFill>
            <a:srgbClr val="FF0000"/>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6053701" y="2636549"/>
            <a:ext cx="969264" cy="969264"/>
          </a:xfrm>
          <a:prstGeom prst="ellipse">
            <a:avLst/>
          </a:prstGeom>
          <a:solidFill>
            <a:schemeClr val="accent6">
              <a:lumMod val="20000"/>
              <a:lumOff val="80000"/>
            </a:schemeClr>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271150" y="2775230"/>
            <a:ext cx="147196" cy="147196"/>
          </a:xfrm>
          <a:prstGeom prst="ellipse">
            <a:avLst/>
          </a:prstGeom>
          <a:solidFill>
            <a:srgbClr val="FFFFFF"/>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655495" y="2775230"/>
            <a:ext cx="147196" cy="147196"/>
          </a:xfrm>
          <a:prstGeom prst="ellipse">
            <a:avLst/>
          </a:prstGeom>
          <a:solidFill>
            <a:schemeClr val="bg1"/>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6452343" y="3038297"/>
            <a:ext cx="165263" cy="272297"/>
          </a:xfrm>
          <a:prstGeom prst="ellipse">
            <a:avLst/>
          </a:prstGeom>
          <a:solidFill>
            <a:srgbClr val="FF0000"/>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122" name="Picture 2" descr="C:\Users\maeno\Desktop\081209-light-bulb-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8189">
            <a:off x="6267527" y="1491551"/>
            <a:ext cx="794222" cy="1058963"/>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1749498" y="5311390"/>
            <a:ext cx="1601722" cy="1077218"/>
          </a:xfrm>
          <a:prstGeom prst="rect">
            <a:avLst/>
          </a:prstGeom>
        </p:spPr>
        <p:txBody>
          <a:bodyPr wrap="none">
            <a:spAutoFit/>
          </a:bodyPr>
          <a:lstStyle/>
          <a:p>
            <a:pPr algn="ctr"/>
            <a:r>
              <a:rPr lang="ja-JP" altLang="en-US" sz="3200" dirty="0" smtClean="0">
                <a:latin typeface="HGP創英角ｺﾞｼｯｸUB" pitchFamily="50" charset="-128"/>
                <a:ea typeface="HGP創英角ｺﾞｼｯｸUB" pitchFamily="50" charset="-128"/>
              </a:rPr>
              <a:t>普通の</a:t>
            </a:r>
            <a:endParaRPr lang="en-US" altLang="ja-JP" sz="3200" dirty="0" smtClean="0">
              <a:latin typeface="HGP創英角ｺﾞｼｯｸUB" pitchFamily="50" charset="-128"/>
              <a:ea typeface="HGP創英角ｺﾞｼｯｸUB" pitchFamily="50" charset="-128"/>
            </a:endParaRPr>
          </a:p>
          <a:p>
            <a:pPr algn="ctr"/>
            <a:r>
              <a:rPr lang="ja-JP" altLang="en-US" sz="3200" dirty="0">
                <a:latin typeface="HGP創英角ｺﾞｼｯｸUB" pitchFamily="50" charset="-128"/>
                <a:ea typeface="HGP創英角ｺﾞｼｯｸUB" pitchFamily="50" charset="-128"/>
              </a:rPr>
              <a:t>アイデア</a:t>
            </a:r>
          </a:p>
        </p:txBody>
      </p:sp>
      <p:sp>
        <p:nvSpPr>
          <p:cNvPr id="28" name="正方形/長方形 27"/>
          <p:cNvSpPr/>
          <p:nvPr/>
        </p:nvSpPr>
        <p:spPr>
          <a:xfrm>
            <a:off x="3609780" y="4651842"/>
            <a:ext cx="1601721" cy="1077218"/>
          </a:xfrm>
          <a:prstGeom prst="rect">
            <a:avLst/>
          </a:prstGeom>
        </p:spPr>
        <p:txBody>
          <a:bodyPr wrap="none">
            <a:spAutoFit/>
          </a:bodyPr>
          <a:lstStyle/>
          <a:p>
            <a:pPr algn="ctr"/>
            <a:r>
              <a:rPr lang="ja-JP" altLang="en-US" sz="3200" dirty="0" smtClean="0">
                <a:latin typeface="HGP創英角ｺﾞｼｯｸUB" pitchFamily="50" charset="-128"/>
                <a:ea typeface="HGP創英角ｺﾞｼｯｸUB" pitchFamily="50" charset="-128"/>
              </a:rPr>
              <a:t>笑える</a:t>
            </a:r>
            <a:endParaRPr lang="en-US" altLang="ja-JP" sz="3200" dirty="0" smtClean="0">
              <a:latin typeface="HGP創英角ｺﾞｼｯｸUB" pitchFamily="50" charset="-128"/>
              <a:ea typeface="HGP創英角ｺﾞｼｯｸUB" pitchFamily="50" charset="-128"/>
            </a:endParaRPr>
          </a:p>
          <a:p>
            <a:pPr algn="ctr"/>
            <a:r>
              <a:rPr lang="ja-JP" altLang="en-US" sz="3200" dirty="0" smtClean="0">
                <a:latin typeface="HGP創英角ｺﾞｼｯｸUB" pitchFamily="50" charset="-128"/>
                <a:ea typeface="HGP創英角ｺﾞｼｯｸUB" pitchFamily="50" charset="-128"/>
              </a:rPr>
              <a:t>アイデア</a:t>
            </a:r>
            <a:endParaRPr lang="ja-JP" altLang="en-US" sz="3200" dirty="0">
              <a:latin typeface="HGP創英角ｺﾞｼｯｸUB" pitchFamily="50" charset="-128"/>
              <a:ea typeface="HGP創英角ｺﾞｼｯｸUB" pitchFamily="50" charset="-128"/>
            </a:endParaRPr>
          </a:p>
        </p:txBody>
      </p:sp>
      <p:sp>
        <p:nvSpPr>
          <p:cNvPr id="29" name="正方形/長方形 28"/>
          <p:cNvSpPr/>
          <p:nvPr/>
        </p:nvSpPr>
        <p:spPr>
          <a:xfrm>
            <a:off x="5618978" y="4099262"/>
            <a:ext cx="1747780" cy="1569660"/>
          </a:xfrm>
          <a:prstGeom prst="rect">
            <a:avLst/>
          </a:prstGeom>
        </p:spPr>
        <p:txBody>
          <a:bodyPr wrap="square">
            <a:spAutoFit/>
          </a:bodyPr>
          <a:lstStyle/>
          <a:p>
            <a:pPr algn="ctr"/>
            <a:r>
              <a:rPr lang="ja-JP" altLang="en-US" sz="3200" dirty="0" smtClean="0">
                <a:latin typeface="HGP創英角ｺﾞｼｯｸUB" pitchFamily="50" charset="-128"/>
                <a:ea typeface="HGP創英角ｺﾞｼｯｸUB" pitchFamily="50" charset="-128"/>
              </a:rPr>
              <a:t>イノベーティブなアイデア</a:t>
            </a:r>
            <a:endParaRPr lang="ja-JP" altLang="en-US" sz="3200" dirty="0">
              <a:latin typeface="HGP創英角ｺﾞｼｯｸUB" pitchFamily="50" charset="-128"/>
              <a:ea typeface="HGP創英角ｺﾞｼｯｸUB" pitchFamily="50" charset="-128"/>
            </a:endParaRPr>
          </a:p>
        </p:txBody>
      </p:sp>
      <p:sp>
        <p:nvSpPr>
          <p:cNvPr id="31" name="正方形/長方形 30"/>
          <p:cNvSpPr/>
          <p:nvPr/>
        </p:nvSpPr>
        <p:spPr>
          <a:xfrm>
            <a:off x="8025095" y="6035260"/>
            <a:ext cx="1005404" cy="584775"/>
          </a:xfrm>
          <a:prstGeom prst="rect">
            <a:avLst/>
          </a:prstGeom>
        </p:spPr>
        <p:txBody>
          <a:bodyPr wrap="none">
            <a:spAutoFit/>
          </a:bodyPr>
          <a:lstStyle/>
          <a:p>
            <a:pPr algn="ctr"/>
            <a:r>
              <a:rPr lang="ja-JP" altLang="en-US" sz="3200" dirty="0" smtClean="0">
                <a:latin typeface="HGP創英角ｺﾞｼｯｸUB" pitchFamily="50" charset="-128"/>
                <a:ea typeface="HGP創英角ｺﾞｼｯｸUB" pitchFamily="50" charset="-128"/>
              </a:rPr>
              <a:t>時間</a:t>
            </a:r>
            <a:endParaRPr lang="ja-JP" altLang="en-US" sz="3200" dirty="0">
              <a:latin typeface="HGP創英角ｺﾞｼｯｸUB" pitchFamily="50" charset="-128"/>
              <a:ea typeface="HGP創英角ｺﾞｼｯｸUB" pitchFamily="50" charset="-128"/>
            </a:endParaRPr>
          </a:p>
        </p:txBody>
      </p:sp>
      <p:sp>
        <p:nvSpPr>
          <p:cNvPr id="32" name="正方形/長方形 31"/>
          <p:cNvSpPr/>
          <p:nvPr/>
        </p:nvSpPr>
        <p:spPr>
          <a:xfrm>
            <a:off x="36456" y="1482423"/>
            <a:ext cx="2693366" cy="1077218"/>
          </a:xfrm>
          <a:prstGeom prst="rect">
            <a:avLst/>
          </a:prstGeom>
        </p:spPr>
        <p:txBody>
          <a:bodyPr wrap="none">
            <a:spAutoFit/>
          </a:bodyPr>
          <a:lstStyle/>
          <a:p>
            <a:pPr algn="ctr"/>
            <a:r>
              <a:rPr lang="ja-JP" altLang="en-US" sz="3200" dirty="0" smtClean="0">
                <a:latin typeface="HGP創英角ｺﾞｼｯｸUB" pitchFamily="50" charset="-128"/>
                <a:ea typeface="HGP創英角ｺﾞｼｯｸUB" pitchFamily="50" charset="-128"/>
              </a:rPr>
              <a:t>アイデアの</a:t>
            </a:r>
            <a:endParaRPr lang="en-US" altLang="ja-JP" sz="3200" dirty="0" smtClean="0">
              <a:latin typeface="HGP創英角ｺﾞｼｯｸUB" pitchFamily="50" charset="-128"/>
              <a:ea typeface="HGP創英角ｺﾞｼｯｸUB" pitchFamily="50" charset="-128"/>
            </a:endParaRPr>
          </a:p>
          <a:p>
            <a:pPr algn="ctr"/>
            <a:r>
              <a:rPr lang="ja-JP" altLang="en-US" sz="3200" dirty="0" smtClean="0">
                <a:latin typeface="HGP創英角ｺﾞｼｯｸUB" pitchFamily="50" charset="-128"/>
                <a:ea typeface="HGP創英角ｺﾞｼｯｸUB" pitchFamily="50" charset="-128"/>
              </a:rPr>
              <a:t>質・量と面白さ</a:t>
            </a:r>
            <a:endParaRPr lang="ja-JP" altLang="en-US" sz="3200" dirty="0">
              <a:latin typeface="HGP創英角ｺﾞｼｯｸUB" pitchFamily="50" charset="-128"/>
              <a:ea typeface="HGP創英角ｺﾞｼｯｸUB" pitchFamily="50" charset="-128"/>
            </a:endParaRPr>
          </a:p>
        </p:txBody>
      </p:sp>
      <p:cxnSp>
        <p:nvCxnSpPr>
          <p:cNvPr id="33" name="直線矢印コネクタ 32"/>
          <p:cNvCxnSpPr/>
          <p:nvPr/>
        </p:nvCxnSpPr>
        <p:spPr>
          <a:xfrm flipV="1">
            <a:off x="3576377" y="2541047"/>
            <a:ext cx="2230020" cy="56241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rot="20763495">
            <a:off x="2970071" y="1671144"/>
            <a:ext cx="3036408" cy="1077218"/>
          </a:xfrm>
          <a:prstGeom prst="rect">
            <a:avLst/>
          </a:prstGeom>
        </p:spPr>
        <p:txBody>
          <a:bodyPr wrap="none">
            <a:spAutoFit/>
          </a:bodyPr>
          <a:lstStyle/>
          <a:p>
            <a:pPr algn="ctr"/>
            <a:r>
              <a:rPr lang="ja-JP" altLang="en-US" sz="3200" dirty="0" smtClean="0">
                <a:solidFill>
                  <a:srgbClr val="FF0000"/>
                </a:solidFill>
                <a:latin typeface="HGP創英角ｺﾞｼｯｸUB" pitchFamily="50" charset="-128"/>
                <a:ea typeface="HGP創英角ｺﾞｼｯｸUB" pitchFamily="50" charset="-128"/>
              </a:rPr>
              <a:t>ランナーズハイ</a:t>
            </a:r>
            <a:r>
              <a:rPr lang="en-US" altLang="ja-JP" sz="3200" dirty="0" smtClean="0">
                <a:solidFill>
                  <a:srgbClr val="FF0000"/>
                </a:solidFill>
                <a:latin typeface="HGP創英角ｺﾞｼｯｸUB" pitchFamily="50" charset="-128"/>
                <a:ea typeface="HGP創英角ｺﾞｼｯｸUB" pitchFamily="50" charset="-128"/>
              </a:rPr>
              <a:t>!</a:t>
            </a:r>
            <a:r>
              <a:rPr lang="en-US" altLang="ja-JP" sz="3200" dirty="0">
                <a:solidFill>
                  <a:srgbClr val="FF0000"/>
                </a:solidFill>
                <a:latin typeface="HGP創英角ｺﾞｼｯｸUB" pitchFamily="50" charset="-128"/>
                <a:ea typeface="HGP創英角ｺﾞｼｯｸUB" pitchFamily="50" charset="-128"/>
              </a:rPr>
              <a:t>?</a:t>
            </a:r>
            <a:endParaRPr lang="en-US" altLang="ja-JP" sz="3200" dirty="0" smtClean="0">
              <a:solidFill>
                <a:srgbClr val="FF0000"/>
              </a:solidFill>
              <a:latin typeface="HGP創英角ｺﾞｼｯｸUB" pitchFamily="50" charset="-128"/>
              <a:ea typeface="HGP創英角ｺﾞｼｯｸUB" pitchFamily="50" charset="-128"/>
            </a:endParaRPr>
          </a:p>
          <a:p>
            <a:pPr algn="ctr"/>
            <a:r>
              <a:rPr lang="ja-JP" altLang="en-US" sz="3200" dirty="0">
                <a:solidFill>
                  <a:srgbClr val="FF0000"/>
                </a:solidFill>
                <a:latin typeface="HGP創英角ｺﾞｼｯｸUB" pitchFamily="50" charset="-128"/>
                <a:ea typeface="HGP創英角ｺﾞｼｯｸUB" pitchFamily="50" charset="-128"/>
              </a:rPr>
              <a:t>フロー</a:t>
            </a:r>
            <a:r>
              <a:rPr lang="ja-JP" altLang="en-US" sz="3200" dirty="0" smtClean="0">
                <a:solidFill>
                  <a:srgbClr val="FF0000"/>
                </a:solidFill>
                <a:latin typeface="HGP創英角ｺﾞｼｯｸUB" pitchFamily="50" charset="-128"/>
                <a:ea typeface="HGP創英角ｺﾞｼｯｸUB" pitchFamily="50" charset="-128"/>
              </a:rPr>
              <a:t>状態</a:t>
            </a:r>
            <a:r>
              <a:rPr lang="en-US" altLang="ja-JP" sz="3200" dirty="0" smtClean="0">
                <a:solidFill>
                  <a:srgbClr val="FF0000"/>
                </a:solidFill>
                <a:latin typeface="HGP創英角ｺﾞｼｯｸUB" pitchFamily="50" charset="-128"/>
                <a:ea typeface="HGP創英角ｺﾞｼｯｸUB" pitchFamily="50" charset="-128"/>
              </a:rPr>
              <a:t>!?</a:t>
            </a:r>
            <a:endParaRPr lang="ja-JP" altLang="en-US" sz="3200" dirty="0">
              <a:solidFill>
                <a:srgbClr val="FF0000"/>
              </a:solidFill>
              <a:latin typeface="HGP創英角ｺﾞｼｯｸUB" pitchFamily="50" charset="-128"/>
              <a:ea typeface="HGP創英角ｺﾞｼｯｸUB" pitchFamily="50" charset="-128"/>
            </a:endParaRPr>
          </a:p>
        </p:txBody>
      </p:sp>
      <p:sp>
        <p:nvSpPr>
          <p:cNvPr id="30" name="正方形/長方形 29"/>
          <p:cNvSpPr/>
          <p:nvPr/>
        </p:nvSpPr>
        <p:spPr>
          <a:xfrm rot="20763495">
            <a:off x="7325799" y="1477251"/>
            <a:ext cx="1527982" cy="584776"/>
          </a:xfrm>
          <a:prstGeom prst="rect">
            <a:avLst/>
          </a:prstGeom>
        </p:spPr>
        <p:txBody>
          <a:bodyPr wrap="none">
            <a:spAutoFit/>
          </a:bodyPr>
          <a:lstStyle/>
          <a:p>
            <a:pPr algn="ctr"/>
            <a:r>
              <a:rPr lang="ja-JP" altLang="en-US" sz="3200" dirty="0" smtClean="0">
                <a:solidFill>
                  <a:srgbClr val="FF0000"/>
                </a:solidFill>
                <a:latin typeface="HGP創英角ｺﾞｼｯｸUB" pitchFamily="50" charset="-128"/>
                <a:ea typeface="HGP創英角ｺﾞｼｯｸUB" pitchFamily="50" charset="-128"/>
              </a:rPr>
              <a:t>集合知</a:t>
            </a:r>
            <a:r>
              <a:rPr lang="en-US" altLang="ja-JP" sz="3200" dirty="0" smtClean="0">
                <a:solidFill>
                  <a:srgbClr val="FF0000"/>
                </a:solidFill>
                <a:latin typeface="HGP創英角ｺﾞｼｯｸUB" pitchFamily="50" charset="-128"/>
                <a:ea typeface="HGP創英角ｺﾞｼｯｸUB" pitchFamily="50" charset="-128"/>
              </a:rPr>
              <a:t>!</a:t>
            </a:r>
            <a:endParaRPr lang="ja-JP" altLang="en-US" sz="3200" dirty="0">
              <a:solidFill>
                <a:srgbClr val="FF0000"/>
              </a:solidFill>
              <a:latin typeface="HGP創英角ｺﾞｼｯｸUB" pitchFamily="50" charset="-128"/>
              <a:ea typeface="HGP創英角ｺﾞｼｯｸUB" pitchFamily="50" charset="-128"/>
            </a:endParaRPr>
          </a:p>
        </p:txBody>
      </p:sp>
      <p:sp>
        <p:nvSpPr>
          <p:cNvPr id="3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25</a:t>
            </a:fld>
            <a:endParaRPr lang="en-US" altLang="ja-JP" sz="2800" b="1" baseline="2000">
              <a:latin typeface="ＭＳ Ｐゴシック" pitchFamily="50" charset="-128"/>
            </a:endParaRPr>
          </a:p>
        </p:txBody>
      </p:sp>
      <p:sp>
        <p:nvSpPr>
          <p:cNvPr id="35" name="正方形/長方形 34"/>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18380184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9720"/>
          <a:stretch/>
        </p:blipFill>
        <p:spPr bwMode="auto">
          <a:xfrm>
            <a:off x="-5440" y="1745084"/>
            <a:ext cx="9144000" cy="514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26</a:t>
            </a:fld>
            <a:endParaRPr lang="en-US" altLang="ja-JP" sz="2800" b="1" baseline="2000">
              <a:latin typeface="ＭＳ Ｐゴシック" pitchFamily="50" charset="-128"/>
            </a:endParaRPr>
          </a:p>
        </p:txBody>
      </p:sp>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 t="1277" r="561" b="97857"/>
          <a:stretch/>
        </p:blipFill>
        <p:spPr bwMode="auto">
          <a:xfrm>
            <a:off x="1" y="0"/>
            <a:ext cx="9144000" cy="190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504841" y="187256"/>
            <a:ext cx="8287846" cy="372409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altLang="ja-JP" sz="6000" b="1" i="1" dirty="0" smtClean="0">
                <a:solidFill>
                  <a:schemeClr val="bg1"/>
                </a:solidFill>
                <a:latin typeface="Times New Roman"/>
                <a:ea typeface="HGP創英角ｺﾞｼｯｸUB"/>
                <a:cs typeface="Times New Roman"/>
              </a:rPr>
              <a:t>Be in sky high!</a:t>
            </a:r>
          </a:p>
          <a:p>
            <a:pPr algn="ctr"/>
            <a:r>
              <a:rPr lang="en-US" altLang="ja-JP" sz="6000" b="1" i="1" dirty="0" smtClean="0">
                <a:solidFill>
                  <a:schemeClr val="bg1"/>
                </a:solidFill>
                <a:latin typeface="Times New Roman"/>
                <a:ea typeface="HGP創英角ｺﾞｼｯｸUB"/>
                <a:cs typeface="Times New Roman"/>
              </a:rPr>
              <a:t>Encourage wild ideas!</a:t>
            </a:r>
          </a:p>
          <a:p>
            <a:pPr algn="ctr"/>
            <a:endParaRPr lang="en-US" altLang="ja-JP" sz="3600" b="1" i="1" dirty="0">
              <a:solidFill>
                <a:schemeClr val="bg1"/>
              </a:solidFill>
              <a:latin typeface="Times New Roman"/>
              <a:ea typeface="HGP創英角ｺﾞｼｯｸUB"/>
              <a:cs typeface="Times New Roman"/>
            </a:endParaRPr>
          </a:p>
          <a:p>
            <a:pPr algn="ctr"/>
            <a:r>
              <a:rPr lang="ja-JP" altLang="en-US" sz="4000" dirty="0" smtClean="0">
                <a:solidFill>
                  <a:schemeClr val="bg1"/>
                </a:solidFill>
                <a:latin typeface="Times New Roman"/>
                <a:ea typeface="HGP創英角ｺﾞｼｯｸUB"/>
                <a:cs typeface="Times New Roman"/>
              </a:rPr>
              <a:t>枠にハマらないスカイハイな発想を！</a:t>
            </a:r>
            <a:endParaRPr lang="en-US" altLang="ja-JP" sz="4000" dirty="0" smtClean="0">
              <a:solidFill>
                <a:schemeClr val="bg1"/>
              </a:solidFill>
              <a:latin typeface="Times New Roman"/>
              <a:ea typeface="HGP創英角ｺﾞｼｯｸUB"/>
              <a:cs typeface="Times New Roman"/>
            </a:endParaRPr>
          </a:p>
          <a:p>
            <a:pPr algn="ctr"/>
            <a:r>
              <a:rPr lang="ja-JP" altLang="en-US" sz="4000" dirty="0" smtClean="0">
                <a:solidFill>
                  <a:schemeClr val="bg1"/>
                </a:solidFill>
                <a:latin typeface="Times New Roman"/>
                <a:ea typeface="HGP創英角ｺﾞｼｯｸUB"/>
                <a:cs typeface="Times New Roman"/>
              </a:rPr>
              <a:t>くだらないアイデアを恐れるな！</a:t>
            </a:r>
            <a:endParaRPr lang="en-US" altLang="ja-JP" sz="3200" dirty="0" smtClean="0">
              <a:latin typeface="Times New Roman"/>
              <a:ea typeface="HGP創英角ｺﾞｼｯｸUB"/>
              <a:cs typeface="Times New Roman"/>
            </a:endParaRPr>
          </a:p>
        </p:txBody>
      </p:sp>
      <p:sp>
        <p:nvSpPr>
          <p:cNvPr id="6" name="正方形/長方形 5"/>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6999286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73748"/>
            <a:ext cx="9144000" cy="1107996"/>
          </a:xfrm>
          <a:prstGeom prst="rect">
            <a:avLst/>
          </a:prstGeom>
          <a:noFill/>
        </p:spPr>
        <p:txBody>
          <a:bodyPr wrap="square" rtlCol="0">
            <a:spAutoFit/>
          </a:bodyPr>
          <a:lstStyle/>
          <a:p>
            <a:pPr algn="ctr"/>
            <a:r>
              <a:rPr kumimoji="1" lang="ja-JP" altLang="en-US" sz="6600" dirty="0" smtClean="0">
                <a:solidFill>
                  <a:srgbClr val="003399"/>
                </a:solidFill>
                <a:latin typeface="HGP創英角ｺﾞｼｯｸUB"/>
                <a:ea typeface="HGP創英角ｺﾞｼｯｸUB"/>
                <a:cs typeface="HGP創英角ｺﾞｼｯｸUB"/>
              </a:rPr>
              <a:t>大きな声で読み上げる</a:t>
            </a:r>
            <a:endParaRPr kumimoji="1" lang="ja-JP" altLang="en-US" sz="6600" dirty="0">
              <a:solidFill>
                <a:srgbClr val="003399"/>
              </a:solidFill>
              <a:latin typeface="HGP創英角ｺﾞｼｯｸUB"/>
              <a:ea typeface="HGP創英角ｺﾞｼｯｸUB"/>
              <a:cs typeface="HGP創英角ｺﾞｼｯｸUB"/>
            </a:endParaRPr>
          </a:p>
        </p:txBody>
      </p:sp>
      <p:sp>
        <p:nvSpPr>
          <p:cNvPr id="3" name="正方形/長方形 2"/>
          <p:cNvSpPr/>
          <p:nvPr/>
        </p:nvSpPr>
        <p:spPr>
          <a:xfrm>
            <a:off x="2578608" y="2103120"/>
            <a:ext cx="3803904" cy="3803904"/>
          </a:xfrm>
          <a:prstGeom prst="rect">
            <a:avLst/>
          </a:prstGeom>
          <a:solidFill>
            <a:srgbClr val="FFFF9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400" dirty="0" smtClean="0">
                <a:solidFill>
                  <a:schemeClr val="tx1"/>
                </a:solidFill>
                <a:latin typeface="HGP創英角ｺﾞｼｯｸUB" pitchFamily="50" charset="-128"/>
                <a:ea typeface="HGP創英角ｺﾞｼｯｸUB" pitchFamily="50" charset="-128"/>
              </a:rPr>
              <a:t>はっきり、</a:t>
            </a:r>
            <a:endParaRPr kumimoji="1" lang="en-US" altLang="ja-JP" sz="4400" dirty="0" smtClean="0">
              <a:solidFill>
                <a:schemeClr val="tx1"/>
              </a:solidFill>
              <a:latin typeface="HGP創英角ｺﾞｼｯｸUB" pitchFamily="50" charset="-128"/>
              <a:ea typeface="HGP創英角ｺﾞｼｯｸUB" pitchFamily="50" charset="-128"/>
            </a:endParaRPr>
          </a:p>
          <a:p>
            <a:pPr algn="ctr"/>
            <a:r>
              <a:rPr lang="ja-JP" altLang="en-US" sz="4400" dirty="0" smtClean="0">
                <a:solidFill>
                  <a:schemeClr val="tx1"/>
                </a:solidFill>
                <a:latin typeface="HGP創英角ｺﾞｼｯｸUB" pitchFamily="50" charset="-128"/>
                <a:ea typeface="HGP創英角ｺﾞｼｯｸUB" pitchFamily="50" charset="-128"/>
              </a:rPr>
              <a:t>くっきり、</a:t>
            </a:r>
            <a:endParaRPr lang="en-US" altLang="ja-JP" sz="4400" dirty="0" smtClean="0">
              <a:solidFill>
                <a:schemeClr val="tx1"/>
              </a:solidFill>
              <a:latin typeface="HGP創英角ｺﾞｼｯｸUB" pitchFamily="50" charset="-128"/>
              <a:ea typeface="HGP創英角ｺﾞｼｯｸUB" pitchFamily="50" charset="-128"/>
            </a:endParaRPr>
          </a:p>
          <a:p>
            <a:pPr algn="ctr"/>
            <a:r>
              <a:rPr lang="ja-JP" altLang="en-US" sz="4400" dirty="0" smtClean="0">
                <a:solidFill>
                  <a:schemeClr val="tx1"/>
                </a:solidFill>
                <a:latin typeface="HGP創英角ｺﾞｼｯｸUB" pitchFamily="50" charset="-128"/>
                <a:ea typeface="HGP創英角ｺﾞｼｯｸUB" pitchFamily="50" charset="-128"/>
              </a:rPr>
              <a:t>わかりやすく、</a:t>
            </a:r>
            <a:endParaRPr lang="en-US" altLang="ja-JP" sz="4400" dirty="0" smtClean="0">
              <a:solidFill>
                <a:schemeClr val="tx1"/>
              </a:solidFill>
              <a:latin typeface="HGP創英角ｺﾞｼｯｸUB" pitchFamily="50" charset="-128"/>
              <a:ea typeface="HGP創英角ｺﾞｼｯｸUB" pitchFamily="50" charset="-128"/>
            </a:endParaRPr>
          </a:p>
          <a:p>
            <a:pPr algn="ctr"/>
            <a:r>
              <a:rPr lang="ja-JP" altLang="en-US" sz="4400" dirty="0">
                <a:solidFill>
                  <a:schemeClr val="tx1"/>
                </a:solidFill>
                <a:latin typeface="HGP創英角ｺﾞｼｯｸUB" pitchFamily="50" charset="-128"/>
                <a:ea typeface="HGP創英角ｺﾞｼｯｸUB" pitchFamily="50" charset="-128"/>
              </a:rPr>
              <a:t>大きな字</a:t>
            </a:r>
            <a:r>
              <a:rPr lang="ja-JP" altLang="en-US" sz="4400" dirty="0" smtClean="0">
                <a:solidFill>
                  <a:schemeClr val="tx1"/>
                </a:solidFill>
                <a:latin typeface="HGP創英角ｺﾞｼｯｸUB" pitchFamily="50" charset="-128"/>
                <a:ea typeface="HGP創英角ｺﾞｼｯｸUB" pitchFamily="50" charset="-128"/>
              </a:rPr>
              <a:t>で</a:t>
            </a:r>
            <a:r>
              <a:rPr lang="en-US" altLang="ja-JP" sz="4400" dirty="0" smtClean="0">
                <a:solidFill>
                  <a:schemeClr val="tx1"/>
                </a:solidFill>
                <a:latin typeface="HGP創英角ｺﾞｼｯｸUB" pitchFamily="50" charset="-128"/>
                <a:ea typeface="HGP創英角ｺﾞｼｯｸUB" pitchFamily="50" charset="-128"/>
              </a:rPr>
              <a:t>!</a:t>
            </a:r>
          </a:p>
        </p:txBody>
      </p:sp>
      <p:sp>
        <p:nvSpPr>
          <p:cNvPr id="30" name="円形吹き出し 29"/>
          <p:cNvSpPr/>
          <p:nvPr/>
        </p:nvSpPr>
        <p:spPr>
          <a:xfrm>
            <a:off x="-329821" y="1581744"/>
            <a:ext cx="1964831" cy="1133711"/>
          </a:xfrm>
          <a:prstGeom prst="wedgeEllipseCallout">
            <a:avLst>
              <a:gd name="adj1" fmla="val -476"/>
              <a:gd name="adj2" fmla="val -91771"/>
            </a:avLst>
          </a:prstGeom>
          <a:solidFill>
            <a:schemeClr val="accent2">
              <a:lumMod val="20000"/>
              <a:lumOff val="8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ts val="6200"/>
              </a:lnSpc>
            </a:pPr>
            <a:r>
              <a:rPr lang="ja-JP" altLang="en-US" sz="4800" dirty="0" smtClean="0">
                <a:solidFill>
                  <a:srgbClr val="FF0000"/>
                </a:solidFill>
                <a:latin typeface="HGP創英角ｺﾞｼｯｸUB" pitchFamily="50" charset="-128"/>
                <a:ea typeface="HGP創英角ｺﾞｼｯｸUB" pitchFamily="50" charset="-128"/>
              </a:rPr>
              <a:t>必ず</a:t>
            </a:r>
            <a:endParaRPr lang="ja-JP" altLang="en-US" sz="4800" dirty="0">
              <a:solidFill>
                <a:srgbClr val="FF0000"/>
              </a:solidFill>
              <a:latin typeface="HGP創英角ｺﾞｼｯｸUB" pitchFamily="50" charset="-128"/>
              <a:ea typeface="HGP創英角ｺﾞｼｯｸUB" pitchFamily="50" charset="-128"/>
            </a:endParaRPr>
          </a:p>
        </p:txBody>
      </p:sp>
      <p:sp>
        <p:nvSpPr>
          <p:cNvPr id="5" name="正方形/長方形 4"/>
          <p:cNvSpPr/>
          <p:nvPr/>
        </p:nvSpPr>
        <p:spPr>
          <a:xfrm>
            <a:off x="7261667" y="2263709"/>
            <a:ext cx="1415772" cy="584775"/>
          </a:xfrm>
          <a:prstGeom prst="rect">
            <a:avLst/>
          </a:prstGeom>
        </p:spPr>
        <p:txBody>
          <a:bodyPr wrap="none">
            <a:spAutoFit/>
          </a:bodyPr>
          <a:lstStyle/>
          <a:p>
            <a:r>
              <a:rPr lang="ja-JP" altLang="en-US" sz="3200" dirty="0" smtClean="0">
                <a:latin typeface="HGP創英角ｺﾞｼｯｸUB" pitchFamily="50" charset="-128"/>
                <a:ea typeface="HGP創英角ｺﾞｼｯｸUB" pitchFamily="50" charset="-128"/>
              </a:rPr>
              <a:t>付箋紙</a:t>
            </a:r>
            <a:endParaRPr lang="ja-JP" altLang="en-US" sz="3200" dirty="0">
              <a:latin typeface="HGP創英角ｺﾞｼｯｸUB" pitchFamily="50" charset="-128"/>
              <a:ea typeface="HGP創英角ｺﾞｼｯｸUB" pitchFamily="50"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上矢印 6"/>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27</a:t>
            </a:fld>
            <a:endParaRPr lang="en-US" altLang="ja-JP" sz="2800" b="1" baseline="2000">
              <a:latin typeface="ＭＳ Ｐゴシック" pitchFamily="50" charset="-128"/>
            </a:endParaRPr>
          </a:p>
        </p:txBody>
      </p:sp>
      <p:cxnSp>
        <p:nvCxnSpPr>
          <p:cNvPr id="9" name="直線矢印コネクタ 8"/>
          <p:cNvCxnSpPr>
            <a:stCxn id="5" idx="1"/>
          </p:cNvCxnSpPr>
          <p:nvPr/>
        </p:nvCxnSpPr>
        <p:spPr>
          <a:xfrm flipH="1">
            <a:off x="6382512" y="2556097"/>
            <a:ext cx="879155" cy="15935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正方形/長方形 9"/>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13855444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07725" y="945104"/>
            <a:ext cx="8138160" cy="4893647"/>
          </a:xfrm>
          <a:prstGeom prst="rect">
            <a:avLst/>
          </a:prstGeom>
          <a:noFill/>
        </p:spPr>
        <p:txBody>
          <a:bodyPr wrap="square" rtlCol="0">
            <a:spAutoFit/>
          </a:bodyPr>
          <a:lstStyle/>
          <a:p>
            <a:pPr algn="ctr"/>
            <a:r>
              <a:rPr lang="ja-JP" altLang="en-US" sz="4800" dirty="0">
                <a:latin typeface="HGP創英角ｺﾞｼｯｸUB"/>
                <a:ea typeface="HGP創英角ｺﾞｼｯｸUB"/>
                <a:cs typeface="HGP創英角ｺﾞｼｯｸUB"/>
              </a:rPr>
              <a:t>他</a:t>
            </a:r>
            <a:r>
              <a:rPr lang="ja-JP" altLang="en-US" sz="4800" dirty="0" smtClean="0">
                <a:latin typeface="HGP創英角ｺﾞｼｯｸUB"/>
                <a:ea typeface="HGP創英角ｺﾞｼｯｸUB"/>
                <a:cs typeface="HGP創英角ｺﾞｼｯｸUB"/>
              </a:rPr>
              <a:t>の人が発表している</a:t>
            </a:r>
            <a:r>
              <a:rPr kumimoji="1" lang="ja-JP" altLang="en-US" sz="4800" dirty="0" smtClean="0">
                <a:latin typeface="HGP創英角ｺﾞｼｯｸUB"/>
                <a:ea typeface="HGP創英角ｺﾞｼｯｸUB"/>
                <a:cs typeface="HGP創英角ｺﾞｼｯｸUB"/>
              </a:rPr>
              <a:t>間に</a:t>
            </a:r>
            <a:endParaRPr kumimoji="1" lang="en-US" altLang="ja-JP" sz="4800" dirty="0" smtClean="0">
              <a:latin typeface="HGP創英角ｺﾞｼｯｸUB"/>
              <a:ea typeface="HGP創英角ｺﾞｼｯｸUB"/>
              <a:cs typeface="HGP創英角ｺﾞｼｯｸUB"/>
            </a:endParaRPr>
          </a:p>
          <a:p>
            <a:pPr algn="ctr"/>
            <a:r>
              <a:rPr kumimoji="1" lang="ja-JP" altLang="en-US" sz="4800" dirty="0" smtClean="0">
                <a:latin typeface="HGP創英角ｺﾞｼｯｸUB"/>
                <a:ea typeface="HGP創英角ｺﾞｼｯｸUB"/>
                <a:cs typeface="HGP創英角ｺﾞｼｯｸUB"/>
              </a:rPr>
              <a:t>自分の案を考える。</a:t>
            </a:r>
            <a:endParaRPr kumimoji="1" lang="en-US" altLang="ja-JP" sz="4800" dirty="0" smtClean="0">
              <a:latin typeface="HGP創英角ｺﾞｼｯｸUB"/>
              <a:ea typeface="HGP創英角ｺﾞｼｯｸUB"/>
              <a:cs typeface="HGP創英角ｺﾞｼｯｸUB"/>
            </a:endParaRPr>
          </a:p>
          <a:p>
            <a:pPr algn="ctr"/>
            <a:endParaRPr kumimoji="1" lang="en-US" altLang="ja-JP" sz="2000" dirty="0" smtClean="0">
              <a:latin typeface="HGP創英角ｺﾞｼｯｸUB"/>
              <a:ea typeface="HGP創英角ｺﾞｼｯｸUB"/>
              <a:cs typeface="HGP創英角ｺﾞｼｯｸUB"/>
            </a:endParaRPr>
          </a:p>
          <a:p>
            <a:pPr algn="ctr"/>
            <a:r>
              <a:rPr kumimoji="1" lang="ja-JP" altLang="en-US" sz="4800" dirty="0" smtClean="0">
                <a:latin typeface="HGP創英角ｺﾞｼｯｸUB"/>
                <a:ea typeface="HGP創英角ｺﾞｼｯｸUB"/>
                <a:cs typeface="HGP創英角ｺﾞｼｯｸUB"/>
              </a:rPr>
              <a:t>一人でしゃべりすぎ。</a:t>
            </a:r>
            <a:endParaRPr kumimoji="1" lang="en-US" altLang="ja-JP" sz="4800" dirty="0" smtClean="0">
              <a:latin typeface="HGP創英角ｺﾞｼｯｸUB"/>
              <a:ea typeface="HGP創英角ｺﾞｼｯｸUB"/>
              <a:cs typeface="HGP創英角ｺﾞｼｯｸUB"/>
            </a:endParaRPr>
          </a:p>
          <a:p>
            <a:pPr algn="ctr"/>
            <a:endParaRPr kumimoji="1" lang="en-US" altLang="ja-JP" sz="2000" dirty="0">
              <a:latin typeface="HGP創英角ｺﾞｼｯｸUB"/>
              <a:ea typeface="HGP創英角ｺﾞｼｯｸUB"/>
              <a:cs typeface="HGP創英角ｺﾞｼｯｸUB"/>
            </a:endParaRPr>
          </a:p>
          <a:p>
            <a:pPr algn="ctr"/>
            <a:r>
              <a:rPr kumimoji="1" lang="ja-JP" altLang="en-US" sz="4800" dirty="0" smtClean="0">
                <a:latin typeface="HGP創英角ｺﾞｼｯｸUB"/>
                <a:ea typeface="HGP創英角ｺﾞｼｯｸUB"/>
                <a:cs typeface="HGP創英角ｺﾞｼｯｸUB"/>
              </a:rPr>
              <a:t>聞こえない小さな声。</a:t>
            </a:r>
            <a:endParaRPr kumimoji="1" lang="en-US" altLang="ja-JP" sz="4800" dirty="0" smtClean="0">
              <a:latin typeface="HGP創英角ｺﾞｼｯｸUB"/>
              <a:ea typeface="HGP創英角ｺﾞｼｯｸUB"/>
              <a:cs typeface="HGP創英角ｺﾞｼｯｸUB"/>
            </a:endParaRPr>
          </a:p>
          <a:p>
            <a:pPr algn="ctr"/>
            <a:endParaRPr lang="en-US" altLang="ja-JP" sz="2000" dirty="0">
              <a:latin typeface="HGP創英角ｺﾞｼｯｸUB"/>
              <a:ea typeface="HGP創英角ｺﾞｼｯｸUB"/>
              <a:cs typeface="HGP創英角ｺﾞｼｯｸUB"/>
            </a:endParaRPr>
          </a:p>
          <a:p>
            <a:pPr algn="ctr"/>
            <a:r>
              <a:rPr kumimoji="1" lang="ja-JP" altLang="en-US" sz="4800" dirty="0" smtClean="0">
                <a:latin typeface="HGP創英角ｺﾞｼｯｸUB"/>
                <a:ea typeface="HGP創英角ｺﾞｼｯｸUB"/>
                <a:cs typeface="HGP創英角ｺﾞｼｯｸUB"/>
              </a:rPr>
              <a:t>分かれて部分ごとに会話。</a:t>
            </a:r>
            <a:endParaRPr kumimoji="1" lang="ja-JP" altLang="en-US" sz="4800" dirty="0">
              <a:latin typeface="HGP創英角ｺﾞｼｯｸUB"/>
              <a:ea typeface="HGP創英角ｺﾞｼｯｸUB"/>
              <a:cs typeface="HGP創英角ｺﾞｼｯｸUB"/>
            </a:endParaRPr>
          </a:p>
        </p:txBody>
      </p:sp>
      <p:grpSp>
        <p:nvGrpSpPr>
          <p:cNvPr id="8" name="グループ化 7"/>
          <p:cNvGrpSpPr/>
          <p:nvPr/>
        </p:nvGrpSpPr>
        <p:grpSpPr>
          <a:xfrm>
            <a:off x="1947582" y="827193"/>
            <a:ext cx="5258446" cy="5258446"/>
            <a:chOff x="2459736" y="1892808"/>
            <a:chExt cx="4133088" cy="4133088"/>
          </a:xfrm>
        </p:grpSpPr>
        <p:cxnSp>
          <p:nvCxnSpPr>
            <p:cNvPr id="6" name="直線コネクタ 5"/>
            <p:cNvCxnSpPr/>
            <p:nvPr/>
          </p:nvCxnSpPr>
          <p:spPr>
            <a:xfrm>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flipH="1">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28</a:t>
            </a:fld>
            <a:endParaRPr lang="en-US" altLang="ja-JP" sz="2800" b="1" baseline="2000">
              <a:latin typeface="ＭＳ Ｐゴシック" pitchFamily="50" charset="-128"/>
            </a:endParaRPr>
          </a:p>
        </p:txBody>
      </p:sp>
      <p:sp>
        <p:nvSpPr>
          <p:cNvPr id="10" name="正方形/長方形 9"/>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215915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1208" y="91440"/>
            <a:ext cx="8229600" cy="1326813"/>
          </a:xfrm>
        </p:spPr>
        <p:txBody>
          <a:bodyPr>
            <a:normAutofit/>
          </a:bodyPr>
          <a:lstStyle/>
          <a:p>
            <a:r>
              <a:rPr kumimoji="1" lang="ja-JP" altLang="en-US" sz="3200" dirty="0" smtClean="0">
                <a:solidFill>
                  <a:srgbClr val="003399"/>
                </a:solidFill>
                <a:latin typeface="HGP創英角ｺﾞｼｯｸUB" pitchFamily="50" charset="-128"/>
                <a:ea typeface="HGP創英角ｺﾞｼｯｸUB" pitchFamily="50" charset="-128"/>
              </a:rPr>
              <a:t>（一般論ですが、）</a:t>
            </a:r>
            <a:r>
              <a:rPr kumimoji="1" lang="en-US" altLang="ja-JP" dirty="0" smtClean="0">
                <a:solidFill>
                  <a:srgbClr val="003399"/>
                </a:solidFill>
                <a:latin typeface="HGP創英角ｺﾞｼｯｸUB" pitchFamily="50" charset="-128"/>
                <a:ea typeface="HGP創英角ｺﾞｼｯｸUB" pitchFamily="50" charset="-128"/>
              </a:rPr>
              <a:t/>
            </a:r>
            <a:br>
              <a:rPr kumimoji="1" lang="en-US" altLang="ja-JP" dirty="0" smtClean="0">
                <a:solidFill>
                  <a:srgbClr val="003399"/>
                </a:solidFill>
                <a:latin typeface="HGP創英角ｺﾞｼｯｸUB" pitchFamily="50" charset="-128"/>
                <a:ea typeface="HGP創英角ｺﾞｼｯｸUB" pitchFamily="50" charset="-128"/>
              </a:rPr>
            </a:br>
            <a:r>
              <a:rPr kumimoji="1" lang="ja-JP" altLang="en-US" dirty="0" smtClean="0">
                <a:solidFill>
                  <a:srgbClr val="003399"/>
                </a:solidFill>
                <a:latin typeface="HGP創英角ｺﾞｼｯｸUB" pitchFamily="50" charset="-128"/>
                <a:ea typeface="HGP創英角ｺﾞｼｯｸUB" pitchFamily="50" charset="-128"/>
              </a:rPr>
              <a:t>悪いコメントと良いコメント</a:t>
            </a:r>
            <a:endParaRPr kumimoji="1" lang="ja-JP" altLang="en-US" dirty="0">
              <a:solidFill>
                <a:srgbClr val="003399"/>
              </a:solidFill>
              <a:latin typeface="HGP創英角ｺﾞｼｯｸUB" pitchFamily="50" charset="-128"/>
              <a:ea typeface="HGP創英角ｺﾞｼｯｸUB" pitchFamily="50" charset="-128"/>
            </a:endParaRPr>
          </a:p>
        </p:txBody>
      </p:sp>
      <p:sp>
        <p:nvSpPr>
          <p:cNvPr id="3" name="コンテンツ プレースホルダー 2"/>
          <p:cNvSpPr>
            <a:spLocks noGrp="1"/>
          </p:cNvSpPr>
          <p:nvPr>
            <p:ph idx="1"/>
          </p:nvPr>
        </p:nvSpPr>
        <p:spPr>
          <a:xfrm>
            <a:off x="722376" y="1783447"/>
            <a:ext cx="7797800" cy="3511297"/>
          </a:xfrm>
        </p:spPr>
        <p:txBody>
          <a:bodyPr>
            <a:noAutofit/>
          </a:bodyPr>
          <a:lstStyle/>
          <a:p>
            <a:r>
              <a:rPr lang="ja-JP" altLang="en-US" sz="3600" dirty="0" smtClean="0">
                <a:latin typeface="HGP創英角ｺﾞｼｯｸUB" pitchFamily="50" charset="-128"/>
                <a:ea typeface="HGP創英角ｺﾞｼｯｸUB" pitchFamily="50" charset="-128"/>
              </a:rPr>
              <a:t>悪いコメント：</a:t>
            </a:r>
            <a:r>
              <a:rPr lang="ja-JP" altLang="en-US" sz="3600" dirty="0" smtClean="0">
                <a:solidFill>
                  <a:srgbClr val="FF0000"/>
                </a:solidFill>
                <a:latin typeface="HGP創英角ｺﾞｼｯｸUB" pitchFamily="50" charset="-128"/>
                <a:ea typeface="HGP創英角ｺﾞｼｯｸUB" pitchFamily="50" charset="-128"/>
              </a:rPr>
              <a:t>否定</a:t>
            </a:r>
            <a:r>
              <a:rPr lang="ja-JP" altLang="en-US" sz="3600" dirty="0" smtClean="0">
                <a:solidFill>
                  <a:srgbClr val="008000"/>
                </a:solidFill>
                <a:latin typeface="HGP創英角ｺﾞｼｯｸUB" pitchFamily="50" charset="-128"/>
                <a:ea typeface="HGP創英角ｺﾞｼｯｸUB" pitchFamily="50" charset="-128"/>
              </a:rPr>
              <a:t>「</a:t>
            </a:r>
            <a:r>
              <a:rPr lang="en-US" altLang="ja-JP" sz="3600" dirty="0" smtClean="0">
                <a:solidFill>
                  <a:srgbClr val="008000"/>
                </a:solidFill>
                <a:latin typeface="HGP創英角ｺﾞｼｯｸUB" pitchFamily="50" charset="-128"/>
                <a:ea typeface="HGP創英角ｺﾞｼｯｸUB" pitchFamily="50" charset="-128"/>
              </a:rPr>
              <a:t>××</a:t>
            </a:r>
            <a:r>
              <a:rPr lang="ja-JP" altLang="en-US" sz="3600" dirty="0" smtClean="0">
                <a:solidFill>
                  <a:srgbClr val="008000"/>
                </a:solidFill>
                <a:latin typeface="HGP創英角ｺﾞｼｯｸUB" pitchFamily="50" charset="-128"/>
                <a:ea typeface="HGP創英角ｺﾞｼｯｸUB" pitchFamily="50" charset="-128"/>
              </a:rPr>
              <a:t>がダメだね」</a:t>
            </a:r>
            <a:endParaRPr lang="en-US" altLang="ja-JP" sz="3600" dirty="0" smtClean="0">
              <a:solidFill>
                <a:srgbClr val="008000"/>
              </a:solidFill>
              <a:latin typeface="HGP創英角ｺﾞｼｯｸUB" pitchFamily="50" charset="-128"/>
              <a:ea typeface="HGP創英角ｺﾞｼｯｸUB" pitchFamily="50" charset="-128"/>
            </a:endParaRPr>
          </a:p>
          <a:p>
            <a:r>
              <a:rPr kumimoji="1" lang="ja-JP" altLang="en-US" sz="3600" dirty="0" smtClean="0">
                <a:latin typeface="HGP創英角ｺﾞｼｯｸUB" pitchFamily="50" charset="-128"/>
                <a:ea typeface="HGP創英角ｺﾞｼｯｸUB" pitchFamily="50" charset="-128"/>
              </a:rPr>
              <a:t>中くらいのコメント：</a:t>
            </a:r>
            <a:r>
              <a:rPr kumimoji="1" lang="ja-JP" altLang="en-US" sz="3600" dirty="0" smtClean="0">
                <a:solidFill>
                  <a:srgbClr val="FF0000"/>
                </a:solidFill>
                <a:latin typeface="HGP創英角ｺﾞｼｯｸUB" pitchFamily="50" charset="-128"/>
                <a:ea typeface="HGP創英角ｺﾞｼｯｸUB" pitchFamily="50" charset="-128"/>
              </a:rPr>
              <a:t>肯定＋否定</a:t>
            </a:r>
            <a:r>
              <a:rPr kumimoji="1" lang="ja-JP" altLang="en-US" sz="3600" dirty="0" smtClean="0">
                <a:solidFill>
                  <a:srgbClr val="008000"/>
                </a:solidFill>
                <a:latin typeface="HGP創英角ｺﾞｼｯｸUB" pitchFamily="50" charset="-128"/>
                <a:ea typeface="HGP創英角ｺﾞｼｯｸUB" pitchFamily="50" charset="-128"/>
              </a:rPr>
              <a:t>「</a:t>
            </a:r>
            <a:r>
              <a:rPr kumimoji="1" lang="en-US" altLang="ja-JP" sz="3600" dirty="0" smtClean="0">
                <a:solidFill>
                  <a:srgbClr val="008000"/>
                </a:solidFill>
                <a:latin typeface="HGP創英角ｺﾞｼｯｸUB" pitchFamily="50" charset="-128"/>
                <a:ea typeface="HGP創英角ｺﾞｼｯｸUB" pitchFamily="50" charset="-128"/>
              </a:rPr>
              <a:t>○○</a:t>
            </a:r>
            <a:r>
              <a:rPr kumimoji="1" lang="ja-JP" altLang="en-US" sz="3600" dirty="0" smtClean="0">
                <a:solidFill>
                  <a:srgbClr val="008000"/>
                </a:solidFill>
                <a:latin typeface="HGP創英角ｺﾞｼｯｸUB" pitchFamily="50" charset="-128"/>
                <a:ea typeface="HGP創英角ｺﾞｼｯｸUB" pitchFamily="50" charset="-128"/>
              </a:rPr>
              <a:t>はいいね。でも、</a:t>
            </a:r>
            <a:r>
              <a:rPr kumimoji="1" lang="en-US" altLang="ja-JP" sz="3600" dirty="0" smtClean="0">
                <a:solidFill>
                  <a:srgbClr val="008000"/>
                </a:solidFill>
                <a:latin typeface="HGP創英角ｺﾞｼｯｸUB" pitchFamily="50" charset="-128"/>
                <a:ea typeface="HGP創英角ｺﾞｼｯｸUB" pitchFamily="50" charset="-128"/>
              </a:rPr>
              <a:t>××</a:t>
            </a:r>
            <a:r>
              <a:rPr kumimoji="1" lang="ja-JP" altLang="en-US" sz="3600" dirty="0" smtClean="0">
                <a:solidFill>
                  <a:srgbClr val="008000"/>
                </a:solidFill>
                <a:latin typeface="HGP創英角ｺﾞｼｯｸUB" pitchFamily="50" charset="-128"/>
                <a:ea typeface="HGP創英角ｺﾞｼｯｸUB" pitchFamily="50" charset="-128"/>
              </a:rPr>
              <a:t>はだめだね」</a:t>
            </a:r>
            <a:endParaRPr kumimoji="1" lang="en-US" altLang="ja-JP" sz="3600" dirty="0" smtClean="0">
              <a:solidFill>
                <a:srgbClr val="008000"/>
              </a:solidFill>
              <a:latin typeface="HGP創英角ｺﾞｼｯｸUB" pitchFamily="50" charset="-128"/>
              <a:ea typeface="HGP創英角ｺﾞｼｯｸUB" pitchFamily="50" charset="-128"/>
            </a:endParaRPr>
          </a:p>
          <a:p>
            <a:r>
              <a:rPr lang="ja-JP" altLang="en-US" sz="3600" dirty="0" smtClean="0">
                <a:latin typeface="HGP創英角ｺﾞｼｯｸUB" pitchFamily="50" charset="-128"/>
                <a:ea typeface="HGP創英角ｺﾞｼｯｸUB" pitchFamily="50" charset="-128"/>
              </a:rPr>
              <a:t>良いコメント：</a:t>
            </a:r>
            <a:r>
              <a:rPr lang="ja-JP" altLang="en-US" sz="3600" dirty="0" smtClean="0">
                <a:solidFill>
                  <a:srgbClr val="FF0000"/>
                </a:solidFill>
                <a:latin typeface="HGP創英角ｺﾞｼｯｸUB" pitchFamily="50" charset="-128"/>
                <a:ea typeface="HGP創英角ｺﾞｼｯｸUB" pitchFamily="50" charset="-128"/>
              </a:rPr>
              <a:t>肯定＋助言（否定ゼロ）</a:t>
            </a:r>
            <a:r>
              <a:rPr lang="ja-JP" altLang="en-US" sz="3600" dirty="0" smtClean="0">
                <a:solidFill>
                  <a:srgbClr val="008000"/>
                </a:solidFill>
                <a:latin typeface="HGP創英角ｺﾞｼｯｸUB" pitchFamily="50" charset="-128"/>
                <a:ea typeface="HGP創英角ｺﾞｼｯｸUB" pitchFamily="50" charset="-128"/>
              </a:rPr>
              <a:t>「</a:t>
            </a:r>
            <a:r>
              <a:rPr lang="en-US" altLang="ja-JP" sz="3600" dirty="0" smtClean="0">
                <a:solidFill>
                  <a:srgbClr val="008000"/>
                </a:solidFill>
                <a:latin typeface="HGP創英角ｺﾞｼｯｸUB" pitchFamily="50" charset="-128"/>
                <a:ea typeface="HGP創英角ｺﾞｼｯｸUB" pitchFamily="50" charset="-128"/>
              </a:rPr>
              <a:t>○○</a:t>
            </a:r>
            <a:r>
              <a:rPr lang="ja-JP" altLang="en-US" sz="3600" dirty="0" smtClean="0">
                <a:solidFill>
                  <a:srgbClr val="008000"/>
                </a:solidFill>
                <a:latin typeface="HGP創英角ｺﾞｼｯｸUB" pitchFamily="50" charset="-128"/>
                <a:ea typeface="HGP創英角ｺﾞｼｯｸUB" pitchFamily="50" charset="-128"/>
              </a:rPr>
              <a:t>はいいね。</a:t>
            </a:r>
            <a:r>
              <a:rPr lang="en-US" altLang="ja-JP" sz="3600" dirty="0" smtClean="0">
                <a:solidFill>
                  <a:srgbClr val="008000"/>
                </a:solidFill>
                <a:latin typeface="HGP創英角ｺﾞｼｯｸUB" pitchFamily="50" charset="-128"/>
                <a:ea typeface="HGP創英角ｺﾞｼｯｸUB" pitchFamily="50" charset="-128"/>
              </a:rPr>
              <a:t>××</a:t>
            </a:r>
            <a:r>
              <a:rPr lang="ja-JP" altLang="en-US" sz="3600" dirty="0" smtClean="0">
                <a:solidFill>
                  <a:srgbClr val="008000"/>
                </a:solidFill>
                <a:latin typeface="HGP創英角ｺﾞｼｯｸUB" pitchFamily="50" charset="-128"/>
                <a:ea typeface="HGP創英角ｺﾞｼｯｸUB" pitchFamily="50" charset="-128"/>
              </a:rPr>
              <a:t>を</a:t>
            </a:r>
            <a:r>
              <a:rPr lang="en-US" altLang="ja-JP" sz="3600" dirty="0" smtClean="0">
                <a:solidFill>
                  <a:srgbClr val="008000"/>
                </a:solidFill>
                <a:latin typeface="HGP創英角ｺﾞｼｯｸUB" pitchFamily="50" charset="-128"/>
                <a:ea typeface="HGP創英角ｺﾞｼｯｸUB" pitchFamily="50" charset="-128"/>
              </a:rPr>
              <a:t>◇◇</a:t>
            </a:r>
            <a:r>
              <a:rPr lang="ja-JP" altLang="en-US" sz="3600" dirty="0" smtClean="0">
                <a:solidFill>
                  <a:srgbClr val="008000"/>
                </a:solidFill>
                <a:latin typeface="HGP創英角ｺﾞｼｯｸUB" pitchFamily="50" charset="-128"/>
                <a:ea typeface="HGP創英角ｺﾞｼｯｸUB" pitchFamily="50" charset="-128"/>
              </a:rPr>
              <a:t>にするとさらにいいね。」</a:t>
            </a:r>
            <a:endParaRPr kumimoji="1" lang="ja-JP" altLang="en-US" sz="3600" dirty="0">
              <a:solidFill>
                <a:srgbClr val="008000"/>
              </a:solidFill>
              <a:latin typeface="HGP創英角ｺﾞｼｯｸUB" pitchFamily="50" charset="-128"/>
              <a:ea typeface="HGP創英角ｺﾞｼｯｸUB" pitchFamily="50" charset="-128"/>
            </a:endParaRPr>
          </a:p>
        </p:txBody>
      </p:sp>
      <p:sp>
        <p:nvSpPr>
          <p:cNvPr id="4" name="テキスト ボックス 3"/>
          <p:cNvSpPr txBox="1"/>
          <p:nvPr/>
        </p:nvSpPr>
        <p:spPr>
          <a:xfrm>
            <a:off x="886125" y="5743177"/>
            <a:ext cx="7411003" cy="954107"/>
          </a:xfrm>
          <a:prstGeom prst="rect">
            <a:avLst/>
          </a:prstGeom>
          <a:noFill/>
          <a:ln w="57150">
            <a:solidFill>
              <a:srgbClr val="FF0000"/>
            </a:solidFill>
          </a:ln>
        </p:spPr>
        <p:txBody>
          <a:bodyPr wrap="none" rtlCol="0">
            <a:spAutoFit/>
          </a:bodyPr>
          <a:lstStyle/>
          <a:p>
            <a:pPr algn="ctr"/>
            <a:r>
              <a:rPr lang="ja-JP" altLang="en-US" sz="2800" dirty="0" smtClean="0">
                <a:solidFill>
                  <a:srgbClr val="FF0000"/>
                </a:solidFill>
                <a:latin typeface="HGP創英角ｺﾞｼｯｸUB" pitchFamily="50" charset="-128"/>
                <a:ea typeface="HGP創英角ｺﾞｼｯｸUB" pitchFamily="50" charset="-128"/>
              </a:rPr>
              <a:t>注）</a:t>
            </a:r>
            <a:r>
              <a:rPr kumimoji="1" lang="ja-JP" altLang="en-US" sz="2800" dirty="0" smtClean="0">
                <a:solidFill>
                  <a:srgbClr val="FF0000"/>
                </a:solidFill>
                <a:latin typeface="HGP創英角ｺﾞｼｯｸUB" pitchFamily="50" charset="-128"/>
                <a:ea typeface="HGP創英角ｺﾞｼｯｸUB" pitchFamily="50" charset="-128"/>
              </a:rPr>
              <a:t>ブレーンストーミング中にはコメントはしない！</a:t>
            </a:r>
            <a:endParaRPr kumimoji="1" lang="en-US" altLang="ja-JP" sz="2800" dirty="0" smtClean="0">
              <a:solidFill>
                <a:srgbClr val="FF0000"/>
              </a:solidFill>
              <a:latin typeface="HGP創英角ｺﾞｼｯｸUB" pitchFamily="50" charset="-128"/>
              <a:ea typeface="HGP創英角ｺﾞｼｯｸUB" pitchFamily="50" charset="-128"/>
            </a:endParaRPr>
          </a:p>
          <a:p>
            <a:pPr algn="ctr"/>
            <a:r>
              <a:rPr kumimoji="1" lang="ja-JP" altLang="en-US" sz="2800" dirty="0" smtClean="0">
                <a:solidFill>
                  <a:srgbClr val="FF0000"/>
                </a:solidFill>
                <a:latin typeface="HGP創英角ｺﾞｼｯｸUB" pitchFamily="50" charset="-128"/>
                <a:ea typeface="HGP創英角ｺﾞｼｯｸUB" pitchFamily="50" charset="-128"/>
              </a:rPr>
              <a:t>ひたすらアイデアを出すだけ。</a:t>
            </a:r>
            <a:endParaRPr kumimoji="1" lang="ja-JP" altLang="en-US" sz="2800" dirty="0">
              <a:solidFill>
                <a:srgbClr val="FF0000"/>
              </a:solidFill>
              <a:latin typeface="HGP創英角ｺﾞｼｯｸUB" pitchFamily="50" charset="-128"/>
              <a:ea typeface="HGP創英角ｺﾞｼｯｸUB" pitchFamily="50" charset="-128"/>
            </a:endParaRPr>
          </a:p>
        </p:txBody>
      </p:sp>
      <p:sp>
        <p:nvSpPr>
          <p:cNvPr id="5"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29</a:t>
            </a:fld>
            <a:endParaRPr lang="en-US" altLang="ja-JP" sz="2800" b="1" baseline="2000">
              <a:latin typeface="ＭＳ Ｐゴシック" pitchFamily="50" charset="-128"/>
            </a:endParaRPr>
          </a:p>
        </p:txBody>
      </p:sp>
      <p:sp>
        <p:nvSpPr>
          <p:cNvPr id="6" name="正方形/長方形 5"/>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640314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IMG_0478.JP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contrast="13000"/>
                    </a14:imgEffect>
                  </a14:imgLayer>
                </a14:imgProps>
              </a:ext>
              <a:ext uri="{28A0092B-C50C-407E-A947-70E740481C1C}">
                <a14:useLocalDpi xmlns:a14="http://schemas.microsoft.com/office/drawing/2010/main" val="0"/>
              </a:ext>
            </a:extLst>
          </a:blip>
          <a:srcRect l="5989" t="9366" r="7877" b="15106"/>
          <a:stretch/>
        </p:blipFill>
        <p:spPr>
          <a:xfrm>
            <a:off x="4499406" y="2723419"/>
            <a:ext cx="4342461" cy="2758326"/>
          </a:xfrm>
          <a:prstGeom prst="rect">
            <a:avLst/>
          </a:prstGeom>
        </p:spPr>
      </p:pic>
      <p:sp>
        <p:nvSpPr>
          <p:cNvPr id="2" name="タイトル 1"/>
          <p:cNvSpPr>
            <a:spLocks noGrp="1"/>
          </p:cNvSpPr>
          <p:nvPr>
            <p:ph type="title"/>
          </p:nvPr>
        </p:nvSpPr>
        <p:spPr>
          <a:xfrm>
            <a:off x="640999" y="140942"/>
            <a:ext cx="2684092" cy="1143000"/>
          </a:xfrm>
        </p:spPr>
        <p:txBody>
          <a:bodyPr/>
          <a:lstStyle/>
          <a:p>
            <a:r>
              <a:rPr kumimoji="1" lang="ja-JP" altLang="en-US" dirty="0" smtClean="0">
                <a:solidFill>
                  <a:srgbClr val="003399"/>
                </a:solidFill>
                <a:latin typeface="HGP創英角ｺﾞｼｯｸUB"/>
                <a:ea typeface="HGP創英角ｺﾞｼｯｸUB"/>
                <a:cs typeface="HGP創英角ｺﾞｼｯｸUB"/>
              </a:rPr>
              <a:t>注意事項</a:t>
            </a:r>
            <a:endParaRPr kumimoji="1" lang="ja-JP" altLang="en-US" dirty="0">
              <a:solidFill>
                <a:srgbClr val="003399"/>
              </a:solidFill>
              <a:latin typeface="HGP創英角ｺﾞｼｯｸUB"/>
              <a:ea typeface="HGP創英角ｺﾞｼｯｸUB"/>
              <a:cs typeface="HGP創英角ｺﾞｼｯｸUB"/>
            </a:endParaRPr>
          </a:p>
        </p:txBody>
      </p:sp>
      <p:sp>
        <p:nvSpPr>
          <p:cNvPr id="3" name="コンテンツ プレースホルダー 2"/>
          <p:cNvSpPr>
            <a:spLocks noGrp="1"/>
          </p:cNvSpPr>
          <p:nvPr>
            <p:ph idx="1"/>
          </p:nvPr>
        </p:nvSpPr>
        <p:spPr>
          <a:xfrm>
            <a:off x="273402" y="1275763"/>
            <a:ext cx="4488664" cy="5291874"/>
          </a:xfrm>
        </p:spPr>
        <p:txBody>
          <a:bodyPr>
            <a:normAutofit/>
          </a:bodyPr>
          <a:lstStyle/>
          <a:p>
            <a:r>
              <a:rPr lang="ja-JP" altLang="en-US" dirty="0" smtClean="0">
                <a:latin typeface="HGP創英角ｺﾞｼｯｸUB"/>
                <a:ea typeface="HGP創英角ｺﾞｼｯｸUB"/>
                <a:cs typeface="HGP創英角ｺﾞｼｯｸUB"/>
              </a:rPr>
              <a:t>トイレは４階に</a:t>
            </a:r>
            <a:endParaRPr lang="en-US" altLang="ja-JP" dirty="0" smtClean="0">
              <a:latin typeface="HGP創英角ｺﾞｼｯｸUB"/>
              <a:ea typeface="HGP創英角ｺﾞｼｯｸUB"/>
              <a:cs typeface="HGP創英角ｺﾞｼｯｸUB"/>
            </a:endParaRPr>
          </a:p>
          <a:p>
            <a:pPr marL="0" indent="0">
              <a:buNone/>
            </a:pPr>
            <a:r>
              <a:rPr lang="en-US" altLang="ja-JP" dirty="0">
                <a:latin typeface="HGP創英角ｺﾞｼｯｸUB"/>
                <a:ea typeface="HGP創英角ｺﾞｼｯｸUB"/>
                <a:cs typeface="HGP創英角ｺﾞｼｯｸUB"/>
              </a:rPr>
              <a:t> </a:t>
            </a:r>
            <a:r>
              <a:rPr lang="en-US" altLang="ja-JP" dirty="0" smtClean="0">
                <a:latin typeface="HGP創英角ｺﾞｼｯｸUB"/>
                <a:ea typeface="HGP創英角ｺﾞｼｯｸUB"/>
                <a:cs typeface="HGP創英角ｺﾞｼｯｸUB"/>
              </a:rPr>
              <a:t> </a:t>
            </a:r>
            <a:r>
              <a:rPr lang="en-US" altLang="ja-JP" sz="1200" dirty="0" smtClean="0">
                <a:latin typeface="HGP創英角ｺﾞｼｯｸUB"/>
                <a:ea typeface="HGP創英角ｺﾞｼｯｸUB"/>
                <a:cs typeface="HGP創英角ｺﾞｼｯｸUB"/>
              </a:rPr>
              <a:t> </a:t>
            </a:r>
            <a:r>
              <a:rPr lang="ja-JP" altLang="en-US" dirty="0" smtClean="0">
                <a:latin typeface="HGP創英角ｺﾞｼｯｸUB"/>
                <a:ea typeface="HGP創英角ｺﾞｼｯｸUB"/>
                <a:cs typeface="HGP創英角ｺﾞｼｯｸUB"/>
              </a:rPr>
              <a:t>何か所かあります</a:t>
            </a:r>
            <a:endParaRPr lang="en-US" altLang="ja-JP" dirty="0" smtClean="0">
              <a:latin typeface="HGP創英角ｺﾞｼｯｸUB"/>
              <a:ea typeface="HGP創英角ｺﾞｼｯｸUB"/>
              <a:cs typeface="HGP創英角ｺﾞｼｯｸUB"/>
            </a:endParaRPr>
          </a:p>
          <a:p>
            <a:r>
              <a:rPr lang="ja-JP" altLang="en-US" dirty="0" smtClean="0">
                <a:latin typeface="HGP創英角ｺﾞｼｯｸUB"/>
                <a:ea typeface="HGP創英角ｺﾞｼｯｸUB"/>
                <a:cs typeface="HGP創英角ｺﾞｼｯｸUB"/>
              </a:rPr>
              <a:t>喫煙場所は４階に</a:t>
            </a:r>
            <a:endParaRPr lang="en-US" altLang="ja-JP" dirty="0" smtClean="0">
              <a:latin typeface="HGP創英角ｺﾞｼｯｸUB"/>
              <a:ea typeface="HGP創英角ｺﾞｼｯｸUB"/>
              <a:cs typeface="HGP創英角ｺﾞｼｯｸUB"/>
            </a:endParaRPr>
          </a:p>
          <a:p>
            <a:pPr marL="0" indent="0">
              <a:buNone/>
            </a:pPr>
            <a:r>
              <a:rPr lang="en-US" altLang="ja-JP" dirty="0">
                <a:latin typeface="HGP創英角ｺﾞｼｯｸUB"/>
                <a:ea typeface="HGP創英角ｺﾞｼｯｸUB"/>
                <a:cs typeface="HGP創英角ｺﾞｼｯｸUB"/>
              </a:rPr>
              <a:t> </a:t>
            </a:r>
            <a:r>
              <a:rPr lang="en-US" altLang="ja-JP" dirty="0" smtClean="0">
                <a:latin typeface="HGP創英角ｺﾞｼｯｸUB"/>
                <a:ea typeface="HGP創英角ｺﾞｼｯｸUB"/>
                <a:cs typeface="HGP創英角ｺﾞｼｯｸUB"/>
              </a:rPr>
              <a:t> </a:t>
            </a:r>
            <a:r>
              <a:rPr lang="en-US" altLang="ja-JP" sz="1200" dirty="0" smtClean="0">
                <a:latin typeface="HGP創英角ｺﾞｼｯｸUB"/>
                <a:ea typeface="HGP創英角ｺﾞｼｯｸUB"/>
                <a:cs typeface="HGP創英角ｺﾞｼｯｸUB"/>
              </a:rPr>
              <a:t> </a:t>
            </a:r>
            <a:r>
              <a:rPr lang="ja-JP" altLang="en-US" dirty="0" smtClean="0">
                <a:latin typeface="HGP創英角ｺﾞｼｯｸUB"/>
                <a:ea typeface="HGP創英角ｺﾞｼｯｸUB"/>
                <a:cs typeface="HGP創英角ｺﾞｼｯｸUB"/>
              </a:rPr>
              <a:t>１カ所だけあります</a:t>
            </a:r>
            <a:endParaRPr lang="en-US" altLang="ja-JP" sz="2800" dirty="0">
              <a:latin typeface="HGP創英角ｺﾞｼｯｸUB"/>
              <a:ea typeface="HGP創英角ｺﾞｼｯｸUB"/>
              <a:cs typeface="HGP創英角ｺﾞｼｯｸUB"/>
            </a:endParaRPr>
          </a:p>
          <a:p>
            <a:pPr marL="0" indent="0">
              <a:buNone/>
            </a:pPr>
            <a:r>
              <a:rPr lang="en-US" altLang="ja-JP" sz="2800" dirty="0">
                <a:latin typeface="HGP創英角ｺﾞｼｯｸUB"/>
                <a:ea typeface="HGP創英角ｺﾞｼｯｸUB"/>
                <a:cs typeface="HGP創英角ｺﾞｼｯｸUB"/>
              </a:rPr>
              <a:t> </a:t>
            </a:r>
            <a:r>
              <a:rPr lang="en-US" altLang="ja-JP" sz="2800" dirty="0" smtClean="0">
                <a:latin typeface="HGP創英角ｺﾞｼｯｸUB"/>
                <a:ea typeface="HGP創英角ｺﾞｼｯｸUB"/>
                <a:cs typeface="HGP創英角ｺﾞｼｯｸUB"/>
              </a:rPr>
              <a:t>  </a:t>
            </a:r>
            <a:r>
              <a:rPr lang="en-US" altLang="ja-JP" dirty="0" smtClean="0">
                <a:latin typeface="Arial Black"/>
                <a:ea typeface="HGP創英角ｺﾞｼｯｸUB"/>
                <a:cs typeface="Arial Black"/>
              </a:rPr>
              <a:t>teaching staff</a:t>
            </a:r>
          </a:p>
          <a:p>
            <a:pPr marL="0" indent="0">
              <a:buNone/>
            </a:pPr>
            <a:r>
              <a:rPr lang="en-US" altLang="ja-JP" sz="2000" dirty="0" smtClean="0">
                <a:latin typeface="Arial Black"/>
                <a:ea typeface="HGP創英角ｺﾞｼｯｸUB"/>
                <a:cs typeface="Arial Black"/>
              </a:rPr>
              <a:t>    </a:t>
            </a:r>
            <a:r>
              <a:rPr lang="ja-JP" altLang="en-US" dirty="0" smtClean="0">
                <a:latin typeface="HGP創英角ｺﾞｼｯｸUB"/>
                <a:ea typeface="HGP創英角ｺﾞｼｯｸUB"/>
                <a:cs typeface="HGP創英角ｺﾞｼｯｸUB"/>
              </a:rPr>
              <a:t>にお尋ねください</a:t>
            </a:r>
            <a:endParaRPr lang="en-US" altLang="ja-JP" dirty="0" smtClean="0">
              <a:latin typeface="HGP創英角ｺﾞｼｯｸUB"/>
              <a:ea typeface="HGP創英角ｺﾞｼｯｸUB"/>
              <a:cs typeface="HGP創英角ｺﾞｼｯｸUB"/>
            </a:endParaRPr>
          </a:p>
          <a:p>
            <a:r>
              <a:rPr lang="ja-JP" altLang="en-US" dirty="0" smtClean="0">
                <a:latin typeface="HGP創英角ｺﾞｼｯｸUB"/>
                <a:ea typeface="HGP創英角ｺﾞｼｯｸUB"/>
                <a:cs typeface="HGP創英角ｺﾞｼｯｸUB"/>
              </a:rPr>
              <a:t>写真</a:t>
            </a:r>
            <a:r>
              <a:rPr lang="ja-JP" altLang="en-US" dirty="0">
                <a:latin typeface="HGP創英角ｺﾞｼｯｸUB"/>
                <a:ea typeface="HGP創英角ｺﾞｼｯｸUB"/>
                <a:cs typeface="HGP創英角ｺﾞｼｯｸUB"/>
              </a:rPr>
              <a:t>撮影の</a:t>
            </a:r>
            <a:r>
              <a:rPr lang="ja-JP" altLang="en-US" dirty="0" smtClean="0">
                <a:latin typeface="HGP創英角ｺﾞｼｯｸUB"/>
                <a:ea typeface="HGP創英角ｺﾞｼｯｸUB"/>
                <a:cs typeface="HGP創英角ｺﾞｼｯｸUB"/>
              </a:rPr>
              <a:t>お願い</a:t>
            </a:r>
            <a:endParaRPr lang="en-US" altLang="ja-JP" dirty="0" smtClean="0">
              <a:latin typeface="HGP創英角ｺﾞｼｯｸUB"/>
              <a:ea typeface="HGP創英角ｺﾞｼｯｸUB"/>
              <a:cs typeface="HGP創英角ｺﾞｼｯｸUB"/>
            </a:endParaRPr>
          </a:p>
          <a:p>
            <a:r>
              <a:rPr lang="ja-JP" altLang="en-US" dirty="0" smtClean="0">
                <a:latin typeface="HGP創英角ｺﾞｼｯｸUB"/>
                <a:ea typeface="HGP創英角ｺﾞｼｯｸUB"/>
                <a:cs typeface="HGP創英角ｺﾞｼｯｸUB"/>
              </a:rPr>
              <a:t>写真撮影、</a:t>
            </a:r>
            <a:r>
              <a:rPr lang="ja-JP" altLang="en-US" dirty="0">
                <a:latin typeface="HGP創英角ｺﾞｼｯｸUB"/>
                <a:ea typeface="HGP創英角ｺﾞｼｯｸUB"/>
                <a:cs typeface="HGP創英角ｺﾞｼｯｸUB"/>
              </a:rPr>
              <a:t>録音、</a:t>
            </a:r>
            <a:r>
              <a:rPr lang="ja-JP" altLang="en-US" dirty="0" smtClean="0">
                <a:latin typeface="HGP創英角ｺﾞｼｯｸUB"/>
                <a:ea typeface="HGP創英角ｺﾞｼｯｸUB"/>
                <a:cs typeface="HGP創英角ｺﾞｼｯｸUB"/>
              </a:rPr>
              <a:t>録画</a:t>
            </a:r>
            <a:r>
              <a:rPr lang="en-US" altLang="ja-JP" dirty="0" smtClean="0">
                <a:latin typeface="Arial Black"/>
                <a:ea typeface="HGP創英角ｺﾞｼｯｸUB"/>
                <a:cs typeface="Arial Black"/>
              </a:rPr>
              <a:t>OK</a:t>
            </a:r>
            <a:r>
              <a:rPr lang="ja-JP" altLang="en-US" dirty="0" smtClean="0">
                <a:latin typeface="HGP創英角ｺﾞｼｯｸUB"/>
                <a:ea typeface="HGP創英角ｺﾞｼｯｸUB"/>
                <a:cs typeface="HGP創英角ｺﾞｼｯｸUB"/>
              </a:rPr>
              <a:t>のお知らせ</a:t>
            </a:r>
            <a:endParaRPr kumimoji="1" lang="ja-JP" altLang="en-US" dirty="0">
              <a:latin typeface="HGP創英角ｺﾞｼｯｸUB"/>
              <a:ea typeface="HGP創英角ｺﾞｼｯｸUB"/>
              <a:cs typeface="HGP創英角ｺﾞｼｯｸUB"/>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609" y="620921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矢印 4"/>
          <p:cNvSpPr/>
          <p:nvPr/>
        </p:nvSpPr>
        <p:spPr>
          <a:xfrm>
            <a:off x="7757662" y="599188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640699" y="2901562"/>
            <a:ext cx="367654" cy="367654"/>
          </a:xfrm>
          <a:prstGeom prst="ellipse">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8411892" y="3588345"/>
            <a:ext cx="220095" cy="22009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303918" y="2228330"/>
            <a:ext cx="1107996" cy="461665"/>
          </a:xfrm>
          <a:prstGeom prst="rect">
            <a:avLst/>
          </a:prstGeom>
        </p:spPr>
        <p:txBody>
          <a:bodyPr wrap="none">
            <a:spAutoFit/>
          </a:bodyPr>
          <a:lstStyle/>
          <a:p>
            <a:r>
              <a:rPr lang="ja-JP" altLang="en-US" sz="2400" dirty="0" smtClean="0">
                <a:latin typeface="HGP創英角ｺﾞｼｯｸUB"/>
                <a:ea typeface="HGP創英角ｺﾞｼｯｸUB"/>
                <a:cs typeface="HGP創英角ｺﾞｼｯｸUB"/>
              </a:rPr>
              <a:t>中教室</a:t>
            </a:r>
            <a:endParaRPr lang="en-US" altLang="ja-JP" sz="2400" dirty="0" smtClean="0">
              <a:latin typeface="HGP創英角ｺﾞｼｯｸUB"/>
              <a:ea typeface="HGP創英角ｺﾞｼｯｸUB"/>
              <a:cs typeface="HGP創英角ｺﾞｼｯｸUB"/>
            </a:endParaRPr>
          </a:p>
        </p:txBody>
      </p:sp>
      <p:cxnSp>
        <p:nvCxnSpPr>
          <p:cNvPr id="11" name="直線矢印コネクタ 10"/>
          <p:cNvCxnSpPr>
            <a:stCxn id="23" idx="2"/>
          </p:cNvCxnSpPr>
          <p:nvPr/>
        </p:nvCxnSpPr>
        <p:spPr>
          <a:xfrm>
            <a:off x="8697451" y="625577"/>
            <a:ext cx="1" cy="264363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8411914" y="1671154"/>
            <a:ext cx="109442" cy="197452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H="1">
            <a:off x="6811354" y="1283942"/>
            <a:ext cx="150380" cy="144517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a:off x="6031949" y="1816237"/>
            <a:ext cx="342361" cy="101884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7590620" y="1014642"/>
            <a:ext cx="1159292" cy="954107"/>
          </a:xfrm>
          <a:prstGeom prst="rect">
            <a:avLst/>
          </a:prstGeom>
        </p:spPr>
        <p:txBody>
          <a:bodyPr wrap="none">
            <a:spAutoFit/>
          </a:bodyPr>
          <a:lstStyle/>
          <a:p>
            <a:r>
              <a:rPr lang="ja-JP" altLang="en-US" sz="2400" dirty="0" smtClean="0">
                <a:latin typeface="HGP創英角ｺﾞｼｯｸUB"/>
                <a:ea typeface="HGP創英角ｺﾞｼｯｸUB"/>
                <a:cs typeface="HGP創英角ｺﾞｼｯｸUB"/>
              </a:rPr>
              <a:t>喫煙所</a:t>
            </a:r>
            <a:endParaRPr lang="en-US" altLang="ja-JP" sz="2400" dirty="0" smtClean="0">
              <a:latin typeface="HGP創英角ｺﾞｼｯｸUB"/>
              <a:ea typeface="HGP創英角ｺﾞｼｯｸUB"/>
              <a:cs typeface="HGP創英角ｺﾞｼｯｸUB"/>
            </a:endParaRPr>
          </a:p>
          <a:p>
            <a:r>
              <a:rPr lang="ja-JP" altLang="en-US" sz="1600" dirty="0" smtClean="0">
                <a:latin typeface="HGP創英角ｺﾞｼｯｸUB"/>
                <a:ea typeface="HGP創英角ｺﾞｼｯｸUB"/>
                <a:cs typeface="HGP創英角ｺﾞｼｯｸUB"/>
              </a:rPr>
              <a:t>（男子トイレ</a:t>
            </a:r>
            <a:endParaRPr lang="en-US" altLang="ja-JP" sz="1600" dirty="0" smtClean="0">
              <a:latin typeface="HGP創英角ｺﾞｼｯｸUB"/>
              <a:ea typeface="HGP創英角ｺﾞｼｯｸUB"/>
              <a:cs typeface="HGP創英角ｺﾞｼｯｸUB"/>
            </a:endParaRPr>
          </a:p>
          <a:p>
            <a:r>
              <a:rPr lang="ja-JP" altLang="ja-JP" sz="1600" dirty="0">
                <a:latin typeface="HGP創英角ｺﾞｼｯｸUB"/>
                <a:ea typeface="HGP創英角ｺﾞｼｯｸUB"/>
                <a:cs typeface="HGP創英角ｺﾞｼｯｸUB"/>
              </a:rPr>
              <a:t>　</a:t>
            </a:r>
            <a:r>
              <a:rPr lang="ja-JP" altLang="en-US" sz="1600" dirty="0" smtClean="0">
                <a:latin typeface="HGP創英角ｺﾞｼｯｸUB"/>
                <a:ea typeface="HGP創英角ｺﾞｼｯｸUB"/>
                <a:cs typeface="HGP創英角ｺﾞｼｯｸUB"/>
              </a:rPr>
              <a:t>の隣）</a:t>
            </a:r>
            <a:endParaRPr lang="en-US" altLang="ja-JP" sz="1600" dirty="0" smtClean="0">
              <a:latin typeface="HGP創英角ｺﾞｼｯｸUB"/>
              <a:ea typeface="HGP創英角ｺﾞｼｯｸUB"/>
              <a:cs typeface="HGP創英角ｺﾞｼｯｸUB"/>
            </a:endParaRPr>
          </a:p>
        </p:txBody>
      </p:sp>
      <p:sp>
        <p:nvSpPr>
          <p:cNvPr id="23" name="正方形/長方形 22"/>
          <p:cNvSpPr/>
          <p:nvPr/>
        </p:nvSpPr>
        <p:spPr>
          <a:xfrm>
            <a:off x="8265281" y="163912"/>
            <a:ext cx="864339" cy="461665"/>
          </a:xfrm>
          <a:prstGeom prst="rect">
            <a:avLst/>
          </a:prstGeom>
        </p:spPr>
        <p:txBody>
          <a:bodyPr wrap="none">
            <a:spAutoFit/>
          </a:bodyPr>
          <a:lstStyle/>
          <a:p>
            <a:r>
              <a:rPr lang="ja-JP" altLang="en-US" sz="2400" dirty="0" smtClean="0">
                <a:latin typeface="HGP創英角ｺﾞｼｯｸUB"/>
                <a:ea typeface="HGP創英角ｺﾞｼｯｸUB"/>
                <a:cs typeface="HGP創英角ｺﾞｼｯｸUB"/>
              </a:rPr>
              <a:t>トイレ</a:t>
            </a:r>
            <a:endParaRPr lang="en-US" altLang="ja-JP" sz="2400" dirty="0" smtClean="0">
              <a:latin typeface="HGP創英角ｺﾞｼｯｸUB"/>
              <a:ea typeface="HGP創英角ｺﾞｼｯｸUB"/>
              <a:cs typeface="HGP創英角ｺﾞｼｯｸUB"/>
            </a:endParaRPr>
          </a:p>
        </p:txBody>
      </p:sp>
      <p:sp>
        <p:nvSpPr>
          <p:cNvPr id="25" name="正方形/長方形 24"/>
          <p:cNvSpPr/>
          <p:nvPr/>
        </p:nvSpPr>
        <p:spPr>
          <a:xfrm>
            <a:off x="6579691" y="814811"/>
            <a:ext cx="864339" cy="461665"/>
          </a:xfrm>
          <a:prstGeom prst="rect">
            <a:avLst/>
          </a:prstGeom>
        </p:spPr>
        <p:txBody>
          <a:bodyPr wrap="none">
            <a:spAutoFit/>
          </a:bodyPr>
          <a:lstStyle/>
          <a:p>
            <a:r>
              <a:rPr lang="ja-JP" altLang="en-US" sz="2400" dirty="0" smtClean="0">
                <a:latin typeface="HGP創英角ｺﾞｼｯｸUB"/>
                <a:ea typeface="HGP創英角ｺﾞｼｯｸUB"/>
                <a:cs typeface="HGP創英角ｺﾞｼｯｸUB"/>
              </a:rPr>
              <a:t>トイレ</a:t>
            </a:r>
            <a:endParaRPr lang="en-US" altLang="ja-JP" sz="2400" dirty="0" smtClean="0">
              <a:latin typeface="HGP創英角ｺﾞｼｯｸUB"/>
              <a:ea typeface="HGP創英角ｺﾞｼｯｸUB"/>
              <a:cs typeface="HGP創英角ｺﾞｼｯｸUB"/>
            </a:endParaRPr>
          </a:p>
        </p:txBody>
      </p:sp>
      <p:sp>
        <p:nvSpPr>
          <p:cNvPr id="27" name="正方形/長方形 26"/>
          <p:cNvSpPr/>
          <p:nvPr/>
        </p:nvSpPr>
        <p:spPr>
          <a:xfrm>
            <a:off x="5006850" y="1473660"/>
            <a:ext cx="1501132" cy="461665"/>
          </a:xfrm>
          <a:prstGeom prst="rect">
            <a:avLst/>
          </a:prstGeom>
        </p:spPr>
        <p:txBody>
          <a:bodyPr wrap="none">
            <a:spAutoFit/>
          </a:bodyPr>
          <a:lstStyle/>
          <a:p>
            <a:r>
              <a:rPr lang="ja-JP" altLang="en-US" sz="2400" dirty="0" smtClean="0">
                <a:latin typeface="HGP創英角ｺﾞｼｯｸUB"/>
                <a:ea typeface="HGP創英角ｺﾞｼｯｸUB"/>
                <a:cs typeface="HGP創英角ｺﾞｼｯｸUB"/>
              </a:rPr>
              <a:t>エレベータ</a:t>
            </a:r>
            <a:endParaRPr lang="en-US" altLang="ja-JP" sz="2400" dirty="0" smtClean="0">
              <a:latin typeface="HGP創英角ｺﾞｼｯｸUB"/>
              <a:ea typeface="HGP創英角ｺﾞｼｯｸUB"/>
              <a:cs typeface="HGP創英角ｺﾞｼｯｸUB"/>
            </a:endParaRPr>
          </a:p>
        </p:txBody>
      </p:sp>
      <p:sp>
        <p:nvSpPr>
          <p:cNvPr id="28" name="正方形/長方形 27"/>
          <p:cNvSpPr/>
          <p:nvPr/>
        </p:nvSpPr>
        <p:spPr>
          <a:xfrm>
            <a:off x="5623744" y="5312826"/>
            <a:ext cx="2133918" cy="584776"/>
          </a:xfrm>
          <a:prstGeom prst="rect">
            <a:avLst/>
          </a:prstGeom>
        </p:spPr>
        <p:txBody>
          <a:bodyPr wrap="none">
            <a:spAutoFit/>
          </a:bodyPr>
          <a:lstStyle/>
          <a:p>
            <a:r>
              <a:rPr lang="ja-JP" altLang="en-US" sz="3200" dirty="0" smtClean="0">
                <a:latin typeface="HGP創英角ｺﾞｼｯｸUB"/>
                <a:ea typeface="HGP創英角ｺﾞｼｯｸUB"/>
                <a:cs typeface="HGP創英角ｺﾞｼｯｸUB"/>
              </a:rPr>
              <a:t>協生館４階</a:t>
            </a:r>
            <a:endParaRPr lang="en-US" altLang="ja-JP" sz="3200" dirty="0" smtClean="0">
              <a:latin typeface="HGP創英角ｺﾞｼｯｸUB"/>
              <a:ea typeface="HGP創英角ｺﾞｼｯｸUB"/>
              <a:cs typeface="HGP創英角ｺﾞｼｯｸUB"/>
            </a:endParaRPr>
          </a:p>
        </p:txBody>
      </p:sp>
      <p:sp>
        <p:nvSpPr>
          <p:cNvPr id="19"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4292495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171487"/>
            <a:ext cx="9144000" cy="1107996"/>
          </a:xfrm>
          <a:prstGeom prst="rect">
            <a:avLst/>
          </a:prstGeom>
          <a:noFill/>
        </p:spPr>
        <p:txBody>
          <a:bodyPr wrap="square" rtlCol="0">
            <a:spAutoFit/>
          </a:bodyPr>
          <a:lstStyle/>
          <a:p>
            <a:pPr algn="ctr"/>
            <a:r>
              <a:rPr kumimoji="1" lang="ja-JP" altLang="en-US" sz="6600" dirty="0" smtClean="0">
                <a:solidFill>
                  <a:srgbClr val="003399"/>
                </a:solidFill>
                <a:latin typeface="HGP創英角ｺﾞｼｯｸUB"/>
                <a:ea typeface="HGP創英角ｺﾞｼｯｸUB"/>
                <a:cs typeface="HGP創英角ｺﾞｼｯｸUB"/>
              </a:rPr>
              <a:t>ポジティブ原則</a:t>
            </a:r>
            <a:endParaRPr kumimoji="1" lang="ja-JP" altLang="en-US" sz="6600" dirty="0">
              <a:solidFill>
                <a:srgbClr val="003399"/>
              </a:solidFill>
              <a:latin typeface="HGP創英角ｺﾞｼｯｸUB"/>
              <a:ea typeface="HGP創英角ｺﾞｼｯｸUB"/>
              <a:cs typeface="HGP創英角ｺﾞｼｯｸUB"/>
            </a:endParaRPr>
          </a:p>
        </p:txBody>
      </p:sp>
      <p:pic>
        <p:nvPicPr>
          <p:cNvPr id="6146" name="Picture 2" descr="C:\Users\maeno\Pictures\2012大学\2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232" y="1998879"/>
            <a:ext cx="5594297" cy="4195723"/>
          </a:xfrm>
          <a:prstGeom prst="rect">
            <a:avLst/>
          </a:prstGeom>
          <a:noFill/>
          <a:extLst>
            <a:ext uri="{909E8E84-426E-40dd-AFC4-6F175D3DCCD1}">
              <a14:hiddenFill xmlns:a14="http://schemas.microsoft.com/office/drawing/2010/main">
                <a:solidFill>
                  <a:srgbClr val="FFFFFF"/>
                </a:solidFill>
              </a14:hiddenFill>
            </a:ext>
          </a:extLst>
        </p:spPr>
      </p:pic>
      <p:sp>
        <p:nvSpPr>
          <p:cNvPr id="5" name="円形吹き出し 4"/>
          <p:cNvSpPr/>
          <p:nvPr/>
        </p:nvSpPr>
        <p:spPr>
          <a:xfrm>
            <a:off x="246888" y="1279483"/>
            <a:ext cx="2167128" cy="1787509"/>
          </a:xfrm>
          <a:prstGeom prst="wedgeEllipseCallout">
            <a:avLst>
              <a:gd name="adj1" fmla="val 75965"/>
              <a:gd name="adj2" fmla="val 34257"/>
            </a:avLst>
          </a:prstGeom>
          <a:solidFill>
            <a:schemeClr val="accent1">
              <a:lumMod val="20000"/>
              <a:lumOff val="80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000090"/>
                </a:solidFill>
                <a:latin typeface="HGP創英角ｺﾞｼｯｸUB" pitchFamily="50" charset="-128"/>
                <a:ea typeface="HGP創英角ｺﾞｼｯｸUB" pitchFamily="50" charset="-128"/>
              </a:rPr>
              <a:t>○</a:t>
            </a:r>
            <a:r>
              <a:rPr lang="en-US" altLang="ja-JP" sz="3200" dirty="0" smtClean="0">
                <a:solidFill>
                  <a:srgbClr val="000090"/>
                </a:solidFill>
                <a:latin typeface="HGP創英角ｺﾞｼｯｸUB" pitchFamily="50" charset="-128"/>
                <a:ea typeface="HGP創英角ｺﾞｼｯｸUB" pitchFamily="50" charset="-128"/>
              </a:rPr>
              <a:t>×</a:t>
            </a:r>
            <a:r>
              <a:rPr lang="ja-JP" altLang="en-US" sz="3200" dirty="0" smtClean="0">
                <a:solidFill>
                  <a:srgbClr val="000090"/>
                </a:solidFill>
                <a:latin typeface="HGP創英角ｺﾞｼｯｸUB" pitchFamily="50" charset="-128"/>
                <a:ea typeface="HGP創英角ｺﾞｼｯｸUB" pitchFamily="50" charset="-128"/>
              </a:rPr>
              <a:t>△◆□！</a:t>
            </a:r>
            <a:endParaRPr lang="ja-JP" altLang="en-US" sz="3200" dirty="0">
              <a:solidFill>
                <a:srgbClr val="000090"/>
              </a:solidFill>
              <a:latin typeface="HGP創英角ｺﾞｼｯｸUB" pitchFamily="50" charset="-128"/>
              <a:ea typeface="HGP創英角ｺﾞｼｯｸUB" pitchFamily="50" charset="-128"/>
            </a:endParaRPr>
          </a:p>
        </p:txBody>
      </p:sp>
      <p:sp>
        <p:nvSpPr>
          <p:cNvPr id="6" name="円形吹き出し 5"/>
          <p:cNvSpPr/>
          <p:nvPr/>
        </p:nvSpPr>
        <p:spPr>
          <a:xfrm>
            <a:off x="7168897" y="1056979"/>
            <a:ext cx="1865376" cy="1393613"/>
          </a:xfrm>
          <a:prstGeom prst="wedgeEllipseCallout">
            <a:avLst>
              <a:gd name="adj1" fmla="val -117322"/>
              <a:gd name="adj2" fmla="val 48681"/>
            </a:avLst>
          </a:prstGeom>
          <a:solidFill>
            <a:srgbClr val="FEDEF7"/>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0000"/>
                </a:solidFill>
                <a:latin typeface="HGP創英角ｺﾞｼｯｸUB" pitchFamily="50" charset="-128"/>
                <a:ea typeface="HGP創英角ｺﾞｼｯｸUB" pitchFamily="50" charset="-128"/>
              </a:rPr>
              <a:t>いいねぇ～</a:t>
            </a:r>
            <a:endParaRPr lang="ja-JP" altLang="en-US" sz="3200" dirty="0">
              <a:solidFill>
                <a:srgbClr val="FF0000"/>
              </a:solidFill>
              <a:latin typeface="HGP創英角ｺﾞｼｯｸUB" pitchFamily="50" charset="-128"/>
              <a:ea typeface="HGP創英角ｺﾞｼｯｸUB" pitchFamily="50" charset="-128"/>
            </a:endParaRPr>
          </a:p>
        </p:txBody>
      </p:sp>
      <p:sp>
        <p:nvSpPr>
          <p:cNvPr id="7" name="円形吹き出し 6"/>
          <p:cNvSpPr/>
          <p:nvPr/>
        </p:nvSpPr>
        <p:spPr>
          <a:xfrm>
            <a:off x="560833" y="5187019"/>
            <a:ext cx="1539239" cy="1393613"/>
          </a:xfrm>
          <a:prstGeom prst="wedgeEllipseCallout">
            <a:avLst>
              <a:gd name="adj1" fmla="val 36474"/>
              <a:gd name="adj2" fmla="val -115353"/>
            </a:avLst>
          </a:prstGeom>
          <a:solidFill>
            <a:srgbClr val="FEDEF7"/>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0000"/>
                </a:solidFill>
                <a:latin typeface="HGP創英角ｺﾞｼｯｸUB" pitchFamily="50" charset="-128"/>
                <a:ea typeface="HGP創英角ｺﾞｼｯｸUB" pitchFamily="50" charset="-128"/>
              </a:rPr>
              <a:t>いいね。</a:t>
            </a:r>
            <a:endParaRPr lang="ja-JP" altLang="en-US" sz="3200" dirty="0">
              <a:solidFill>
                <a:srgbClr val="FF0000"/>
              </a:solidFill>
              <a:latin typeface="HGP創英角ｺﾞｼｯｸUB" pitchFamily="50" charset="-128"/>
              <a:ea typeface="HGP創英角ｺﾞｼｯｸUB" pitchFamily="50" charset="-128"/>
            </a:endParaRPr>
          </a:p>
        </p:txBody>
      </p:sp>
      <p:sp>
        <p:nvSpPr>
          <p:cNvPr id="8" name="円形吹き出し 7"/>
          <p:cNvSpPr/>
          <p:nvPr/>
        </p:nvSpPr>
        <p:spPr>
          <a:xfrm>
            <a:off x="7571343" y="2913489"/>
            <a:ext cx="1539239" cy="1393613"/>
          </a:xfrm>
          <a:prstGeom prst="wedgeEllipseCallout">
            <a:avLst>
              <a:gd name="adj1" fmla="val -74328"/>
              <a:gd name="adj2" fmla="val -16910"/>
            </a:avLst>
          </a:prstGeom>
          <a:solidFill>
            <a:srgbClr val="FEDEF7"/>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0000"/>
                </a:solidFill>
                <a:latin typeface="HGP創英角ｺﾞｼｯｸUB" pitchFamily="50" charset="-128"/>
                <a:ea typeface="HGP創英角ｺﾞｼｯｸUB" pitchFamily="50" charset="-128"/>
              </a:rPr>
              <a:t>いいね！</a:t>
            </a:r>
            <a:endParaRPr lang="ja-JP" altLang="en-US" sz="3200" dirty="0">
              <a:solidFill>
                <a:srgbClr val="FF0000"/>
              </a:solidFill>
              <a:latin typeface="HGP創英角ｺﾞｼｯｸUB" pitchFamily="50" charset="-128"/>
              <a:ea typeface="HGP創英角ｺﾞｼｯｸUB" pitchFamily="50" charset="-128"/>
            </a:endParaRPr>
          </a:p>
        </p:txBody>
      </p:sp>
      <p:sp>
        <p:nvSpPr>
          <p:cNvPr id="9" name="円形吹き出し 8"/>
          <p:cNvSpPr/>
          <p:nvPr/>
        </p:nvSpPr>
        <p:spPr>
          <a:xfrm>
            <a:off x="7424929" y="4818211"/>
            <a:ext cx="1539239" cy="1393613"/>
          </a:xfrm>
          <a:prstGeom prst="wedgeEllipseCallout">
            <a:avLst>
              <a:gd name="adj1" fmla="val -84714"/>
              <a:gd name="adj2" fmla="val -129132"/>
            </a:avLst>
          </a:prstGeom>
          <a:solidFill>
            <a:srgbClr val="FEDEF7"/>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solidFill>
                  <a:srgbClr val="FF0000"/>
                </a:solidFill>
                <a:latin typeface="HGP創英角ｺﾞｼｯｸUB" pitchFamily="50" charset="-128"/>
                <a:ea typeface="HGP創英角ｺﾞｼｯｸUB" pitchFamily="50" charset="-128"/>
              </a:rPr>
              <a:t>いいね。</a:t>
            </a:r>
            <a:endParaRPr lang="ja-JP" altLang="en-US" sz="3200" dirty="0">
              <a:solidFill>
                <a:srgbClr val="FF0000"/>
              </a:solidFill>
              <a:latin typeface="HGP創英角ｺﾞｼｯｸUB" pitchFamily="50" charset="-128"/>
              <a:ea typeface="HGP創英角ｺﾞｼｯｸUB" pitchFamily="50" charset="-128"/>
            </a:endParaRPr>
          </a:p>
        </p:txBody>
      </p:sp>
      <p:sp>
        <p:nvSpPr>
          <p:cNvPr id="10"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30</a:t>
            </a:fld>
            <a:endParaRPr lang="en-US" altLang="ja-JP" sz="2800" b="1" baseline="2000">
              <a:latin typeface="ＭＳ Ｐゴシック" pitchFamily="50" charset="-128"/>
            </a:endParaRPr>
          </a:p>
        </p:txBody>
      </p:sp>
      <p:sp>
        <p:nvSpPr>
          <p:cNvPr id="11" name="正方形/長方形 10"/>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116140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171487"/>
            <a:ext cx="9144000" cy="1107996"/>
          </a:xfrm>
          <a:prstGeom prst="rect">
            <a:avLst/>
          </a:prstGeom>
          <a:noFill/>
        </p:spPr>
        <p:txBody>
          <a:bodyPr wrap="square" rtlCol="0">
            <a:spAutoFit/>
          </a:bodyPr>
          <a:lstStyle/>
          <a:p>
            <a:pPr algn="ctr"/>
            <a:r>
              <a:rPr kumimoji="1" lang="ja-JP" altLang="en-US" sz="6600" dirty="0" smtClean="0">
                <a:solidFill>
                  <a:srgbClr val="003399"/>
                </a:solidFill>
                <a:latin typeface="HGP創英角ｺﾞｼｯｸUB"/>
                <a:ea typeface="HGP創英角ｺﾞｼｯｸUB"/>
                <a:cs typeface="HGP創英角ｺﾞｼｯｸUB"/>
              </a:rPr>
              <a:t>ポジティブ原則</a:t>
            </a:r>
            <a:endParaRPr kumimoji="1" lang="ja-JP" altLang="en-US" sz="6600" dirty="0">
              <a:solidFill>
                <a:srgbClr val="003399"/>
              </a:solidFill>
              <a:latin typeface="HGP創英角ｺﾞｼｯｸUB"/>
              <a:ea typeface="HGP創英角ｺﾞｼｯｸUB"/>
              <a:cs typeface="HGP創英角ｺﾞｼｯｸUB"/>
            </a:endParaRPr>
          </a:p>
        </p:txBody>
      </p:sp>
      <p:sp>
        <p:nvSpPr>
          <p:cNvPr id="10"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31</a:t>
            </a:fld>
            <a:endParaRPr lang="en-US" altLang="ja-JP" sz="2800" b="1" baseline="2000">
              <a:latin typeface="ＭＳ Ｐゴシック" pitchFamily="50" charset="-128"/>
            </a:endParaRPr>
          </a:p>
        </p:txBody>
      </p:sp>
      <p:sp>
        <p:nvSpPr>
          <p:cNvPr id="11" name="テキスト ボックス 10"/>
          <p:cNvSpPr txBox="1"/>
          <p:nvPr/>
        </p:nvSpPr>
        <p:spPr>
          <a:xfrm>
            <a:off x="503711" y="1776527"/>
            <a:ext cx="8459635" cy="4124206"/>
          </a:xfrm>
          <a:prstGeom prst="rect">
            <a:avLst/>
          </a:prstGeom>
          <a:noFill/>
        </p:spPr>
        <p:txBody>
          <a:bodyPr wrap="square" rtlCol="0">
            <a:spAutoFit/>
          </a:bodyPr>
          <a:lstStyle/>
          <a:p>
            <a:r>
              <a:rPr kumimoji="1" lang="ja-JP" altLang="en-US" sz="4800" dirty="0" smtClean="0">
                <a:latin typeface="HGP創英角ｺﾞｼｯｸUB"/>
                <a:ea typeface="HGP創英角ｺﾞｼｯｸUB"/>
                <a:cs typeface="HGP創英角ｺﾞｼｯｸUB"/>
              </a:rPr>
              <a:t>「幸福学」研究の知見：</a:t>
            </a:r>
            <a:endParaRPr kumimoji="1" lang="en-US" altLang="ja-JP" sz="4800" dirty="0" smtClean="0">
              <a:latin typeface="HGP創英角ｺﾞｼｯｸUB"/>
              <a:ea typeface="HGP創英角ｺﾞｼｯｸUB"/>
              <a:cs typeface="HGP創英角ｺﾞｼｯｸUB"/>
            </a:endParaRPr>
          </a:p>
          <a:p>
            <a:endParaRPr kumimoji="1" lang="en-US" altLang="ja-JP" sz="2000" dirty="0" smtClean="0">
              <a:latin typeface="HGP創英角ｺﾞｼｯｸUB"/>
              <a:ea typeface="HGP創英角ｺﾞｼｯｸUB"/>
              <a:cs typeface="HGP創英角ｺﾞｼｯｸUB"/>
            </a:endParaRPr>
          </a:p>
          <a:p>
            <a:r>
              <a:rPr lang="ja-JP" altLang="en-US" sz="4400" dirty="0" smtClean="0">
                <a:latin typeface="HGP創英角ｺﾞｼｯｸUB"/>
                <a:ea typeface="HGP創英角ｺﾞｼｯｸUB"/>
                <a:cs typeface="HGP創英角ｺﾞｼｯｸUB"/>
              </a:rPr>
              <a:t>ポジティブな気分</a:t>
            </a:r>
            <a:r>
              <a:rPr lang="ja-JP" altLang="en-US" sz="4400" dirty="0" smtClean="0">
                <a:latin typeface="HGP創英角ｺﾞｼｯｸUB"/>
                <a:ea typeface="HGP創英角ｺﾞｼｯｸUB"/>
                <a:cs typeface="HGP創英角ｺﾞｼｯｸUB"/>
                <a:sym typeface="Wingdings"/>
              </a:rPr>
              <a:t>システム的発想</a:t>
            </a:r>
            <a:endParaRPr lang="en-US" altLang="ja-JP" sz="4400" dirty="0" smtClean="0">
              <a:latin typeface="HGP創英角ｺﾞｼｯｸUB"/>
              <a:ea typeface="HGP創英角ｺﾞｼｯｸUB"/>
              <a:cs typeface="HGP創英角ｺﾞｼｯｸUB"/>
              <a:sym typeface="Wingdings"/>
            </a:endParaRPr>
          </a:p>
          <a:p>
            <a:r>
              <a:rPr kumimoji="1" lang="ja-JP" altLang="en-US" sz="4400" dirty="0" smtClean="0">
                <a:latin typeface="HGP創英角ｺﾞｼｯｸUB"/>
                <a:ea typeface="HGP創英角ｺﾞｼｯｸUB"/>
                <a:cs typeface="HGP創英角ｺﾞｼｯｸUB"/>
                <a:sym typeface="Wingdings"/>
              </a:rPr>
              <a:t>ネガティブな気分部分的発想</a:t>
            </a:r>
            <a:endParaRPr kumimoji="1" lang="en-US" altLang="ja-JP" sz="4400" dirty="0" smtClean="0">
              <a:latin typeface="HGP創英角ｺﾞｼｯｸUB"/>
              <a:ea typeface="HGP創英角ｺﾞｼｯｸUB"/>
              <a:cs typeface="HGP創英角ｺﾞｼｯｸUB"/>
              <a:sym typeface="Wingdings"/>
            </a:endParaRPr>
          </a:p>
          <a:p>
            <a:endParaRPr kumimoji="1" lang="en-US" altLang="ja-JP" dirty="0" smtClean="0">
              <a:latin typeface="HGP創英角ｺﾞｼｯｸUB"/>
              <a:ea typeface="HGP創英角ｺﾞｼｯｸUB"/>
              <a:cs typeface="HGP創英角ｺﾞｼｯｸUB"/>
              <a:sym typeface="Wingdings"/>
            </a:endParaRPr>
          </a:p>
          <a:p>
            <a:r>
              <a:rPr lang="ja-JP" altLang="en-US" sz="4400" dirty="0" smtClean="0">
                <a:latin typeface="HGP創英角ｺﾞｼｯｸUB"/>
                <a:ea typeface="HGP創英角ｺﾞｼｯｸUB"/>
                <a:cs typeface="HGP創英角ｺﾞｼｯｸUB"/>
                <a:sym typeface="Wingdings"/>
              </a:rPr>
              <a:t>ポジティブ</a:t>
            </a:r>
            <a:r>
              <a:rPr lang="en-US" altLang="ja-JP" sz="4400" dirty="0" smtClean="0">
                <a:latin typeface="HGP創英角ｺﾞｼｯｸUB"/>
                <a:ea typeface="HGP創英角ｺﾞｼｯｸUB"/>
                <a:cs typeface="HGP創英角ｺﾞｼｯｸUB"/>
                <a:sym typeface="Wingdings"/>
              </a:rPr>
              <a:t>∝</a:t>
            </a:r>
            <a:r>
              <a:rPr lang="ja-JP" altLang="en-US" sz="4400" dirty="0" smtClean="0">
                <a:latin typeface="HGP創英角ｺﾞｼｯｸUB"/>
                <a:ea typeface="HGP創英角ｺﾞｼｯｸUB"/>
                <a:cs typeface="HGP創英角ｺﾞｼｯｸUB"/>
                <a:sym typeface="Wingdings"/>
              </a:rPr>
              <a:t>楽観的</a:t>
            </a:r>
            <a:r>
              <a:rPr lang="en-US" altLang="ja-JP" sz="4400" dirty="0" smtClean="0">
                <a:latin typeface="HGP創英角ｺﾞｼｯｸUB"/>
                <a:ea typeface="HGP創英角ｺﾞｼｯｸUB"/>
                <a:cs typeface="HGP創英角ｺﾞｼｯｸUB"/>
                <a:sym typeface="Wingdings"/>
              </a:rPr>
              <a:t>∝</a:t>
            </a:r>
            <a:r>
              <a:rPr lang="ja-JP" altLang="en-US" sz="4400" dirty="0" smtClean="0">
                <a:latin typeface="HGP創英角ｺﾞｼｯｸUB"/>
                <a:ea typeface="HGP創英角ｺﾞｼｯｸUB"/>
                <a:cs typeface="HGP創英角ｺﾞｼｯｸUB"/>
                <a:sym typeface="Wingdings"/>
              </a:rPr>
              <a:t>幸福</a:t>
            </a:r>
            <a:endParaRPr lang="en-US" altLang="ja-JP" sz="4400" dirty="0" smtClean="0">
              <a:latin typeface="HGP創英角ｺﾞｼｯｸUB"/>
              <a:ea typeface="HGP創英角ｺﾞｼｯｸUB"/>
              <a:cs typeface="HGP創英角ｺﾞｼｯｸUB"/>
              <a:sym typeface="Wingdings"/>
            </a:endParaRPr>
          </a:p>
          <a:p>
            <a:r>
              <a:rPr lang="ja-JP" altLang="en-US" sz="4400" dirty="0" smtClean="0">
                <a:latin typeface="HGP創英角ｺﾞｼｯｸUB"/>
                <a:ea typeface="HGP創英角ｺﾞｼｯｸUB"/>
                <a:cs typeface="HGP創英角ｺﾞｼｯｸUB"/>
                <a:sym typeface="Wingdings"/>
              </a:rPr>
              <a:t>ネガティブ</a:t>
            </a:r>
            <a:r>
              <a:rPr lang="en-US" altLang="ja-JP" sz="4400" dirty="0" smtClean="0">
                <a:latin typeface="HGP創英角ｺﾞｼｯｸUB"/>
                <a:ea typeface="HGP創英角ｺﾞｼｯｸUB"/>
                <a:cs typeface="HGP創英角ｺﾞｼｯｸUB"/>
                <a:sym typeface="Wingdings"/>
              </a:rPr>
              <a:t>∝</a:t>
            </a:r>
            <a:r>
              <a:rPr lang="ja-JP" altLang="en-US" sz="4400" dirty="0" smtClean="0">
                <a:latin typeface="HGP創英角ｺﾞｼｯｸUB"/>
                <a:ea typeface="HGP創英角ｺﾞｼｯｸUB"/>
                <a:cs typeface="HGP創英角ｺﾞｼｯｸUB"/>
                <a:sym typeface="Wingdings"/>
              </a:rPr>
              <a:t>悲観的</a:t>
            </a:r>
            <a:r>
              <a:rPr lang="en-US" altLang="ja-JP" sz="4400" dirty="0" smtClean="0">
                <a:latin typeface="HGP創英角ｺﾞｼｯｸUB"/>
                <a:ea typeface="HGP創英角ｺﾞｼｯｸUB"/>
                <a:cs typeface="HGP創英角ｺﾞｼｯｸUB"/>
                <a:sym typeface="Wingdings"/>
              </a:rPr>
              <a:t>∝</a:t>
            </a:r>
            <a:r>
              <a:rPr lang="ja-JP" altLang="en-US" sz="4400" dirty="0" smtClean="0">
                <a:latin typeface="HGP創英角ｺﾞｼｯｸUB"/>
                <a:ea typeface="HGP創英角ｺﾞｼｯｸUB"/>
                <a:cs typeface="HGP創英角ｺﾞｼｯｸUB"/>
                <a:sym typeface="Wingdings"/>
              </a:rPr>
              <a:t>不幸</a:t>
            </a:r>
            <a:endParaRPr lang="ja-JP" altLang="en-US" sz="4400" dirty="0">
              <a:latin typeface="HGP創英角ｺﾞｼｯｸUB"/>
              <a:ea typeface="HGP創英角ｺﾞｼｯｸUB"/>
              <a:cs typeface="HGP創英角ｺﾞｼｯｸUB"/>
            </a:endParaRPr>
          </a:p>
        </p:txBody>
      </p:sp>
      <p:sp>
        <p:nvSpPr>
          <p:cNvPr id="5" name="正方形/長方形 4"/>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11110172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7951" y="637193"/>
            <a:ext cx="8645885" cy="6247864"/>
          </a:xfrm>
          <a:prstGeom prst="rect">
            <a:avLst/>
          </a:prstGeom>
          <a:noFill/>
        </p:spPr>
        <p:txBody>
          <a:bodyPr wrap="square" rtlCol="0">
            <a:spAutoFit/>
          </a:bodyPr>
          <a:lstStyle/>
          <a:p>
            <a:pPr algn="ctr"/>
            <a:r>
              <a:rPr lang="ja-JP" altLang="en-US" sz="4000" dirty="0" smtClean="0">
                <a:latin typeface="HGP創英角ｺﾞｼｯｸUB"/>
                <a:ea typeface="HGP創英角ｺﾞｼｯｸUB"/>
                <a:cs typeface="HGP創英角ｺﾞｼｯｸUB"/>
              </a:rPr>
              <a:t>「それってよくあるよね」</a:t>
            </a:r>
            <a:endParaRPr kumimoji="1" lang="en-US" altLang="ja-JP" sz="4000" dirty="0" smtClean="0">
              <a:latin typeface="HGP創英角ｺﾞｼｯｸUB"/>
              <a:ea typeface="HGP創英角ｺﾞｼｯｸUB"/>
              <a:cs typeface="HGP創英角ｺﾞｼｯｸUB"/>
            </a:endParaRPr>
          </a:p>
          <a:p>
            <a:pPr algn="ctr"/>
            <a:endParaRPr kumimoji="1" lang="en-US" altLang="ja-JP" sz="4000" dirty="0" smtClean="0">
              <a:latin typeface="HGP創英角ｺﾞｼｯｸUB"/>
              <a:ea typeface="HGP創英角ｺﾞｼｯｸUB"/>
              <a:cs typeface="HGP創英角ｺﾞｼｯｸUB"/>
            </a:endParaRPr>
          </a:p>
          <a:p>
            <a:pPr algn="ctr"/>
            <a:r>
              <a:rPr kumimoji="1" lang="ja-JP" altLang="en-US" sz="4000" dirty="0" smtClean="0">
                <a:latin typeface="HGP創英角ｺﾞｼｯｸUB"/>
                <a:ea typeface="HGP創英角ｺﾞｼｯｸUB"/>
                <a:cs typeface="HGP創英角ｺﾞｼｯｸUB"/>
              </a:rPr>
              <a:t>「それって、前に○○がやってた」</a:t>
            </a:r>
            <a:endParaRPr kumimoji="1" lang="en-US" altLang="ja-JP" sz="4000" dirty="0" smtClean="0">
              <a:latin typeface="HGP創英角ｺﾞｼｯｸUB"/>
              <a:ea typeface="HGP創英角ｺﾞｼｯｸUB"/>
              <a:cs typeface="HGP創英角ｺﾞｼｯｸUB"/>
            </a:endParaRPr>
          </a:p>
          <a:p>
            <a:pPr algn="ctr"/>
            <a:endParaRPr kumimoji="1" lang="en-US" altLang="ja-JP" sz="4000" dirty="0">
              <a:latin typeface="HGP創英角ｺﾞｼｯｸUB"/>
              <a:ea typeface="HGP創英角ｺﾞｼｯｸUB"/>
              <a:cs typeface="HGP創英角ｺﾞｼｯｸUB"/>
            </a:endParaRPr>
          </a:p>
          <a:p>
            <a:pPr algn="ctr"/>
            <a:r>
              <a:rPr kumimoji="1" lang="ja-JP" altLang="en-US" sz="4000" dirty="0" smtClean="0">
                <a:latin typeface="HGP創英角ｺﾞｼｯｸUB"/>
                <a:ea typeface="HGP創英角ｺﾞｼｯｸUB"/>
                <a:cs typeface="HGP創英角ｺﾞｼｯｸUB"/>
              </a:rPr>
              <a:t>「それはね、前に僕がね・・・・・・。」</a:t>
            </a:r>
            <a:endParaRPr kumimoji="1" lang="en-US" altLang="ja-JP" sz="4000" dirty="0" smtClean="0">
              <a:latin typeface="HGP創英角ｺﾞｼｯｸUB"/>
              <a:ea typeface="HGP創英角ｺﾞｼｯｸUB"/>
              <a:cs typeface="HGP創英角ｺﾞｼｯｸUB"/>
            </a:endParaRPr>
          </a:p>
          <a:p>
            <a:pPr algn="ctr"/>
            <a:endParaRPr lang="en-US" altLang="ja-JP" sz="4000" dirty="0">
              <a:latin typeface="HGP創英角ｺﾞｼｯｸUB"/>
              <a:ea typeface="HGP創英角ｺﾞｼｯｸUB"/>
              <a:cs typeface="HGP創英角ｺﾞｼｯｸUB"/>
            </a:endParaRPr>
          </a:p>
          <a:p>
            <a:pPr algn="ctr"/>
            <a:r>
              <a:rPr kumimoji="1" lang="ja-JP" altLang="en-US" sz="4000" dirty="0" smtClean="0">
                <a:latin typeface="HGP創英角ｺﾞｼｯｸUB"/>
                <a:ea typeface="HGP創英角ｺﾞｼｯｸUB"/>
                <a:cs typeface="HGP創英角ｺﾞｼｯｸUB"/>
              </a:rPr>
              <a:t>「それってテーマからずれてない</a:t>
            </a:r>
            <a:r>
              <a:rPr kumimoji="1" lang="en-US" altLang="ja-JP" sz="4000" dirty="0" smtClean="0">
                <a:latin typeface="HGP創英角ｺﾞｼｯｸUB"/>
                <a:ea typeface="HGP創英角ｺﾞｼｯｸUB"/>
                <a:cs typeface="HGP創英角ｺﾞｼｯｸUB"/>
              </a:rPr>
              <a:t>?</a:t>
            </a:r>
            <a:r>
              <a:rPr kumimoji="1" lang="ja-JP" altLang="en-US" sz="4000" dirty="0" smtClean="0">
                <a:latin typeface="HGP創英角ｺﾞｼｯｸUB"/>
                <a:ea typeface="HGP創英角ｺﾞｼｯｸUB"/>
                <a:cs typeface="HGP創英角ｺﾞｼｯｸUB"/>
              </a:rPr>
              <a:t>」</a:t>
            </a:r>
            <a:endParaRPr kumimoji="1" lang="en-US" altLang="ja-JP" sz="4000" dirty="0" smtClean="0">
              <a:latin typeface="HGP創英角ｺﾞｼｯｸUB"/>
              <a:ea typeface="HGP創英角ｺﾞｼｯｸUB"/>
              <a:cs typeface="HGP創英角ｺﾞｼｯｸUB"/>
            </a:endParaRPr>
          </a:p>
          <a:p>
            <a:pPr algn="ctr"/>
            <a:endParaRPr lang="en-US" altLang="ja-JP" sz="4000" dirty="0">
              <a:latin typeface="HGP創英角ｺﾞｼｯｸUB"/>
              <a:ea typeface="HGP創英角ｺﾞｼｯｸUB"/>
              <a:cs typeface="HGP創英角ｺﾞｼｯｸUB"/>
            </a:endParaRPr>
          </a:p>
          <a:p>
            <a:pPr algn="ctr"/>
            <a:r>
              <a:rPr kumimoji="1" lang="ja-JP" altLang="en-US" sz="4000" dirty="0" smtClean="0">
                <a:latin typeface="HGP創英角ｺﾞｼｯｸUB"/>
                <a:ea typeface="HGP創英角ｺﾞｼｯｸUB"/>
                <a:cs typeface="HGP創英角ｺﾞｼｯｸUB"/>
              </a:rPr>
              <a:t>「それが一番いい。もうそれを</a:t>
            </a:r>
            <a:endParaRPr kumimoji="1" lang="en-US" altLang="ja-JP" sz="4000" dirty="0" smtClean="0">
              <a:latin typeface="HGP創英角ｺﾞｼｯｸUB"/>
              <a:ea typeface="HGP創英角ｺﾞｼｯｸUB"/>
              <a:cs typeface="HGP創英角ｺﾞｼｯｸUB"/>
            </a:endParaRPr>
          </a:p>
          <a:p>
            <a:pPr algn="ctr"/>
            <a:r>
              <a:rPr kumimoji="1" lang="ja-JP" altLang="en-US" sz="4000" dirty="0" smtClean="0">
                <a:latin typeface="HGP創英角ｺﾞｼｯｸUB"/>
                <a:ea typeface="HGP創英角ｺﾞｼｯｸUB"/>
                <a:cs typeface="HGP創英角ｺﾞｼｯｸUB"/>
              </a:rPr>
              <a:t>最終案にしよう！」</a:t>
            </a:r>
            <a:endParaRPr kumimoji="1" lang="ja-JP" altLang="en-US" sz="4000" dirty="0">
              <a:latin typeface="HGP創英角ｺﾞｼｯｸUB"/>
              <a:ea typeface="HGP創英角ｺﾞｼｯｸUB"/>
              <a:cs typeface="HGP創英角ｺﾞｼｯｸUB"/>
            </a:endParaRPr>
          </a:p>
        </p:txBody>
      </p:sp>
      <p:grpSp>
        <p:nvGrpSpPr>
          <p:cNvPr id="8" name="グループ化 7"/>
          <p:cNvGrpSpPr/>
          <p:nvPr/>
        </p:nvGrpSpPr>
        <p:grpSpPr>
          <a:xfrm>
            <a:off x="2004125" y="762704"/>
            <a:ext cx="5258446" cy="5258446"/>
            <a:chOff x="2459736" y="1892808"/>
            <a:chExt cx="4133088" cy="4133088"/>
          </a:xfrm>
        </p:grpSpPr>
        <p:cxnSp>
          <p:nvCxnSpPr>
            <p:cNvPr id="6" name="直線コネクタ 5"/>
            <p:cNvCxnSpPr/>
            <p:nvPr/>
          </p:nvCxnSpPr>
          <p:spPr>
            <a:xfrm>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flipH="1">
              <a:off x="2459736" y="1892808"/>
              <a:ext cx="4133088" cy="4133088"/>
            </a:xfrm>
            <a:prstGeom prst="line">
              <a:avLst/>
            </a:prstGeom>
            <a:ln w="7620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32</a:t>
            </a:fld>
            <a:endParaRPr lang="en-US" altLang="ja-JP" sz="2800" b="1" baseline="2000">
              <a:latin typeface="ＭＳ Ｐゴシック" pitchFamily="50" charset="-128"/>
            </a:endParaRPr>
          </a:p>
        </p:txBody>
      </p:sp>
      <p:sp>
        <p:nvSpPr>
          <p:cNvPr id="10" name="正方形/長方形 9"/>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第１回</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4003427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normAutofit fontScale="90000"/>
          </a:bodyPr>
          <a:lstStyle/>
          <a:p>
            <a:r>
              <a:rPr kumimoji="1" lang="ja-JP" altLang="en-US" dirty="0" smtClean="0">
                <a:solidFill>
                  <a:schemeClr val="accent1">
                    <a:lumMod val="75000"/>
                  </a:schemeClr>
                </a:solidFill>
                <a:latin typeface="HGP創英角ｺﾞｼｯｸUB" pitchFamily="50" charset="-128"/>
                <a:ea typeface="HGP創英角ｺﾞｼｯｸUB" pitchFamily="50" charset="-128"/>
              </a:rPr>
              <a:t>「集合知」の存在は</a:t>
            </a:r>
            <a:br>
              <a:rPr kumimoji="1" lang="ja-JP" altLang="en-US" dirty="0" smtClean="0">
                <a:solidFill>
                  <a:schemeClr val="accent1">
                    <a:lumMod val="75000"/>
                  </a:schemeClr>
                </a:solidFill>
                <a:latin typeface="HGP創英角ｺﾞｼｯｸUB" pitchFamily="50" charset="-128"/>
                <a:ea typeface="HGP創英角ｺﾞｼｯｸUB" pitchFamily="50" charset="-128"/>
              </a:rPr>
            </a:br>
            <a:r>
              <a:rPr kumimoji="1" lang="ja-JP" altLang="en-US" dirty="0" smtClean="0">
                <a:solidFill>
                  <a:schemeClr val="accent1">
                    <a:lumMod val="75000"/>
                  </a:schemeClr>
                </a:solidFill>
                <a:latin typeface="HGP創英角ｺﾞｼｯｸUB" pitchFamily="50" charset="-128"/>
                <a:ea typeface="HGP創英角ｺﾞｼｯｸUB" pitchFamily="50" charset="-128"/>
              </a:rPr>
              <a:t>科学的に立証されている</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sp>
        <p:nvSpPr>
          <p:cNvPr id="3" name="コンテンツ プレースホルダー 2"/>
          <p:cNvSpPr>
            <a:spLocks noGrp="1"/>
          </p:cNvSpPr>
          <p:nvPr>
            <p:ph idx="1"/>
          </p:nvPr>
        </p:nvSpPr>
        <p:spPr>
          <a:xfrm>
            <a:off x="179512" y="1556792"/>
            <a:ext cx="8856984" cy="4896544"/>
          </a:xfrm>
        </p:spPr>
        <p:txBody>
          <a:bodyPr>
            <a:noAutofit/>
          </a:bodyPr>
          <a:lstStyle/>
          <a:p>
            <a:r>
              <a:rPr lang="en-US" altLang="ja-JP" sz="2000" i="1" dirty="0" smtClean="0">
                <a:latin typeface="HGP創英角ｺﾞｼｯｸUB" pitchFamily="50" charset="-128"/>
                <a:ea typeface="HGP創英角ｺﾞｼｯｸUB" pitchFamily="50" charset="-128"/>
              </a:rPr>
              <a:t>Science</a:t>
            </a:r>
            <a:r>
              <a:rPr lang="en-US" altLang="ja-JP" sz="2000" dirty="0" smtClean="0">
                <a:latin typeface="HGP創英角ｺﾞｼｯｸUB" pitchFamily="50" charset="-128"/>
                <a:ea typeface="HGP創英角ｺﾞｼｯｸUB" pitchFamily="50" charset="-128"/>
              </a:rPr>
              <a:t> 2010</a:t>
            </a:r>
            <a:r>
              <a:rPr lang="ja-JP" altLang="ja-JP" sz="2000" dirty="0" smtClean="0">
                <a:latin typeface="HGP創英角ｺﾞｼｯｸUB" pitchFamily="50" charset="-128"/>
                <a:ea typeface="HGP創英角ｺﾞｼｯｸUB" pitchFamily="50" charset="-128"/>
              </a:rPr>
              <a:t>年</a:t>
            </a:r>
            <a:r>
              <a:rPr lang="en-US" altLang="ja-JP" sz="2000" dirty="0" smtClean="0">
                <a:latin typeface="HGP創英角ｺﾞｼｯｸUB" pitchFamily="50" charset="-128"/>
                <a:ea typeface="HGP創英角ｺﾞｼｯｸUB" pitchFamily="50" charset="-128"/>
              </a:rPr>
              <a:t>10</a:t>
            </a:r>
            <a:r>
              <a:rPr lang="ja-JP" altLang="ja-JP" sz="2000" dirty="0" smtClean="0">
                <a:latin typeface="HGP創英角ｺﾞｼｯｸUB" pitchFamily="50" charset="-128"/>
                <a:ea typeface="HGP創英角ｺﾞｼｯｸUB" pitchFamily="50" charset="-128"/>
              </a:rPr>
              <a:t>月</a:t>
            </a:r>
            <a:r>
              <a:rPr lang="en-US" altLang="ja-JP" sz="2000" dirty="0" smtClean="0">
                <a:latin typeface="HGP創英角ｺﾞｼｯｸUB" pitchFamily="50" charset="-128"/>
                <a:ea typeface="HGP創英角ｺﾞｼｯｸUB" pitchFamily="50" charset="-128"/>
              </a:rPr>
              <a:t>29</a:t>
            </a:r>
            <a:r>
              <a:rPr lang="ja-JP" altLang="ja-JP" sz="2000" dirty="0" smtClean="0">
                <a:latin typeface="HGP創英角ｺﾞｼｯｸUB" pitchFamily="50" charset="-128"/>
                <a:ea typeface="HGP創英角ｺﾞｼｯｸUB" pitchFamily="50" charset="-128"/>
              </a:rPr>
              <a:t>日号</a:t>
            </a:r>
            <a:r>
              <a:rPr lang="ja-JP" altLang="en-US" sz="2000" dirty="0" smtClean="0">
                <a:latin typeface="HGP創英角ｺﾞｼｯｸUB" pitchFamily="50" charset="-128"/>
                <a:ea typeface="HGP創英角ｺﾞｼｯｸUB" pitchFamily="50" charset="-128"/>
              </a:rPr>
              <a:t>所収論文 </a:t>
            </a:r>
            <a:r>
              <a:rPr lang="en-US" altLang="ja-JP" sz="2000" dirty="0" smtClean="0">
                <a:latin typeface="HGP創英角ｺﾞｼｯｸUB" pitchFamily="50" charset="-128"/>
                <a:ea typeface="HGP創英角ｺﾞｼｯｸUB" pitchFamily="50" charset="-128"/>
              </a:rPr>
              <a:t>(Williams Woolley </a:t>
            </a:r>
            <a:r>
              <a:rPr lang="en-US" altLang="ja-JP" sz="2000" i="1" dirty="0" smtClean="0">
                <a:latin typeface="HGP創英角ｺﾞｼｯｸUB" pitchFamily="50" charset="-128"/>
                <a:ea typeface="HGP創英角ｺﾞｼｯｸUB" pitchFamily="50" charset="-128"/>
              </a:rPr>
              <a:t>et al. </a:t>
            </a:r>
            <a:r>
              <a:rPr lang="en-US" altLang="ja-JP" sz="2000" dirty="0" smtClean="0">
                <a:latin typeface="HGP創英角ｺﾞｼｯｸUB" pitchFamily="50" charset="-128"/>
                <a:ea typeface="HGP創英角ｺﾞｼｯｸUB" pitchFamily="50" charset="-128"/>
              </a:rPr>
              <a:t>(2010))</a:t>
            </a:r>
            <a:endParaRPr lang="ja-JP" altLang="en-US" sz="2000" dirty="0" smtClean="0">
              <a:latin typeface="HGP創英角ｺﾞｼｯｸUB" pitchFamily="50" charset="-128"/>
              <a:ea typeface="HGP創英角ｺﾞｼｯｸUB" pitchFamily="50" charset="-128"/>
            </a:endParaRPr>
          </a:p>
          <a:p>
            <a:pPr lvl="1"/>
            <a:r>
              <a:rPr lang="en-US" altLang="ja-JP" sz="2000" dirty="0" smtClean="0">
                <a:latin typeface="HGP創英角ｺﾞｼｯｸUB" pitchFamily="50" charset="-128"/>
                <a:ea typeface="HGP創英角ｺﾞｼｯｸUB" pitchFamily="50" charset="-128"/>
              </a:rPr>
              <a:t>699</a:t>
            </a:r>
            <a:r>
              <a:rPr lang="ja-JP" altLang="ja-JP" sz="2000" dirty="0" smtClean="0">
                <a:latin typeface="HGP創英角ｺﾞｼｯｸUB" pitchFamily="50" charset="-128"/>
                <a:ea typeface="HGP創英角ｺﾞｼｯｸUB" pitchFamily="50" charset="-128"/>
              </a:rPr>
              <a:t>名を被験者に</a:t>
            </a:r>
            <a:r>
              <a:rPr lang="en-US" altLang="ja-JP" sz="2000" dirty="0" smtClean="0">
                <a:latin typeface="HGP創英角ｺﾞｼｯｸUB" pitchFamily="50" charset="-128"/>
                <a:ea typeface="HGP創英角ｺﾞｼｯｸUB" pitchFamily="50" charset="-128"/>
              </a:rPr>
              <a:t>2</a:t>
            </a:r>
            <a:r>
              <a:rPr lang="ja-JP" altLang="ja-JP" sz="2000" dirty="0" smtClean="0">
                <a:latin typeface="HGP創英角ｺﾞｼｯｸUB" pitchFamily="50" charset="-128"/>
                <a:ea typeface="HGP創英角ｺﾞｼｯｸUB" pitchFamily="50" charset="-128"/>
              </a:rPr>
              <a:t>～</a:t>
            </a:r>
            <a:r>
              <a:rPr lang="en-US" altLang="ja-JP" sz="2000" dirty="0" smtClean="0">
                <a:latin typeface="HGP創英角ｺﾞｼｯｸUB" pitchFamily="50" charset="-128"/>
                <a:ea typeface="HGP創英角ｺﾞｼｯｸUB" pitchFamily="50" charset="-128"/>
              </a:rPr>
              <a:t>5</a:t>
            </a:r>
            <a:r>
              <a:rPr lang="ja-JP" altLang="ja-JP" sz="2000" dirty="0" smtClean="0">
                <a:latin typeface="HGP創英角ｺﾞｼｯｸUB" pitchFamily="50" charset="-128"/>
                <a:ea typeface="HGP創英角ｺﾞｼｯｸUB" pitchFamily="50" charset="-128"/>
              </a:rPr>
              <a:t>人のグループを形成</a:t>
            </a:r>
            <a:endParaRPr lang="ja-JP" altLang="en-US" sz="2000" dirty="0" smtClean="0">
              <a:latin typeface="HGP創英角ｺﾞｼｯｸUB" pitchFamily="50" charset="-128"/>
              <a:ea typeface="HGP創英角ｺﾞｼｯｸUB" pitchFamily="50" charset="-128"/>
            </a:endParaRPr>
          </a:p>
          <a:p>
            <a:pPr lvl="2"/>
            <a:r>
              <a:rPr lang="ja-JP" altLang="ja-JP" sz="2000" dirty="0" smtClean="0">
                <a:latin typeface="HGP創英角ｺﾞｼｯｸUB" pitchFamily="50" charset="-128"/>
                <a:ea typeface="HGP創英角ｺﾞｼｯｸUB" pitchFamily="50" charset="-128"/>
              </a:rPr>
              <a:t>パズルやブレーンストーミング、集団での価値判断など</a:t>
            </a:r>
            <a:r>
              <a:rPr lang="ja-JP" altLang="en-US" sz="2000" dirty="0" smtClean="0">
                <a:latin typeface="HGP創英角ｺﾞｼｯｸUB" pitchFamily="50" charset="-128"/>
                <a:ea typeface="HGP創英角ｺﾞｼｯｸUB" pitchFamily="50" charset="-128"/>
              </a:rPr>
              <a:t>の作業</a:t>
            </a:r>
          </a:p>
          <a:p>
            <a:pPr lvl="2"/>
            <a:r>
              <a:rPr lang="ja-JP" altLang="ja-JP" sz="2000" dirty="0" smtClean="0">
                <a:latin typeface="HGP創英角ｺﾞｼｯｸUB" pitchFamily="50" charset="-128"/>
                <a:ea typeface="HGP創英角ｺﾞｼｯｸUB" pitchFamily="50" charset="-128"/>
              </a:rPr>
              <a:t>作業後の被験者の知的パフォーマンスをコンピュータ対戦型のチェッカーゲームの勝敗などで測定</a:t>
            </a:r>
            <a:endParaRPr lang="ja-JP" altLang="en-US" sz="2000" dirty="0" smtClean="0">
              <a:latin typeface="HGP創英角ｺﾞｼｯｸUB" pitchFamily="50" charset="-128"/>
              <a:ea typeface="HGP創英角ｺﾞｼｯｸUB" pitchFamily="50" charset="-128"/>
            </a:endParaRPr>
          </a:p>
          <a:p>
            <a:pPr lvl="2"/>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集合知による知的能力の向上</a:t>
            </a:r>
            <a:r>
              <a:rPr lang="en-US" altLang="ja-JP" sz="2000" dirty="0" smtClean="0">
                <a:latin typeface="HGP創英角ｺﾞｼｯｸUB" pitchFamily="50" charset="-128"/>
                <a:ea typeface="HGP創英角ｺﾞｼｯｸUB" pitchFamily="50" charset="-128"/>
              </a:rPr>
              <a:t>: </a:t>
            </a:r>
            <a:r>
              <a:rPr lang="ja-JP" altLang="ja-JP" sz="2000" dirty="0" smtClean="0">
                <a:latin typeface="HGP創英角ｺﾞｼｯｸUB" pitchFamily="50" charset="-128"/>
                <a:ea typeface="HGP創英角ｺﾞｼｯｸUB" pitchFamily="50" charset="-128"/>
              </a:rPr>
              <a:t>統計上有意に観察</a:t>
            </a:r>
            <a:endParaRPr lang="en-US" altLang="ja-JP" sz="2000" dirty="0" smtClean="0">
              <a:latin typeface="HGP創英角ｺﾞｼｯｸUB" pitchFamily="50" charset="-128"/>
              <a:ea typeface="HGP創英角ｺﾞｼｯｸUB" pitchFamily="50" charset="-128"/>
            </a:endParaRPr>
          </a:p>
          <a:p>
            <a:pPr lvl="1"/>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en-US"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C</a:t>
            </a:r>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ファクター」</a:t>
            </a:r>
            <a:r>
              <a:rPr lang="en-US" altLang="ja-JP" sz="2000" dirty="0" smtClean="0">
                <a:latin typeface="HGP創英角ｺﾞｼｯｸUB" pitchFamily="50" charset="-128"/>
                <a:ea typeface="HGP創英角ｺﾞｼｯｸUB" pitchFamily="50" charset="-128"/>
              </a:rPr>
              <a:t>: </a:t>
            </a:r>
            <a:r>
              <a:rPr lang="ja-JP" altLang="ja-JP" sz="2000" dirty="0" smtClean="0">
                <a:latin typeface="HGP創英角ｺﾞｼｯｸUB" pitchFamily="50" charset="-128"/>
                <a:ea typeface="HGP創英角ｺﾞｼｯｸUB" pitchFamily="50" charset="-128"/>
              </a:rPr>
              <a:t>人々が一緒に作業することで高まる知的能力</a:t>
            </a:r>
          </a:p>
          <a:p>
            <a:pPr lvl="2"/>
            <a:r>
              <a:rPr lang="ja-JP" altLang="ja-JP" sz="2000" dirty="0" smtClean="0">
                <a:latin typeface="HGP創英角ｺﾞｼｯｸUB" pitchFamily="50" charset="-128"/>
                <a:ea typeface="HGP創英角ｺﾞｼｯｸUB" pitchFamily="50" charset="-128"/>
              </a:rPr>
              <a:t>グループ</a:t>
            </a:r>
            <a:r>
              <a:rPr lang="ja-JP" altLang="en-US" sz="2000" dirty="0" smtClean="0">
                <a:latin typeface="HGP創英角ｺﾞｼｯｸUB" pitchFamily="50" charset="-128"/>
                <a:ea typeface="HGP創英角ｺﾞｼｯｸUB" pitchFamily="50" charset="-128"/>
              </a:rPr>
              <a:t>メンバー</a:t>
            </a:r>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個人の知的能力にはさほど相関しない</a:t>
            </a:r>
            <a:endParaRPr lang="en-US"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lvl="2"/>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社会的感応度</a:t>
            </a:r>
            <a:r>
              <a:rPr lang="ja-JP" altLang="ja-JP" sz="2000" dirty="0" smtClean="0">
                <a:latin typeface="HGP創英角ｺﾞｼｯｸUB" pitchFamily="50" charset="-128"/>
                <a:ea typeface="HGP創英角ｺﾞｼｯｸUB" pitchFamily="50" charset="-128"/>
              </a:rPr>
              <a:t>の高さ</a:t>
            </a:r>
            <a:r>
              <a:rPr lang="ja-JP" altLang="en-US" sz="2000" dirty="0" smtClean="0">
                <a:latin typeface="HGP創英角ｺﾞｼｯｸUB" pitchFamily="50" charset="-128"/>
                <a:ea typeface="HGP創英角ｺﾞｼｯｸUB" pitchFamily="50" charset="-128"/>
              </a:rPr>
              <a:t>に正の相関</a:t>
            </a:r>
            <a:endParaRPr lang="en-US" altLang="ja-JP" sz="2000" dirty="0" smtClean="0">
              <a:latin typeface="HGP創英角ｺﾞｼｯｸUB" pitchFamily="50" charset="-128"/>
              <a:ea typeface="HGP創英角ｺﾞｼｯｸUB" pitchFamily="50" charset="-128"/>
            </a:endParaRPr>
          </a:p>
          <a:p>
            <a:pPr lvl="3"/>
            <a:r>
              <a:rPr lang="ja-JP" altLang="ja-JP" dirty="0" smtClean="0">
                <a:latin typeface="HGP創英角ｺﾞｼｯｸUB" pitchFamily="50" charset="-128"/>
                <a:ea typeface="HGP創英角ｺﾞｼｯｸUB" pitchFamily="50" charset="-128"/>
              </a:rPr>
              <a:t>「相手の表情を読む」すなわち「空気を読む」能力</a:t>
            </a:r>
            <a:endParaRPr lang="en-US" altLang="ja-JP" dirty="0" smtClean="0">
              <a:latin typeface="HGP創英角ｺﾞｼｯｸUB" pitchFamily="50" charset="-128"/>
              <a:ea typeface="HGP創英角ｺﾞｼｯｸUB" pitchFamily="50" charset="-128"/>
            </a:endParaRPr>
          </a:p>
          <a:p>
            <a:pPr lvl="2"/>
            <a:r>
              <a:rPr lang="ja-JP" altLang="ja-JP" sz="2000" dirty="0" smtClean="0">
                <a:latin typeface="HGP創英角ｺﾞｼｯｸUB" pitchFamily="50" charset="-128"/>
                <a:ea typeface="HGP創英角ｺﾞｼｯｸUB" pitchFamily="50" charset="-128"/>
              </a:rPr>
              <a:t>グループ内の</a:t>
            </a:r>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女性の多さ</a:t>
            </a:r>
            <a:r>
              <a:rPr lang="ja-JP" altLang="en-US" sz="2000" dirty="0" smtClean="0">
                <a:latin typeface="HGP創英角ｺﾞｼｯｸUB" pitchFamily="50" charset="-128"/>
                <a:ea typeface="HGP創英角ｺﾞｼｯｸUB" pitchFamily="50" charset="-128"/>
              </a:rPr>
              <a:t>に正の相関</a:t>
            </a:r>
          </a:p>
          <a:p>
            <a:pPr lvl="3"/>
            <a:r>
              <a:rPr lang="ja-JP" altLang="ja-JP" dirty="0" smtClean="0">
                <a:latin typeface="HGP創英角ｺﾞｼｯｸUB" pitchFamily="50" charset="-128"/>
                <a:ea typeface="HGP創英角ｺﾞｼｯｸUB" pitchFamily="50" charset="-128"/>
              </a:rPr>
              <a:t>女性は一般的に社会的感応度が高いとされる</a:t>
            </a:r>
            <a:endParaRPr lang="en-US" altLang="ja-JP" dirty="0" smtClean="0">
              <a:latin typeface="HGP創英角ｺﾞｼｯｸUB" pitchFamily="50" charset="-128"/>
              <a:ea typeface="HGP創英角ｺﾞｼｯｸUB" pitchFamily="50" charset="-128"/>
            </a:endParaRPr>
          </a:p>
          <a:p>
            <a:pPr lvl="2"/>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少数のメンバーが会話を独占</a:t>
            </a:r>
            <a:r>
              <a:rPr lang="ja-JP" altLang="en-US" sz="2000" dirty="0" smtClean="0">
                <a:latin typeface="HGP創英角ｺﾞｼｯｸUB" pitchFamily="50" charset="-128"/>
                <a:ea typeface="HGP創英角ｺﾞｼｯｸUB" pitchFamily="50" charset="-128"/>
              </a:rPr>
              <a:t>する</a:t>
            </a:r>
            <a:r>
              <a:rPr lang="ja-JP" altLang="ja-JP" sz="2000" dirty="0" smtClean="0">
                <a:latin typeface="HGP創英角ｺﾞｼｯｸUB" pitchFamily="50" charset="-128"/>
                <a:ea typeface="HGP創英角ｺﾞｼｯｸUB" pitchFamily="50" charset="-128"/>
              </a:rPr>
              <a:t>グループでは</a:t>
            </a:r>
            <a:r>
              <a:rPr lang="ja-JP" altLang="ja-JP" sz="2000" b="1" dirty="0" smtClean="0">
                <a:effectLst>
                  <a:outerShdw blurRad="38100" dist="38100" dir="2700000" algn="tl">
                    <a:srgbClr val="000000">
                      <a:alpha val="43137"/>
                    </a:srgbClr>
                  </a:outerShdw>
                </a:effectLst>
                <a:latin typeface="HGP創英角ｺﾞｼｯｸUB" pitchFamily="50" charset="-128"/>
                <a:ea typeface="HGP創英角ｺﾞｼｯｸUB" pitchFamily="50" charset="-128"/>
              </a:rPr>
              <a:t>負の相関</a:t>
            </a:r>
          </a:p>
          <a:p>
            <a:endParaRPr kumimoji="1" lang="ja-JP" altLang="en-US" sz="2000" dirty="0"/>
          </a:p>
        </p:txBody>
      </p:sp>
      <p:sp>
        <p:nvSpPr>
          <p:cNvPr id="5" name="正方形/長方形 4"/>
          <p:cNvSpPr/>
          <p:nvPr/>
        </p:nvSpPr>
        <p:spPr>
          <a:xfrm>
            <a:off x="33868" y="25401"/>
            <a:ext cx="1539753" cy="61148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smtClean="0">
                <a:latin typeface="ＤＦＰ太丸ゴシック体"/>
                <a:ea typeface="ＤＦＰ太丸ゴシック体"/>
                <a:cs typeface="ＤＦＰ太丸ゴシック体"/>
              </a:rPr>
              <a:t>第２回</a:t>
            </a:r>
            <a:endParaRPr kumimoji="1" lang="ja-JP" altLang="en-US" sz="3200" dirty="0">
              <a:latin typeface="ＤＦＰ太丸ゴシック体"/>
              <a:ea typeface="ＤＦＰ太丸ゴシック体"/>
              <a:cs typeface="ＤＦＰ太丸ゴシック体"/>
            </a:endParaRPr>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33</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27542575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IMG_1769.JPG"/>
          <p:cNvPicPr>
            <a:picLocks noChangeAspect="1"/>
          </p:cNvPicPr>
          <p:nvPr/>
        </p:nvPicPr>
        <p:blipFill>
          <a:blip r:embed="rId2"/>
          <a:stretch>
            <a:fillRect/>
          </a:stretch>
        </p:blipFill>
        <p:spPr>
          <a:xfrm>
            <a:off x="1061984" y="1071626"/>
            <a:ext cx="7324748" cy="4883165"/>
          </a:xfrm>
          <a:prstGeom prst="rect">
            <a:avLst/>
          </a:prstGeom>
        </p:spPr>
      </p:pic>
      <p:sp>
        <p:nvSpPr>
          <p:cNvPr id="2" name="テキスト ボックス 1"/>
          <p:cNvSpPr txBox="1"/>
          <p:nvPr/>
        </p:nvSpPr>
        <p:spPr>
          <a:xfrm>
            <a:off x="429768" y="240629"/>
            <a:ext cx="8211312" cy="830997"/>
          </a:xfrm>
          <a:prstGeom prst="rect">
            <a:avLst/>
          </a:prstGeom>
          <a:noFill/>
        </p:spPr>
        <p:txBody>
          <a:bodyPr wrap="square" rtlCol="0">
            <a:spAutoFit/>
          </a:bodyPr>
          <a:lstStyle/>
          <a:p>
            <a:pPr algn="ctr"/>
            <a:r>
              <a:rPr kumimoji="1" lang="ja-JP" altLang="en-US" sz="4800" dirty="0" smtClean="0">
                <a:solidFill>
                  <a:srgbClr val="003399"/>
                </a:solidFill>
                <a:latin typeface="HGP創英角ｺﾞｼｯｸUB"/>
                <a:ea typeface="HGP創英角ｺﾞｼｯｸUB"/>
                <a:cs typeface="HGP創英角ｺﾞｼｯｸUB"/>
              </a:rPr>
              <a:t>ブレーンストーミング</a:t>
            </a:r>
            <a:endParaRPr kumimoji="1" lang="ja-JP" altLang="en-US" sz="4800" dirty="0">
              <a:solidFill>
                <a:srgbClr val="003399"/>
              </a:solidFill>
              <a:latin typeface="HGP創英角ｺﾞｼｯｸUB"/>
              <a:ea typeface="HGP創英角ｺﾞｼｯｸUB"/>
              <a:cs typeface="HGP創英角ｺﾞｼｯｸUB"/>
            </a:endParaRPr>
          </a:p>
        </p:txBody>
      </p:sp>
      <p:sp>
        <p:nvSpPr>
          <p:cNvPr id="3" name="テキスト ボックス 2"/>
          <p:cNvSpPr txBox="1"/>
          <p:nvPr/>
        </p:nvSpPr>
        <p:spPr>
          <a:xfrm>
            <a:off x="1201714" y="2670308"/>
            <a:ext cx="7010953"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4800" dirty="0" smtClean="0">
                <a:solidFill>
                  <a:srgbClr val="003399"/>
                </a:solidFill>
                <a:latin typeface="HGP創英角ｺﾞｼｯｸUB" pitchFamily="50" charset="-128"/>
                <a:ea typeface="HGP創英角ｺﾞｼｯｸUB" pitchFamily="50" charset="-128"/>
              </a:rPr>
              <a:t>２０年後の</a:t>
            </a:r>
            <a:r>
              <a:rPr kumimoji="1" lang="ja-JP" altLang="en-US" sz="4800" dirty="0" smtClean="0">
                <a:solidFill>
                  <a:srgbClr val="003399"/>
                </a:solidFill>
                <a:latin typeface="HGP創英角ｺﾞｼｯｸUB" pitchFamily="50" charset="-128"/>
                <a:ea typeface="HGP創英角ｺﾞｼｯｸUB" pitchFamily="50" charset="-128"/>
              </a:rPr>
              <a:t>サービス</a:t>
            </a:r>
            <a:endParaRPr kumimoji="1" lang="ja-JP" altLang="en-US" sz="4800" dirty="0">
              <a:solidFill>
                <a:srgbClr val="003399"/>
              </a:solidFill>
              <a:latin typeface="HGP創英角ｺﾞｼｯｸUB" pitchFamily="50" charset="-128"/>
              <a:ea typeface="HGP創英角ｺﾞｼｯｸUB" pitchFamily="50" charset="-128"/>
            </a:endParaRPr>
          </a:p>
        </p:txBody>
      </p:sp>
      <p:sp>
        <p:nvSpPr>
          <p:cNvPr id="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34</a:t>
            </a:fld>
            <a:endParaRPr lang="en-US" altLang="ja-JP" sz="2800" b="1" baseline="2000">
              <a:latin typeface="ＭＳ Ｐゴシック" pitchFamily="50"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上矢印 5"/>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59427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97479" y="2531532"/>
            <a:ext cx="6185140" cy="14054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dirty="0" smtClean="0"/>
              <a:t>自由連想法から強制連想法へ</a:t>
            </a:r>
            <a:endParaRPr kumimoji="1" lang="ja-JP" altLang="en-US" sz="3600" dirty="0"/>
          </a:p>
        </p:txBody>
      </p:sp>
      <p:sp>
        <p:nvSpPr>
          <p:cNvPr id="3" name="角丸四角形吹き出し 2"/>
          <p:cNvSpPr/>
          <p:nvPr/>
        </p:nvSpPr>
        <p:spPr>
          <a:xfrm>
            <a:off x="1000664" y="301924"/>
            <a:ext cx="5771071" cy="1944937"/>
          </a:xfrm>
          <a:prstGeom prst="wedgeRoundRectCallout">
            <a:avLst>
              <a:gd name="adj1" fmla="val -20919"/>
              <a:gd name="adj2" fmla="val 7844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ja-JP" altLang="en-US" sz="2800" dirty="0" smtClean="0"/>
              <a:t>制約なくアイデアを出していくため発想の自由度が大きい</a:t>
            </a:r>
            <a:endParaRPr kumimoji="1" lang="en-US" altLang="ja-JP" sz="2800" dirty="0"/>
          </a:p>
          <a:p>
            <a:pPr marL="285750" indent="-285750">
              <a:buFont typeface="Arial" pitchFamily="34" charset="0"/>
              <a:buChar char="•"/>
            </a:pPr>
            <a:r>
              <a:rPr lang="ja-JP" altLang="en-US" sz="2800" dirty="0" smtClean="0"/>
              <a:t>思いつかないとアイデアが発散しにくい</a:t>
            </a:r>
            <a:endParaRPr kumimoji="1" lang="ja-JP" altLang="en-US" sz="2800" dirty="0"/>
          </a:p>
        </p:txBody>
      </p:sp>
      <p:sp>
        <p:nvSpPr>
          <p:cNvPr id="4" name="正方形/長方形 3"/>
          <p:cNvSpPr/>
          <p:nvPr/>
        </p:nvSpPr>
        <p:spPr>
          <a:xfrm>
            <a:off x="4490049" y="3429802"/>
            <a:ext cx="2910925" cy="369332"/>
          </a:xfrm>
          <a:prstGeom prst="rect">
            <a:avLst/>
          </a:prstGeom>
        </p:spPr>
        <p:txBody>
          <a:bodyPr wrap="none">
            <a:spAutoFit/>
          </a:bodyPr>
          <a:lstStyle/>
          <a:p>
            <a:r>
              <a:rPr lang="en-US" altLang="ja-JP" dirty="0">
                <a:solidFill>
                  <a:schemeClr val="bg1"/>
                </a:solidFill>
              </a:rPr>
              <a:t>Forced Association Measures</a:t>
            </a:r>
            <a:endParaRPr lang="ja-JP" altLang="en-US" dirty="0">
              <a:solidFill>
                <a:schemeClr val="bg1"/>
              </a:solidFill>
            </a:endParaRPr>
          </a:p>
        </p:txBody>
      </p:sp>
      <p:sp>
        <p:nvSpPr>
          <p:cNvPr id="5" name="正方形/長方形 4"/>
          <p:cNvSpPr/>
          <p:nvPr/>
        </p:nvSpPr>
        <p:spPr>
          <a:xfrm>
            <a:off x="1397479" y="3437626"/>
            <a:ext cx="2688428" cy="369332"/>
          </a:xfrm>
          <a:prstGeom prst="rect">
            <a:avLst/>
          </a:prstGeom>
        </p:spPr>
        <p:txBody>
          <a:bodyPr wrap="none">
            <a:spAutoFit/>
          </a:bodyPr>
          <a:lstStyle/>
          <a:p>
            <a:r>
              <a:rPr lang="en-US" altLang="ja-JP" dirty="0">
                <a:solidFill>
                  <a:schemeClr val="bg1"/>
                </a:solidFill>
              </a:rPr>
              <a:t>Free Association Measures</a:t>
            </a:r>
            <a:endParaRPr lang="ja-JP" altLang="en-US" dirty="0">
              <a:solidFill>
                <a:schemeClr val="bg1"/>
              </a:solidFill>
            </a:endParaRPr>
          </a:p>
        </p:txBody>
      </p:sp>
      <p:sp>
        <p:nvSpPr>
          <p:cNvPr id="6" name="角丸四角形吹き出し 5"/>
          <p:cNvSpPr/>
          <p:nvPr/>
        </p:nvSpPr>
        <p:spPr>
          <a:xfrm>
            <a:off x="2291751" y="4215441"/>
            <a:ext cx="5771071" cy="1944937"/>
          </a:xfrm>
          <a:prstGeom prst="wedgeRoundRectCallout">
            <a:avLst>
              <a:gd name="adj1" fmla="val 20935"/>
              <a:gd name="adj2" fmla="val -6969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itchFamily="34" charset="0"/>
              <a:buChar char="•"/>
            </a:pPr>
            <a:r>
              <a:rPr lang="ja-JP" altLang="en-US" sz="2800" dirty="0" smtClean="0"/>
              <a:t>アイデアの方向性を制約するため発想の自由度を制限する</a:t>
            </a:r>
            <a:endParaRPr kumimoji="1" lang="en-US" altLang="ja-JP" sz="2800" dirty="0"/>
          </a:p>
          <a:p>
            <a:pPr marL="285750" indent="-285750">
              <a:buFont typeface="Arial" pitchFamily="34" charset="0"/>
              <a:buChar char="•"/>
            </a:pPr>
            <a:r>
              <a:rPr kumimoji="1" lang="ja-JP" altLang="en-US" sz="2800" dirty="0" smtClean="0"/>
              <a:t>強制的にアイデアを発散させるため、アイデアが</a:t>
            </a:r>
            <a:r>
              <a:rPr lang="ja-JP" altLang="en-US" sz="2800" dirty="0" smtClean="0"/>
              <a:t>発散しやすい</a:t>
            </a:r>
            <a:endParaRPr kumimoji="1" lang="ja-JP" altLang="en-US" sz="2800" dirty="0"/>
          </a:p>
        </p:txBody>
      </p:sp>
      <p:sp>
        <p:nvSpPr>
          <p:cNvPr id="7"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35</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p>
            <a:pPr>
              <a:defRPr/>
            </a:pPr>
            <a:fld id="{35D30423-55BE-447A-BFA6-69C229F8E81F}" type="slidenum">
              <a:rPr lang="en-US" altLang="ja-JP" smtClean="0"/>
              <a:pPr>
                <a:defRPr/>
              </a:pPr>
              <a:t>36</a:t>
            </a:fld>
            <a:endParaRPr lang="en-US" altLang="ja-JP" dirty="0"/>
          </a:p>
        </p:txBody>
      </p:sp>
      <p:sp>
        <p:nvSpPr>
          <p:cNvPr id="3" name="テキスト ボックス 2"/>
          <p:cNvSpPr txBox="1"/>
          <p:nvPr/>
        </p:nvSpPr>
        <p:spPr>
          <a:xfrm>
            <a:off x="621940" y="636434"/>
            <a:ext cx="1980029" cy="523220"/>
          </a:xfrm>
          <a:prstGeom prst="rect">
            <a:avLst/>
          </a:prstGeom>
          <a:noFill/>
        </p:spPr>
        <p:txBody>
          <a:bodyPr wrap="none" rtlCol="0">
            <a:spAutoFit/>
          </a:bodyPr>
          <a:lstStyle/>
          <a:p>
            <a:r>
              <a:rPr lang="ja-JP" altLang="en-US" sz="2800" dirty="0" smtClean="0">
                <a:latin typeface="HGP創英角ﾎﾟｯﾌﾟ体" pitchFamily="50" charset="-128"/>
                <a:ea typeface="HGP創英角ﾎﾟｯﾌﾟ体" pitchFamily="50" charset="-128"/>
              </a:rPr>
              <a:t>強制連想法</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829008" y="2181319"/>
            <a:ext cx="3365024" cy="707886"/>
          </a:xfrm>
          <a:prstGeom prst="rect">
            <a:avLst/>
          </a:prstGeom>
          <a:noFill/>
        </p:spPr>
        <p:txBody>
          <a:bodyPr wrap="none" rtlCol="0">
            <a:spAutoFit/>
          </a:bodyPr>
          <a:lstStyle/>
          <a:p>
            <a:r>
              <a:rPr kumimoji="1" lang="ja-JP" altLang="en-US" sz="4000" dirty="0" smtClean="0">
                <a:latin typeface="HGP創英角ﾎﾟｯﾌﾟ体" pitchFamily="50" charset="-128"/>
                <a:ea typeface="HGP創英角ﾎﾟｯﾌﾟ体" pitchFamily="50" charset="-128"/>
              </a:rPr>
              <a:t>シナリオグラフ</a:t>
            </a:r>
            <a:endParaRPr kumimoji="1" lang="ja-JP" altLang="en-US" sz="4000" dirty="0">
              <a:latin typeface="HGP創英角ﾎﾟｯﾌﾟ体" pitchFamily="50" charset="-128"/>
              <a:ea typeface="HGP創英角ﾎﾟｯﾌﾟ体" pitchFamily="50" charset="-128"/>
            </a:endParaRPr>
          </a:p>
        </p:txBody>
      </p:sp>
      <p:sp>
        <p:nvSpPr>
          <p:cNvPr id="6" name="正方形/長方形 5"/>
          <p:cNvSpPr/>
          <p:nvPr/>
        </p:nvSpPr>
        <p:spPr>
          <a:xfrm>
            <a:off x="621940" y="3682802"/>
            <a:ext cx="4510777" cy="1200329"/>
          </a:xfrm>
          <a:prstGeom prst="rect">
            <a:avLst/>
          </a:prstGeom>
        </p:spPr>
        <p:txBody>
          <a:bodyPr wrap="square">
            <a:spAutoFit/>
          </a:bodyPr>
          <a:lstStyle/>
          <a:p>
            <a:r>
              <a:rPr lang="en-US" altLang="ja-JP" dirty="0" smtClean="0"/>
              <a:t>Kim, Sun K., Ishii, K. (2007), </a:t>
            </a:r>
            <a:r>
              <a:rPr lang="en-US" altLang="ja-JP" i="1" dirty="0" smtClean="0"/>
              <a:t>Scenario Graph: Discovering New Business Opportunities and Failure Mode</a:t>
            </a:r>
            <a:r>
              <a:rPr lang="en-US" altLang="ja-JP" dirty="0" smtClean="0"/>
              <a:t>, Technical paper, CA, USA: Stanford University, pp.1-8.</a:t>
            </a:r>
          </a:p>
        </p:txBody>
      </p:sp>
      <p:pic>
        <p:nvPicPr>
          <p:cNvPr id="8" name="図 7" descr="IMG_0054.JPG"/>
          <p:cNvPicPr>
            <a:picLocks noChangeAspect="1"/>
          </p:cNvPicPr>
          <p:nvPr/>
        </p:nvPicPr>
        <p:blipFill>
          <a:blip r:embed="rId2"/>
          <a:stretch>
            <a:fillRect/>
          </a:stretch>
        </p:blipFill>
        <p:spPr>
          <a:xfrm rot="5400000">
            <a:off x="4219816" y="1283528"/>
            <a:ext cx="5477405" cy="3651603"/>
          </a:xfrm>
          <a:prstGeom prst="rect">
            <a:avLst/>
          </a:prstGeom>
        </p:spPr>
      </p:pic>
      <p:sp>
        <p:nvSpPr>
          <p:cNvPr id="7"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36</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274638"/>
            <a:ext cx="8856662" cy="1143000"/>
          </a:xfrm>
        </p:spPr>
        <p:txBody>
          <a:bodyPr>
            <a:normAutofit/>
          </a:bodyPr>
          <a:lstStyle/>
          <a:p>
            <a:r>
              <a:rPr lang="en-US" altLang="ja-JP">
                <a:solidFill>
                  <a:srgbClr val="376092"/>
                </a:solidFill>
                <a:latin typeface="HGP創英角ｺﾞｼｯｸUB" charset="-128"/>
                <a:ea typeface="HGP創英角ｺﾞｼｯｸUB" charset="-128"/>
                <a:cs typeface="HGP創英角ｺﾞｼｯｸUB" charset="-128"/>
              </a:rPr>
              <a:t>Scenario Graph</a:t>
            </a:r>
          </a:p>
        </p:txBody>
      </p:sp>
      <p:sp>
        <p:nvSpPr>
          <p:cNvPr id="3" name="コンテンツ プレースホルダー 2"/>
          <p:cNvSpPr>
            <a:spLocks noGrp="1"/>
          </p:cNvSpPr>
          <p:nvPr>
            <p:ph idx="1"/>
          </p:nvPr>
        </p:nvSpPr>
        <p:spPr>
          <a:xfrm>
            <a:off x="323850" y="1341438"/>
            <a:ext cx="3394075" cy="5327650"/>
          </a:xfrm>
        </p:spPr>
        <p:txBody>
          <a:bodyPr>
            <a:normAutofit/>
          </a:bodyPr>
          <a:lstStyle/>
          <a:p>
            <a:r>
              <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2007</a:t>
            </a: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年に</a:t>
            </a:r>
            <a:r>
              <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Stanford</a:t>
            </a: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大学にて開発</a:t>
            </a:r>
            <a:r>
              <a:rPr lang="en-US" altLang="ja-JP" sz="1900">
                <a:latin typeface="HGP創英角ｺﾞｼｯｸUB" charset="-128"/>
                <a:ea typeface="HGP創英角ｺﾞｼｯｸUB" charset="-128"/>
                <a:cs typeface="HGP創英角ｺﾞｼｯｸUB" charset="-128"/>
              </a:rPr>
              <a:t>(Sun Kim </a:t>
            </a:r>
            <a:r>
              <a:rPr lang="en-US" altLang="ja-JP" sz="1900" i="1">
                <a:latin typeface="HGP創英角ｺﾞｼｯｸUB" charset="-128"/>
                <a:ea typeface="HGP創英角ｺﾞｼｯｸUB" charset="-128"/>
                <a:cs typeface="HGP創英角ｺﾞｼｯｸUB" charset="-128"/>
              </a:rPr>
              <a:t>et al. </a:t>
            </a:r>
            <a:r>
              <a:rPr lang="en-US" altLang="ja-JP" sz="1900">
                <a:latin typeface="HGP創英角ｺﾞｼｯｸUB" charset="-128"/>
                <a:ea typeface="HGP創英角ｺﾞｼｯｸUB" charset="-128"/>
                <a:cs typeface="HGP創英角ｺﾞｼｯｸUB" charset="-128"/>
              </a:rPr>
              <a:t>(2007))</a:t>
            </a:r>
            <a:endPar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endParaRPr>
          </a:p>
          <a:p>
            <a:r>
              <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Who, What, Where, When</a:t>
            </a: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の軸に単語を書き出し、つなぐ</a:t>
            </a:r>
          </a:p>
          <a:p>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以下４つの使い方</a:t>
            </a:r>
          </a:p>
          <a:p>
            <a:pPr>
              <a:buFont typeface="Arial" charset="0"/>
              <a:buNone/>
            </a:pP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１）これまでにない組合せを発見</a:t>
            </a:r>
          </a:p>
          <a:p>
            <a:pPr>
              <a:buFont typeface="Arial" charset="0"/>
              <a:buNone/>
            </a:pP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　　（廃校</a:t>
            </a:r>
            <a:r>
              <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a:t>
            </a: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農業）</a:t>
            </a:r>
          </a:p>
          <a:p>
            <a:pPr>
              <a:buFont typeface="Arial" charset="0"/>
              <a:buNone/>
            </a:pP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２）単語の組合せのみでは新規性不明だが、それらをつなぐ新しい概念を発見</a:t>
            </a:r>
          </a:p>
          <a:p>
            <a:pPr>
              <a:buFont typeface="Arial" charset="0"/>
              <a:buNone/>
            </a:pP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　　（乙女</a:t>
            </a:r>
            <a:r>
              <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a:t>
            </a: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蓄える＝乙女保険）</a:t>
            </a:r>
          </a:p>
          <a:p>
            <a:pPr>
              <a:buFont typeface="Arial" charset="0"/>
              <a:buNone/>
            </a:pP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３）発散した</a:t>
            </a:r>
            <a:r>
              <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4W</a:t>
            </a: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に展開して収束案を作る</a:t>
            </a:r>
            <a:endParaRPr lang="en-US" altLang="ja-JP" sz="1900" b="1">
              <a:effectLst>
                <a:outerShdw blurRad="38100" dist="38100" dir="2700000" algn="tl">
                  <a:srgbClr val="DDDDDD"/>
                </a:outerShdw>
              </a:effectLst>
              <a:latin typeface="HGP創英角ｺﾞｼｯｸUB" charset="-128"/>
              <a:ea typeface="HGP創英角ｺﾞｼｯｸUB" charset="-128"/>
              <a:cs typeface="HGP創英角ｺﾞｼｯｸUB" charset="-128"/>
            </a:endParaRPr>
          </a:p>
          <a:p>
            <a:pPr>
              <a:buFont typeface="Arial" charset="0"/>
              <a:buNone/>
            </a:pPr>
            <a:r>
              <a:rPr lang="ja-JP" altLang="en-US" sz="1900" b="1">
                <a:effectLst>
                  <a:outerShdw blurRad="38100" dist="38100" dir="2700000" algn="tl">
                    <a:srgbClr val="DDDDDD"/>
                  </a:outerShdw>
                </a:effectLst>
                <a:latin typeface="HGP創英角ｺﾞｼｯｸUB" charset="-128"/>
                <a:ea typeface="HGP創英角ｺﾞｼｯｸUB" charset="-128"/>
                <a:cs typeface="HGP創英角ｺﾞｼｯｸUB" charset="-128"/>
              </a:rPr>
              <a:t>４）故障モードを洗い出すためのシナリオ作り</a:t>
            </a:r>
            <a:endParaRPr lang="ja-JP" altLang="en-US" sz="1900"/>
          </a:p>
        </p:txBody>
      </p:sp>
      <p:sp>
        <p:nvSpPr>
          <p:cNvPr id="50223" name="Text Box 47"/>
          <p:cNvSpPr txBox="1">
            <a:spLocks noChangeArrowheads="1"/>
          </p:cNvSpPr>
          <p:nvPr/>
        </p:nvSpPr>
        <p:spPr bwMode="auto">
          <a:xfrm>
            <a:off x="3703638" y="1773238"/>
            <a:ext cx="811212" cy="457200"/>
          </a:xfrm>
          <a:prstGeom prst="rect">
            <a:avLst/>
          </a:prstGeom>
          <a:noFill/>
          <a:ln w="9525">
            <a:noFill/>
            <a:miter lim="800000"/>
            <a:headEnd/>
            <a:tailEnd/>
          </a:ln>
          <a:effectLst/>
        </p:spPr>
        <p:txBody>
          <a:bodyPr wrap="none">
            <a:prstTxWarp prst="textNoShape">
              <a:avLst/>
            </a:prstTxWarp>
            <a:spAutoFit/>
          </a:bodyPr>
          <a:lstStyle/>
          <a:p>
            <a:r>
              <a:rPr lang="en-US" altLang="ja-JP" sz="2400"/>
              <a:t>Who</a:t>
            </a:r>
          </a:p>
        </p:txBody>
      </p:sp>
      <p:sp>
        <p:nvSpPr>
          <p:cNvPr id="50224" name="Line 48"/>
          <p:cNvSpPr>
            <a:spLocks noChangeShapeType="1"/>
          </p:cNvSpPr>
          <p:nvPr/>
        </p:nvSpPr>
        <p:spPr bwMode="auto">
          <a:xfrm>
            <a:off x="3722688" y="2565400"/>
            <a:ext cx="5313362" cy="0"/>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50225" name="Line 49"/>
          <p:cNvSpPr>
            <a:spLocks noChangeShapeType="1"/>
          </p:cNvSpPr>
          <p:nvPr/>
        </p:nvSpPr>
        <p:spPr bwMode="auto">
          <a:xfrm>
            <a:off x="3722688" y="3789363"/>
            <a:ext cx="5329237" cy="0"/>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50226" name="Line 50"/>
          <p:cNvSpPr>
            <a:spLocks noChangeShapeType="1"/>
          </p:cNvSpPr>
          <p:nvPr/>
        </p:nvSpPr>
        <p:spPr bwMode="auto">
          <a:xfrm>
            <a:off x="3651250" y="5229225"/>
            <a:ext cx="5384800" cy="0"/>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50227" name="Text Box 51"/>
          <p:cNvSpPr txBox="1">
            <a:spLocks noChangeArrowheads="1"/>
          </p:cNvSpPr>
          <p:nvPr/>
        </p:nvSpPr>
        <p:spPr bwMode="auto">
          <a:xfrm>
            <a:off x="3722688" y="2924175"/>
            <a:ext cx="895350" cy="457200"/>
          </a:xfrm>
          <a:prstGeom prst="rect">
            <a:avLst/>
          </a:prstGeom>
          <a:noFill/>
          <a:ln w="9525">
            <a:noFill/>
            <a:miter lim="800000"/>
            <a:headEnd/>
            <a:tailEnd/>
          </a:ln>
          <a:effectLst/>
        </p:spPr>
        <p:txBody>
          <a:bodyPr wrap="none">
            <a:prstTxWarp prst="textNoShape">
              <a:avLst/>
            </a:prstTxWarp>
            <a:spAutoFit/>
          </a:bodyPr>
          <a:lstStyle/>
          <a:p>
            <a:r>
              <a:rPr lang="en-US" altLang="ja-JP" sz="2400" dirty="0"/>
              <a:t>What</a:t>
            </a:r>
          </a:p>
        </p:txBody>
      </p:sp>
      <p:sp>
        <p:nvSpPr>
          <p:cNvPr id="50228" name="Text Box 52"/>
          <p:cNvSpPr txBox="1">
            <a:spLocks noChangeArrowheads="1"/>
          </p:cNvSpPr>
          <p:nvPr/>
        </p:nvSpPr>
        <p:spPr bwMode="auto">
          <a:xfrm>
            <a:off x="3722688" y="4267200"/>
            <a:ext cx="1082675" cy="457200"/>
          </a:xfrm>
          <a:prstGeom prst="rect">
            <a:avLst/>
          </a:prstGeom>
          <a:noFill/>
          <a:ln w="9525">
            <a:noFill/>
            <a:miter lim="800000"/>
            <a:headEnd/>
            <a:tailEnd/>
          </a:ln>
          <a:effectLst/>
        </p:spPr>
        <p:txBody>
          <a:bodyPr wrap="none">
            <a:prstTxWarp prst="textNoShape">
              <a:avLst/>
            </a:prstTxWarp>
            <a:spAutoFit/>
          </a:bodyPr>
          <a:lstStyle/>
          <a:p>
            <a:r>
              <a:rPr lang="en-US" altLang="ja-JP" sz="2400"/>
              <a:t>Where</a:t>
            </a:r>
          </a:p>
        </p:txBody>
      </p:sp>
      <p:sp>
        <p:nvSpPr>
          <p:cNvPr id="50229" name="Text Box 53"/>
          <p:cNvSpPr txBox="1">
            <a:spLocks noChangeArrowheads="1"/>
          </p:cNvSpPr>
          <p:nvPr/>
        </p:nvSpPr>
        <p:spPr bwMode="auto">
          <a:xfrm>
            <a:off x="3722688" y="5661025"/>
            <a:ext cx="981075" cy="457200"/>
          </a:xfrm>
          <a:prstGeom prst="rect">
            <a:avLst/>
          </a:prstGeom>
          <a:noFill/>
          <a:ln w="9525">
            <a:noFill/>
            <a:miter lim="800000"/>
            <a:headEnd/>
            <a:tailEnd/>
          </a:ln>
          <a:effectLst/>
        </p:spPr>
        <p:txBody>
          <a:bodyPr wrap="none">
            <a:prstTxWarp prst="textNoShape">
              <a:avLst/>
            </a:prstTxWarp>
            <a:spAutoFit/>
          </a:bodyPr>
          <a:lstStyle/>
          <a:p>
            <a:r>
              <a:rPr lang="en-US" altLang="ja-JP" sz="2400"/>
              <a:t>When</a:t>
            </a:r>
          </a:p>
        </p:txBody>
      </p:sp>
      <p:pic>
        <p:nvPicPr>
          <p:cNvPr id="50230" name="Picture 54" descr="MC900433838[1]"/>
          <p:cNvPicPr>
            <a:picLocks noChangeAspect="1" noChangeArrowheads="1"/>
          </p:cNvPicPr>
          <p:nvPr/>
        </p:nvPicPr>
        <p:blipFill>
          <a:blip r:embed="rId2"/>
          <a:srcRect/>
          <a:stretch>
            <a:fillRect/>
          </a:stretch>
        </p:blipFill>
        <p:spPr bwMode="auto">
          <a:xfrm>
            <a:off x="4732338" y="1557338"/>
            <a:ext cx="842962" cy="842962"/>
          </a:xfrm>
          <a:prstGeom prst="rect">
            <a:avLst/>
          </a:prstGeom>
          <a:noFill/>
        </p:spPr>
      </p:pic>
      <p:pic>
        <p:nvPicPr>
          <p:cNvPr id="50231" name="Picture 55" descr="MC900433838[1]"/>
          <p:cNvPicPr>
            <a:picLocks noChangeAspect="1" noChangeArrowheads="1"/>
          </p:cNvPicPr>
          <p:nvPr/>
        </p:nvPicPr>
        <p:blipFill>
          <a:blip r:embed="rId2"/>
          <a:srcRect/>
          <a:stretch>
            <a:fillRect/>
          </a:stretch>
        </p:blipFill>
        <p:spPr bwMode="auto">
          <a:xfrm>
            <a:off x="5740400" y="1557338"/>
            <a:ext cx="842963" cy="842962"/>
          </a:xfrm>
          <a:prstGeom prst="rect">
            <a:avLst/>
          </a:prstGeom>
          <a:noFill/>
        </p:spPr>
      </p:pic>
      <p:pic>
        <p:nvPicPr>
          <p:cNvPr id="50232" name="Picture 56" descr="MC900433838[1]"/>
          <p:cNvPicPr>
            <a:picLocks noChangeAspect="1" noChangeArrowheads="1"/>
          </p:cNvPicPr>
          <p:nvPr/>
        </p:nvPicPr>
        <p:blipFill>
          <a:blip r:embed="rId2"/>
          <a:srcRect/>
          <a:stretch>
            <a:fillRect/>
          </a:stretch>
        </p:blipFill>
        <p:spPr bwMode="auto">
          <a:xfrm>
            <a:off x="6819900" y="1557338"/>
            <a:ext cx="842963" cy="842962"/>
          </a:xfrm>
          <a:prstGeom prst="rect">
            <a:avLst/>
          </a:prstGeom>
          <a:noFill/>
        </p:spPr>
      </p:pic>
      <p:pic>
        <p:nvPicPr>
          <p:cNvPr id="50233" name="Picture 57" descr="MC900433838[1]"/>
          <p:cNvPicPr>
            <a:picLocks noChangeAspect="1" noChangeArrowheads="1"/>
          </p:cNvPicPr>
          <p:nvPr/>
        </p:nvPicPr>
        <p:blipFill>
          <a:blip r:embed="rId2"/>
          <a:srcRect/>
          <a:stretch>
            <a:fillRect/>
          </a:stretch>
        </p:blipFill>
        <p:spPr bwMode="auto">
          <a:xfrm>
            <a:off x="7972425" y="1557338"/>
            <a:ext cx="842963" cy="842962"/>
          </a:xfrm>
          <a:prstGeom prst="rect">
            <a:avLst/>
          </a:prstGeom>
          <a:noFill/>
        </p:spPr>
      </p:pic>
      <p:pic>
        <p:nvPicPr>
          <p:cNvPr id="50235" name="Picture 59" descr="MC900433838[1]"/>
          <p:cNvPicPr>
            <a:picLocks noChangeAspect="1" noChangeArrowheads="1"/>
          </p:cNvPicPr>
          <p:nvPr/>
        </p:nvPicPr>
        <p:blipFill>
          <a:blip r:embed="rId2"/>
          <a:srcRect/>
          <a:stretch>
            <a:fillRect/>
          </a:stretch>
        </p:blipFill>
        <p:spPr bwMode="auto">
          <a:xfrm>
            <a:off x="5380038" y="4076700"/>
            <a:ext cx="842962" cy="842963"/>
          </a:xfrm>
          <a:prstGeom prst="rect">
            <a:avLst/>
          </a:prstGeom>
          <a:noFill/>
        </p:spPr>
      </p:pic>
      <p:pic>
        <p:nvPicPr>
          <p:cNvPr id="50236" name="Picture 60" descr="MC900433838[1]"/>
          <p:cNvPicPr>
            <a:picLocks noChangeAspect="1" noChangeArrowheads="1"/>
          </p:cNvPicPr>
          <p:nvPr/>
        </p:nvPicPr>
        <p:blipFill>
          <a:blip r:embed="rId2"/>
          <a:srcRect/>
          <a:stretch>
            <a:fillRect/>
          </a:stretch>
        </p:blipFill>
        <p:spPr bwMode="auto">
          <a:xfrm>
            <a:off x="6388100" y="4076700"/>
            <a:ext cx="842963" cy="842963"/>
          </a:xfrm>
          <a:prstGeom prst="rect">
            <a:avLst/>
          </a:prstGeom>
          <a:noFill/>
        </p:spPr>
      </p:pic>
      <p:pic>
        <p:nvPicPr>
          <p:cNvPr id="50237" name="Picture 61" descr="MC900433838[1]"/>
          <p:cNvPicPr>
            <a:picLocks noChangeAspect="1" noChangeArrowheads="1"/>
          </p:cNvPicPr>
          <p:nvPr/>
        </p:nvPicPr>
        <p:blipFill>
          <a:blip r:embed="rId2"/>
          <a:srcRect/>
          <a:stretch>
            <a:fillRect/>
          </a:stretch>
        </p:blipFill>
        <p:spPr bwMode="auto">
          <a:xfrm>
            <a:off x="7467600" y="4076700"/>
            <a:ext cx="842963" cy="842963"/>
          </a:xfrm>
          <a:prstGeom prst="rect">
            <a:avLst/>
          </a:prstGeom>
          <a:noFill/>
        </p:spPr>
      </p:pic>
      <p:pic>
        <p:nvPicPr>
          <p:cNvPr id="50240" name="Picture 64" descr="MC900433838[1]"/>
          <p:cNvPicPr>
            <a:picLocks noChangeAspect="1" noChangeArrowheads="1"/>
          </p:cNvPicPr>
          <p:nvPr/>
        </p:nvPicPr>
        <p:blipFill>
          <a:blip r:embed="rId2"/>
          <a:srcRect/>
          <a:stretch>
            <a:fillRect/>
          </a:stretch>
        </p:blipFill>
        <p:spPr bwMode="auto">
          <a:xfrm>
            <a:off x="5091113" y="2852738"/>
            <a:ext cx="842962" cy="842962"/>
          </a:xfrm>
          <a:prstGeom prst="rect">
            <a:avLst/>
          </a:prstGeom>
          <a:noFill/>
        </p:spPr>
      </p:pic>
      <p:pic>
        <p:nvPicPr>
          <p:cNvPr id="50241" name="Picture 65" descr="MC900433838[1]"/>
          <p:cNvPicPr>
            <a:picLocks noChangeAspect="1" noChangeArrowheads="1"/>
          </p:cNvPicPr>
          <p:nvPr/>
        </p:nvPicPr>
        <p:blipFill>
          <a:blip r:embed="rId2"/>
          <a:srcRect/>
          <a:stretch>
            <a:fillRect/>
          </a:stretch>
        </p:blipFill>
        <p:spPr bwMode="auto">
          <a:xfrm>
            <a:off x="6099175" y="2852738"/>
            <a:ext cx="842963" cy="842962"/>
          </a:xfrm>
          <a:prstGeom prst="rect">
            <a:avLst/>
          </a:prstGeom>
          <a:noFill/>
        </p:spPr>
      </p:pic>
      <p:pic>
        <p:nvPicPr>
          <p:cNvPr id="50242" name="Picture 66" descr="MC900433838[1]"/>
          <p:cNvPicPr>
            <a:picLocks noChangeAspect="1" noChangeArrowheads="1"/>
          </p:cNvPicPr>
          <p:nvPr/>
        </p:nvPicPr>
        <p:blipFill>
          <a:blip r:embed="rId2"/>
          <a:srcRect/>
          <a:stretch>
            <a:fillRect/>
          </a:stretch>
        </p:blipFill>
        <p:spPr bwMode="auto">
          <a:xfrm>
            <a:off x="7920038" y="2781300"/>
            <a:ext cx="842962" cy="842963"/>
          </a:xfrm>
          <a:prstGeom prst="rect">
            <a:avLst/>
          </a:prstGeom>
          <a:noFill/>
        </p:spPr>
      </p:pic>
      <p:pic>
        <p:nvPicPr>
          <p:cNvPr id="50244" name="Picture 68" descr="MC900433838[1]"/>
          <p:cNvPicPr>
            <a:picLocks noChangeAspect="1" noChangeArrowheads="1"/>
          </p:cNvPicPr>
          <p:nvPr/>
        </p:nvPicPr>
        <p:blipFill>
          <a:blip r:embed="rId2"/>
          <a:srcRect/>
          <a:stretch>
            <a:fillRect/>
          </a:stretch>
        </p:blipFill>
        <p:spPr bwMode="auto">
          <a:xfrm>
            <a:off x="4803775" y="5445125"/>
            <a:ext cx="842963" cy="842963"/>
          </a:xfrm>
          <a:prstGeom prst="rect">
            <a:avLst/>
          </a:prstGeom>
          <a:noFill/>
        </p:spPr>
      </p:pic>
      <p:pic>
        <p:nvPicPr>
          <p:cNvPr id="50245" name="Picture 69" descr="MC900433838[1]"/>
          <p:cNvPicPr>
            <a:picLocks noChangeAspect="1" noChangeArrowheads="1"/>
          </p:cNvPicPr>
          <p:nvPr/>
        </p:nvPicPr>
        <p:blipFill>
          <a:blip r:embed="rId2"/>
          <a:srcRect/>
          <a:stretch>
            <a:fillRect/>
          </a:stretch>
        </p:blipFill>
        <p:spPr bwMode="auto">
          <a:xfrm>
            <a:off x="5811838" y="5445125"/>
            <a:ext cx="842962" cy="842963"/>
          </a:xfrm>
          <a:prstGeom prst="rect">
            <a:avLst/>
          </a:prstGeom>
          <a:noFill/>
        </p:spPr>
      </p:pic>
      <p:pic>
        <p:nvPicPr>
          <p:cNvPr id="50246" name="Picture 70" descr="MC900433838[1]"/>
          <p:cNvPicPr>
            <a:picLocks noChangeAspect="1" noChangeArrowheads="1"/>
          </p:cNvPicPr>
          <p:nvPr/>
        </p:nvPicPr>
        <p:blipFill>
          <a:blip r:embed="rId2"/>
          <a:srcRect/>
          <a:stretch>
            <a:fillRect/>
          </a:stretch>
        </p:blipFill>
        <p:spPr bwMode="auto">
          <a:xfrm>
            <a:off x="6891338" y="5445125"/>
            <a:ext cx="842962" cy="842963"/>
          </a:xfrm>
          <a:prstGeom prst="rect">
            <a:avLst/>
          </a:prstGeom>
          <a:noFill/>
        </p:spPr>
      </p:pic>
      <p:pic>
        <p:nvPicPr>
          <p:cNvPr id="50247" name="Picture 71" descr="MC900433838[1]"/>
          <p:cNvPicPr>
            <a:picLocks noChangeAspect="1" noChangeArrowheads="1"/>
          </p:cNvPicPr>
          <p:nvPr/>
        </p:nvPicPr>
        <p:blipFill>
          <a:blip r:embed="rId2"/>
          <a:srcRect/>
          <a:stretch>
            <a:fillRect/>
          </a:stretch>
        </p:blipFill>
        <p:spPr bwMode="auto">
          <a:xfrm>
            <a:off x="8043863" y="5445125"/>
            <a:ext cx="842962" cy="842963"/>
          </a:xfrm>
          <a:prstGeom prst="rect">
            <a:avLst/>
          </a:prstGeom>
          <a:noFill/>
        </p:spPr>
      </p:pic>
      <p:sp>
        <p:nvSpPr>
          <p:cNvPr id="50248" name="Freeform 72"/>
          <p:cNvSpPr>
            <a:spLocks/>
          </p:cNvSpPr>
          <p:nvPr/>
        </p:nvSpPr>
        <p:spPr bwMode="auto">
          <a:xfrm>
            <a:off x="5235575" y="2060575"/>
            <a:ext cx="1368425" cy="3744913"/>
          </a:xfrm>
          <a:custGeom>
            <a:avLst/>
            <a:gdLst/>
            <a:ahLst/>
            <a:cxnLst>
              <a:cxn ang="0">
                <a:pos x="0" y="0"/>
              </a:cxn>
              <a:cxn ang="0">
                <a:pos x="862" y="817"/>
              </a:cxn>
              <a:cxn ang="0">
                <a:pos x="318" y="1678"/>
              </a:cxn>
              <a:cxn ang="0">
                <a:pos x="45" y="2359"/>
              </a:cxn>
            </a:cxnLst>
            <a:rect l="0" t="0" r="r" b="b"/>
            <a:pathLst>
              <a:path w="862" h="2359">
                <a:moveTo>
                  <a:pt x="0" y="0"/>
                </a:moveTo>
                <a:lnTo>
                  <a:pt x="862" y="817"/>
                </a:lnTo>
                <a:lnTo>
                  <a:pt x="318" y="1678"/>
                </a:lnTo>
                <a:lnTo>
                  <a:pt x="45" y="2359"/>
                </a:lnTo>
              </a:path>
            </a:pathLst>
          </a:custGeom>
          <a:noFill/>
          <a:ln w="9525">
            <a:solidFill>
              <a:schemeClr val="tx1"/>
            </a:solidFill>
            <a:round/>
            <a:headEnd/>
            <a:tailEnd/>
          </a:ln>
          <a:effectLst/>
        </p:spPr>
        <p:txBody>
          <a:bodyPr>
            <a:prstTxWarp prst="textNoShape">
              <a:avLst/>
            </a:prstTxWarp>
          </a:bodyPr>
          <a:lstStyle/>
          <a:p>
            <a:endParaRPr lang="ja-JP" altLang="en-US"/>
          </a:p>
        </p:txBody>
      </p:sp>
      <p:sp>
        <p:nvSpPr>
          <p:cNvPr id="50251" name="Text Box 75"/>
          <p:cNvSpPr txBox="1">
            <a:spLocks noChangeArrowheads="1"/>
          </p:cNvSpPr>
          <p:nvPr/>
        </p:nvSpPr>
        <p:spPr bwMode="auto">
          <a:xfrm>
            <a:off x="4803775" y="2492375"/>
            <a:ext cx="1212850" cy="366713"/>
          </a:xfrm>
          <a:prstGeom prst="rect">
            <a:avLst/>
          </a:prstGeom>
          <a:noFill/>
          <a:ln w="9525">
            <a:noFill/>
            <a:miter lim="800000"/>
            <a:headEnd/>
            <a:tailEnd/>
          </a:ln>
          <a:effectLst/>
        </p:spPr>
        <p:txBody>
          <a:bodyPr wrap="none">
            <a:prstTxWarp prst="textNoShape">
              <a:avLst/>
            </a:prstTxWarp>
            <a:spAutoFit/>
          </a:bodyPr>
          <a:lstStyle/>
          <a:p>
            <a:r>
              <a:rPr lang="en-US" altLang="ja-JP"/>
              <a:t>Scenario1</a:t>
            </a:r>
          </a:p>
        </p:txBody>
      </p:sp>
      <p:sp>
        <p:nvSpPr>
          <p:cNvPr id="50252" name="Text Box 76"/>
          <p:cNvSpPr txBox="1">
            <a:spLocks noChangeArrowheads="1"/>
          </p:cNvSpPr>
          <p:nvPr/>
        </p:nvSpPr>
        <p:spPr bwMode="auto">
          <a:xfrm>
            <a:off x="6964363" y="2420938"/>
            <a:ext cx="1212850" cy="366712"/>
          </a:xfrm>
          <a:prstGeom prst="rect">
            <a:avLst/>
          </a:prstGeom>
          <a:noFill/>
          <a:ln w="9525">
            <a:noFill/>
            <a:miter lim="800000"/>
            <a:headEnd/>
            <a:tailEnd/>
          </a:ln>
          <a:effectLst/>
        </p:spPr>
        <p:txBody>
          <a:bodyPr wrap="none">
            <a:prstTxWarp prst="textNoShape">
              <a:avLst/>
            </a:prstTxWarp>
            <a:spAutoFit/>
          </a:bodyPr>
          <a:lstStyle/>
          <a:p>
            <a:r>
              <a:rPr lang="en-US" altLang="ja-JP"/>
              <a:t>Scenario2</a:t>
            </a:r>
          </a:p>
        </p:txBody>
      </p:sp>
      <p:sp>
        <p:nvSpPr>
          <p:cNvPr id="50258" name="Text Box 82"/>
          <p:cNvSpPr txBox="1">
            <a:spLocks noChangeArrowheads="1"/>
          </p:cNvSpPr>
          <p:nvPr/>
        </p:nvSpPr>
        <p:spPr bwMode="auto">
          <a:xfrm>
            <a:off x="5040313" y="3133725"/>
            <a:ext cx="911225" cy="396875"/>
          </a:xfrm>
          <a:prstGeom prst="rect">
            <a:avLst/>
          </a:prstGeom>
          <a:noFill/>
          <a:ln w="9525">
            <a:noFill/>
            <a:miter lim="800000"/>
            <a:headEnd/>
            <a:tailEnd/>
          </a:ln>
          <a:effectLst/>
        </p:spPr>
        <p:txBody>
          <a:bodyPr wrap="none">
            <a:prstTxWarp prst="textNoShape">
              <a:avLst/>
            </a:prstTxWarp>
            <a:spAutoFit/>
          </a:bodyPr>
          <a:lstStyle/>
          <a:p>
            <a:r>
              <a:rPr lang="ja-JP" altLang="en-US" sz="2000" b="1" dirty="0"/>
              <a:t>食べる</a:t>
            </a:r>
          </a:p>
        </p:txBody>
      </p:sp>
      <p:sp>
        <p:nvSpPr>
          <p:cNvPr id="50259" name="Text Box 83"/>
          <p:cNvSpPr txBox="1">
            <a:spLocks noChangeArrowheads="1"/>
          </p:cNvSpPr>
          <p:nvPr/>
        </p:nvSpPr>
        <p:spPr bwMode="auto">
          <a:xfrm>
            <a:off x="6142038" y="3133725"/>
            <a:ext cx="887412" cy="396875"/>
          </a:xfrm>
          <a:prstGeom prst="rect">
            <a:avLst/>
          </a:prstGeom>
          <a:noFill/>
          <a:ln w="9525">
            <a:noFill/>
            <a:miter lim="800000"/>
            <a:headEnd/>
            <a:tailEnd/>
          </a:ln>
          <a:effectLst/>
        </p:spPr>
        <p:txBody>
          <a:bodyPr wrap="none">
            <a:prstTxWarp prst="textNoShape">
              <a:avLst/>
            </a:prstTxWarp>
            <a:spAutoFit/>
          </a:bodyPr>
          <a:lstStyle/>
          <a:p>
            <a:r>
              <a:rPr lang="ja-JP" altLang="en-US" sz="2000" b="1"/>
              <a:t>蓄える</a:t>
            </a:r>
          </a:p>
        </p:txBody>
      </p:sp>
      <p:sp>
        <p:nvSpPr>
          <p:cNvPr id="50260" name="Text Box 84"/>
          <p:cNvSpPr txBox="1">
            <a:spLocks noChangeArrowheads="1"/>
          </p:cNvSpPr>
          <p:nvPr/>
        </p:nvSpPr>
        <p:spPr bwMode="auto">
          <a:xfrm>
            <a:off x="7899400" y="3062288"/>
            <a:ext cx="115570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農業する</a:t>
            </a:r>
          </a:p>
        </p:txBody>
      </p:sp>
      <p:sp>
        <p:nvSpPr>
          <p:cNvPr id="50264" name="Text Box 88"/>
          <p:cNvSpPr txBox="1">
            <a:spLocks noChangeArrowheads="1"/>
          </p:cNvSpPr>
          <p:nvPr/>
        </p:nvSpPr>
        <p:spPr bwMode="auto">
          <a:xfrm>
            <a:off x="7510463" y="4357688"/>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地球</a:t>
            </a:r>
          </a:p>
        </p:txBody>
      </p:sp>
      <p:sp>
        <p:nvSpPr>
          <p:cNvPr id="50265" name="Text Box 89"/>
          <p:cNvSpPr txBox="1">
            <a:spLocks noChangeArrowheads="1"/>
          </p:cNvSpPr>
          <p:nvPr/>
        </p:nvSpPr>
        <p:spPr bwMode="auto">
          <a:xfrm>
            <a:off x="6429375" y="4357688"/>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廃校</a:t>
            </a:r>
          </a:p>
        </p:txBody>
      </p:sp>
      <p:sp>
        <p:nvSpPr>
          <p:cNvPr id="50266" name="Text Box 90"/>
          <p:cNvSpPr txBox="1">
            <a:spLocks noChangeArrowheads="1"/>
          </p:cNvSpPr>
          <p:nvPr/>
        </p:nvSpPr>
        <p:spPr bwMode="auto">
          <a:xfrm>
            <a:off x="5370513" y="4357688"/>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自宅</a:t>
            </a:r>
          </a:p>
        </p:txBody>
      </p:sp>
      <p:sp>
        <p:nvSpPr>
          <p:cNvPr id="50267" name="Text Box 91"/>
          <p:cNvSpPr txBox="1">
            <a:spLocks noChangeArrowheads="1"/>
          </p:cNvSpPr>
          <p:nvPr/>
        </p:nvSpPr>
        <p:spPr bwMode="auto">
          <a:xfrm>
            <a:off x="4665663" y="5691188"/>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思春期</a:t>
            </a:r>
          </a:p>
        </p:txBody>
      </p:sp>
      <p:sp>
        <p:nvSpPr>
          <p:cNvPr id="50268" name="Text Box 92"/>
          <p:cNvSpPr txBox="1">
            <a:spLocks noChangeArrowheads="1"/>
          </p:cNvSpPr>
          <p:nvPr/>
        </p:nvSpPr>
        <p:spPr bwMode="auto">
          <a:xfrm>
            <a:off x="5716588" y="5705475"/>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災害時</a:t>
            </a:r>
          </a:p>
        </p:txBody>
      </p:sp>
      <p:sp>
        <p:nvSpPr>
          <p:cNvPr id="50269" name="Text Box 93"/>
          <p:cNvSpPr txBox="1">
            <a:spLocks noChangeArrowheads="1"/>
          </p:cNvSpPr>
          <p:nvPr/>
        </p:nvSpPr>
        <p:spPr bwMode="auto">
          <a:xfrm>
            <a:off x="6891338" y="5654675"/>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洗顔時</a:t>
            </a:r>
          </a:p>
        </p:txBody>
      </p:sp>
      <p:sp>
        <p:nvSpPr>
          <p:cNvPr id="50270" name="Text Box 94"/>
          <p:cNvSpPr txBox="1">
            <a:spLocks noChangeArrowheads="1"/>
          </p:cNvSpPr>
          <p:nvPr/>
        </p:nvSpPr>
        <p:spPr bwMode="auto">
          <a:xfrm>
            <a:off x="7972425" y="5654675"/>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業務中</a:t>
            </a:r>
          </a:p>
        </p:txBody>
      </p:sp>
      <p:sp>
        <p:nvSpPr>
          <p:cNvPr id="50271" name="Text Box 95"/>
          <p:cNvSpPr txBox="1">
            <a:spLocks noChangeArrowheads="1"/>
          </p:cNvSpPr>
          <p:nvPr/>
        </p:nvSpPr>
        <p:spPr bwMode="auto">
          <a:xfrm>
            <a:off x="5794375" y="1833563"/>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警察</a:t>
            </a:r>
          </a:p>
        </p:txBody>
      </p:sp>
      <p:sp>
        <p:nvSpPr>
          <p:cNvPr id="50272" name="Text Box 96"/>
          <p:cNvSpPr txBox="1">
            <a:spLocks noChangeArrowheads="1"/>
          </p:cNvSpPr>
          <p:nvPr/>
        </p:nvSpPr>
        <p:spPr bwMode="auto">
          <a:xfrm>
            <a:off x="4779963" y="1836738"/>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乙女</a:t>
            </a:r>
          </a:p>
        </p:txBody>
      </p:sp>
      <p:sp>
        <p:nvSpPr>
          <p:cNvPr id="50273" name="Text Box 97"/>
          <p:cNvSpPr txBox="1">
            <a:spLocks noChangeArrowheads="1"/>
          </p:cNvSpPr>
          <p:nvPr/>
        </p:nvSpPr>
        <p:spPr bwMode="auto">
          <a:xfrm>
            <a:off x="6788150" y="1836738"/>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都会人</a:t>
            </a:r>
          </a:p>
        </p:txBody>
      </p:sp>
      <p:sp>
        <p:nvSpPr>
          <p:cNvPr id="50274" name="Text Box 98"/>
          <p:cNvSpPr txBox="1">
            <a:spLocks noChangeArrowheads="1"/>
          </p:cNvSpPr>
          <p:nvPr/>
        </p:nvSpPr>
        <p:spPr bwMode="auto">
          <a:xfrm>
            <a:off x="8045450" y="1824038"/>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友達</a:t>
            </a:r>
          </a:p>
        </p:txBody>
      </p:sp>
      <p:sp>
        <p:nvSpPr>
          <p:cNvPr id="50275" name="Freeform 99"/>
          <p:cNvSpPr>
            <a:spLocks/>
          </p:cNvSpPr>
          <p:nvPr/>
        </p:nvSpPr>
        <p:spPr bwMode="auto">
          <a:xfrm>
            <a:off x="7123113" y="2249488"/>
            <a:ext cx="1143000" cy="3525837"/>
          </a:xfrm>
          <a:custGeom>
            <a:avLst/>
            <a:gdLst/>
            <a:ahLst/>
            <a:cxnLst>
              <a:cxn ang="0">
                <a:pos x="189" y="0"/>
              </a:cxn>
              <a:cxn ang="0">
                <a:pos x="576" y="637"/>
              </a:cxn>
              <a:cxn ang="0">
                <a:pos x="0" y="1440"/>
              </a:cxn>
              <a:cxn ang="0">
                <a:pos x="720" y="2221"/>
              </a:cxn>
            </a:cxnLst>
            <a:rect l="0" t="0" r="r" b="b"/>
            <a:pathLst>
              <a:path w="720" h="2221">
                <a:moveTo>
                  <a:pt x="189" y="0"/>
                </a:moveTo>
                <a:lnTo>
                  <a:pt x="576" y="637"/>
                </a:lnTo>
                <a:lnTo>
                  <a:pt x="0" y="1440"/>
                </a:lnTo>
                <a:lnTo>
                  <a:pt x="720" y="2221"/>
                </a:lnTo>
              </a:path>
            </a:pathLst>
          </a:custGeom>
          <a:noFill/>
          <a:ln w="9525">
            <a:solidFill>
              <a:schemeClr val="tx1"/>
            </a:solidFill>
            <a:round/>
            <a:headEnd/>
            <a:tailEnd/>
          </a:ln>
          <a:effectLst/>
        </p:spPr>
        <p:txBody>
          <a:bodyPr>
            <a:prstTxWarp prst="textNoShape">
              <a:avLst/>
            </a:prstTxWarp>
          </a:bodyPr>
          <a:lstStyle/>
          <a:p>
            <a:endParaRPr lang="ja-JP" altLang="en-US"/>
          </a:p>
        </p:txBody>
      </p:sp>
      <p:sp>
        <p:nvSpPr>
          <p:cNvPr id="43"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37</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DSC03022"/>
          <p:cNvPicPr>
            <a:picLocks noChangeAspect="1" noChangeArrowheads="1"/>
          </p:cNvPicPr>
          <p:nvPr/>
        </p:nvPicPr>
        <p:blipFill>
          <a:blip r:embed="rId3"/>
          <a:srcRect/>
          <a:stretch>
            <a:fillRect/>
          </a:stretch>
        </p:blipFill>
        <p:spPr bwMode="auto">
          <a:xfrm>
            <a:off x="5073650" y="3379788"/>
            <a:ext cx="3941763" cy="2957512"/>
          </a:xfrm>
          <a:prstGeom prst="rect">
            <a:avLst/>
          </a:prstGeom>
          <a:noFill/>
          <a:ln w="9525">
            <a:noFill/>
            <a:miter lim="800000"/>
            <a:headEnd/>
            <a:tailEnd/>
          </a:ln>
        </p:spPr>
      </p:pic>
      <p:pic>
        <p:nvPicPr>
          <p:cNvPr id="60418" name="Picture 3" descr="P1000500"/>
          <p:cNvPicPr>
            <a:picLocks noChangeAspect="1" noChangeArrowheads="1"/>
          </p:cNvPicPr>
          <p:nvPr/>
        </p:nvPicPr>
        <p:blipFill>
          <a:blip r:embed="rId4"/>
          <a:srcRect/>
          <a:stretch>
            <a:fillRect/>
          </a:stretch>
        </p:blipFill>
        <p:spPr bwMode="auto">
          <a:xfrm>
            <a:off x="625475" y="3379788"/>
            <a:ext cx="3940175" cy="2957512"/>
          </a:xfrm>
          <a:prstGeom prst="rect">
            <a:avLst/>
          </a:prstGeom>
          <a:noFill/>
          <a:ln w="9525">
            <a:noFill/>
            <a:miter lim="800000"/>
            <a:headEnd/>
            <a:tailEnd/>
          </a:ln>
        </p:spPr>
      </p:pic>
      <p:sp>
        <p:nvSpPr>
          <p:cNvPr id="60419" name="Rectangle 2"/>
          <p:cNvSpPr>
            <a:spLocks noGrp="1" noChangeArrowheads="1"/>
          </p:cNvSpPr>
          <p:nvPr>
            <p:ph type="title" idx="4294967295"/>
          </p:nvPr>
        </p:nvSpPr>
        <p:spPr>
          <a:xfrm>
            <a:off x="446088" y="247650"/>
            <a:ext cx="8229600" cy="766763"/>
          </a:xfrm>
        </p:spPr>
        <p:txBody>
          <a:bodyPr/>
          <a:lstStyle/>
          <a:p>
            <a:r>
              <a:rPr lang="ja-JP" altLang="en-US" smtClean="0">
                <a:solidFill>
                  <a:srgbClr val="376092"/>
                </a:solidFill>
                <a:latin typeface="HGP創英角ｺﾞｼｯｸUB" pitchFamily="50" charset="-128"/>
                <a:ea typeface="HGP創英角ｺﾞｼｯｸUB" pitchFamily="50" charset="-128"/>
                <a:cs typeface="メイリオ" pitchFamily="50" charset="-128"/>
              </a:rPr>
              <a:t>シナリオグラフ有効性検証　</a:t>
            </a:r>
          </a:p>
        </p:txBody>
      </p:sp>
      <p:sp>
        <p:nvSpPr>
          <p:cNvPr id="84997" name="Rectangle 3"/>
          <p:cNvSpPr>
            <a:spLocks noGrp="1" noChangeArrowheads="1"/>
          </p:cNvSpPr>
          <p:nvPr>
            <p:ph type="body" idx="4294967295"/>
          </p:nvPr>
        </p:nvSpPr>
        <p:spPr>
          <a:xfrm>
            <a:off x="395288" y="996950"/>
            <a:ext cx="8570912" cy="2219325"/>
          </a:xfrm>
        </p:spPr>
        <p:txBody>
          <a:bodyPr rtlCol="0">
            <a:normAutofit/>
          </a:bodyPr>
          <a:lstStyle/>
          <a:p>
            <a:pPr fontAlgn="auto">
              <a:spcAft>
                <a:spcPts val="0"/>
              </a:spcAft>
              <a:buFont typeface="Arial"/>
              <a:buChar char="•"/>
              <a:defRPr/>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高校</a:t>
            </a:r>
            <a:r>
              <a:rPr lang="en-US" altLang="ja-JP" sz="2200" b="1">
                <a:effectLst>
                  <a:outerShdw blurRad="38100" dist="38100" dir="2700000" algn="tl">
                    <a:srgbClr val="DDDDDD"/>
                  </a:outerShdw>
                </a:effectLst>
                <a:latin typeface="HGP創英角ｺﾞｼｯｸUB" charset="-128"/>
                <a:ea typeface="HGP創英角ｺﾞｼｯｸUB" charset="-128"/>
                <a:cs typeface="メイリオ" charset="-128"/>
              </a:rPr>
              <a:t>3</a:t>
            </a: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年生</a:t>
            </a:r>
            <a:r>
              <a:rPr lang="en-US" altLang="ja-JP" sz="2200" b="1">
                <a:effectLst>
                  <a:outerShdw blurRad="38100" dist="38100" dir="2700000" algn="tl">
                    <a:srgbClr val="DDDDDD"/>
                  </a:outerShdw>
                </a:effectLst>
                <a:latin typeface="HGP創英角ｺﾞｼｯｸUB" charset="-128"/>
                <a:ea typeface="HGP創英角ｺﾞｼｯｸUB" charset="-128"/>
                <a:cs typeface="メイリオ" charset="-128"/>
              </a:rPr>
              <a:t>87</a:t>
            </a: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人を出席番号の偶数、奇数で分類、</a:t>
            </a:r>
          </a:p>
          <a:p>
            <a:pPr fontAlgn="auto">
              <a:spcAft>
                <a:spcPts val="0"/>
              </a:spcAft>
              <a:buFont typeface="Arial"/>
              <a:buChar char="•"/>
              <a:defRPr/>
            </a:pPr>
            <a:r>
              <a:rPr lang="en-US" altLang="ja-JP" sz="2200" b="1">
                <a:effectLst>
                  <a:outerShdw blurRad="38100" dist="38100" dir="2700000" algn="tl">
                    <a:srgbClr val="DDDDDD"/>
                  </a:outerShdw>
                </a:effectLst>
                <a:latin typeface="HGP創英角ｺﾞｼｯｸUB" charset="-128"/>
                <a:ea typeface="HGP創英角ｺﾞｼｯｸUB" charset="-128"/>
                <a:cs typeface="メイリオ" charset="-128"/>
              </a:rPr>
              <a:t>10</a:t>
            </a: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分間、同じテーマのアイディア発想実験</a:t>
            </a:r>
          </a:p>
          <a:p>
            <a:pPr fontAlgn="auto">
              <a:spcAft>
                <a:spcPts val="0"/>
              </a:spcAft>
              <a:buFont typeface="Arial"/>
              <a:buChar char="•"/>
              <a:defRPr/>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　</a:t>
            </a:r>
            <a:r>
              <a:rPr lang="en-US" altLang="ja-JP" sz="2200" b="1">
                <a:effectLst>
                  <a:outerShdw blurRad="38100" dist="38100" dir="2700000" algn="tl">
                    <a:srgbClr val="DDDDDD"/>
                  </a:outerShdw>
                </a:effectLst>
                <a:latin typeface="HGP創英角ｺﾞｼｯｸUB" charset="-128"/>
                <a:ea typeface="HGP創英角ｺﾞｼｯｸUB" charset="-128"/>
                <a:cs typeface="メイリオ" charset="-128"/>
              </a:rPr>
              <a:t>『</a:t>
            </a: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未来にあったらいいと思うモノやコト</a:t>
            </a:r>
            <a:r>
              <a:rPr lang="en-US" altLang="ja-JP" sz="2200" b="1">
                <a:effectLst>
                  <a:outerShdw blurRad="38100" dist="38100" dir="2700000" algn="tl">
                    <a:srgbClr val="DDDDDD"/>
                  </a:outerShdw>
                </a:effectLst>
                <a:latin typeface="HGP創英角ｺﾞｼｯｸUB" charset="-128"/>
                <a:ea typeface="HGP創英角ｺﾞｼｯｸUB" charset="-128"/>
                <a:cs typeface="メイリオ" charset="-128"/>
              </a:rPr>
              <a:t>』</a:t>
            </a:r>
          </a:p>
          <a:p>
            <a:pPr fontAlgn="auto">
              <a:spcAft>
                <a:spcPts val="0"/>
              </a:spcAft>
              <a:buFont typeface="Arial"/>
              <a:buChar char="•"/>
              <a:defRPr/>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量（数）、質（実現可能性、新規性、抽象性、類似性）</a:t>
            </a:r>
          </a:p>
          <a:p>
            <a:pPr fontAlgn="auto">
              <a:spcAft>
                <a:spcPts val="0"/>
              </a:spcAft>
              <a:buFont typeface="Arial"/>
              <a:buChar char="•"/>
              <a:defRPr/>
            </a:pPr>
            <a:r>
              <a:rPr lang="en-US" altLang="ja-JP" sz="2200" b="1">
                <a:effectLst>
                  <a:outerShdw blurRad="38100" dist="38100" dir="2700000" algn="tl">
                    <a:srgbClr val="DDDDDD"/>
                  </a:outerShdw>
                </a:effectLst>
                <a:latin typeface="HGP創英角ｺﾞｼｯｸUB" charset="-128"/>
                <a:ea typeface="HGP創英角ｺﾞｼｯｸUB" charset="-128"/>
                <a:cs typeface="メイリオ" charset="-128"/>
              </a:rPr>
              <a:t>4</a:t>
            </a: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人の評価者で採点　</a:t>
            </a:r>
          </a:p>
        </p:txBody>
      </p:sp>
      <p:sp>
        <p:nvSpPr>
          <p:cNvPr id="60421" name="Text Box 7"/>
          <p:cNvSpPr txBox="1">
            <a:spLocks noChangeArrowheads="1"/>
          </p:cNvSpPr>
          <p:nvPr/>
        </p:nvSpPr>
        <p:spPr bwMode="auto">
          <a:xfrm>
            <a:off x="692150" y="2927350"/>
            <a:ext cx="3017838" cy="457200"/>
          </a:xfrm>
          <a:prstGeom prst="rect">
            <a:avLst/>
          </a:prstGeom>
          <a:noFill/>
          <a:ln w="9525">
            <a:noFill/>
            <a:miter lim="800000"/>
            <a:headEnd/>
            <a:tailEnd/>
          </a:ln>
        </p:spPr>
        <p:txBody>
          <a:bodyPr wrap="none">
            <a:spAutoFit/>
          </a:bodyPr>
          <a:lstStyle/>
          <a:p>
            <a:r>
              <a:rPr lang="en-US" altLang="ja-JP" sz="2400">
                <a:latin typeface="HGP創英角ｺﾞｼｯｸUB" pitchFamily="50" charset="-128"/>
                <a:ea typeface="HGP創英角ｺﾞｼｯｸUB" pitchFamily="50" charset="-128"/>
                <a:cs typeface="メイリオ" pitchFamily="50" charset="-128"/>
              </a:rPr>
              <a:t>Scenario Graph 43</a:t>
            </a:r>
            <a:r>
              <a:rPr lang="ja-JP" altLang="en-US" sz="2400">
                <a:latin typeface="HGP創英角ｺﾞｼｯｸUB" pitchFamily="50" charset="-128"/>
                <a:ea typeface="HGP創英角ｺﾞｼｯｸUB" pitchFamily="50" charset="-128"/>
                <a:cs typeface="メイリオ" pitchFamily="50" charset="-128"/>
              </a:rPr>
              <a:t>人</a:t>
            </a:r>
          </a:p>
        </p:txBody>
      </p:sp>
      <p:sp>
        <p:nvSpPr>
          <p:cNvPr id="60422" name="Text Box 8"/>
          <p:cNvSpPr txBox="1">
            <a:spLocks noChangeArrowheads="1"/>
          </p:cNvSpPr>
          <p:nvPr/>
        </p:nvSpPr>
        <p:spPr bwMode="auto">
          <a:xfrm>
            <a:off x="5035550" y="2936875"/>
            <a:ext cx="2905125" cy="457200"/>
          </a:xfrm>
          <a:prstGeom prst="rect">
            <a:avLst/>
          </a:prstGeom>
          <a:noFill/>
          <a:ln w="9525">
            <a:noFill/>
            <a:miter lim="800000"/>
            <a:headEnd/>
            <a:tailEnd/>
          </a:ln>
        </p:spPr>
        <p:txBody>
          <a:bodyPr wrap="none">
            <a:spAutoFit/>
          </a:bodyPr>
          <a:lstStyle/>
          <a:p>
            <a:r>
              <a:rPr lang="en-US" altLang="ja-JP" sz="2400">
                <a:latin typeface="HGP創英角ｺﾞｼｯｸUB" pitchFamily="50" charset="-128"/>
                <a:ea typeface="HGP創英角ｺﾞｼｯｸUB" pitchFamily="50" charset="-128"/>
                <a:cs typeface="メイリオ" pitchFamily="50" charset="-128"/>
              </a:rPr>
              <a:t>Brain Storming 44</a:t>
            </a:r>
            <a:r>
              <a:rPr lang="ja-JP" altLang="en-US" sz="2400">
                <a:latin typeface="HGP創英角ｺﾞｼｯｸUB" pitchFamily="50" charset="-128"/>
                <a:ea typeface="HGP創英角ｺﾞｼｯｸUB" pitchFamily="50" charset="-128"/>
                <a:cs typeface="メイリオ" pitchFamily="50" charset="-128"/>
              </a:rPr>
              <a:t>人</a:t>
            </a:r>
          </a:p>
        </p:txBody>
      </p:sp>
      <p:sp>
        <p:nvSpPr>
          <p:cNvPr id="60423" name="Text Box 9"/>
          <p:cNvSpPr txBox="1">
            <a:spLocks noChangeArrowheads="1"/>
          </p:cNvSpPr>
          <p:nvPr/>
        </p:nvSpPr>
        <p:spPr bwMode="auto">
          <a:xfrm>
            <a:off x="4584700" y="4629150"/>
            <a:ext cx="590550" cy="457200"/>
          </a:xfrm>
          <a:prstGeom prst="rect">
            <a:avLst/>
          </a:prstGeom>
          <a:noFill/>
          <a:ln w="9525">
            <a:noFill/>
            <a:miter lim="800000"/>
            <a:headEnd/>
            <a:tailEnd/>
          </a:ln>
        </p:spPr>
        <p:txBody>
          <a:bodyPr>
            <a:spAutoFit/>
          </a:bodyPr>
          <a:lstStyle/>
          <a:p>
            <a:r>
              <a:rPr lang="en-US" altLang="ja-JP" sz="2400">
                <a:latin typeface="HGP創英角ｺﾞｼｯｸUB" pitchFamily="50" charset="-128"/>
                <a:ea typeface="HGP創英角ｺﾞｼｯｸUB" pitchFamily="50" charset="-128"/>
              </a:rPr>
              <a:t>VS</a:t>
            </a:r>
          </a:p>
        </p:txBody>
      </p:sp>
      <p:sp>
        <p:nvSpPr>
          <p:cNvPr id="60424" name="Rectangle 10"/>
          <p:cNvSpPr>
            <a:spLocks noChangeArrowheads="1"/>
          </p:cNvSpPr>
          <p:nvPr/>
        </p:nvSpPr>
        <p:spPr bwMode="auto">
          <a:xfrm>
            <a:off x="107950" y="6375400"/>
            <a:ext cx="8953500" cy="457200"/>
          </a:xfrm>
          <a:prstGeom prst="rect">
            <a:avLst/>
          </a:prstGeom>
          <a:noFill/>
          <a:ln w="9525">
            <a:noFill/>
            <a:miter lim="800000"/>
            <a:headEnd/>
            <a:tailEnd/>
          </a:ln>
        </p:spPr>
        <p:txBody>
          <a:bodyPr>
            <a:spAutoFit/>
          </a:bodyPr>
          <a:lstStyle/>
          <a:p>
            <a:pPr defTabSz="914400"/>
            <a:r>
              <a:rPr lang="en-US" altLang="ja-JP" sz="1200"/>
              <a:t>Hiroyuki Yagita, Akira Tose, Madoka Nakajima, Sun K. Kim and Takashi Maeno, A Validation Regarding Effectiveness of Scenario Graph, Proc. ASME 2011 International Design Engineering Technical Conferences, August 2011, Washington, USA </a:t>
            </a:r>
          </a:p>
        </p:txBody>
      </p:sp>
      <p:sp>
        <p:nvSpPr>
          <p:cNvPr id="10"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38</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404349811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2"/>
          <p:cNvSpPr>
            <a:spLocks noGrp="1" noChangeArrowheads="1"/>
          </p:cNvSpPr>
          <p:nvPr>
            <p:ph type="title" idx="4294967295"/>
          </p:nvPr>
        </p:nvSpPr>
        <p:spPr>
          <a:xfrm>
            <a:off x="446088" y="247650"/>
            <a:ext cx="8229600" cy="766763"/>
          </a:xfrm>
          <a:ln/>
        </p:spPr>
        <p:txBody>
          <a:bodyPr/>
          <a:lstStyle/>
          <a:p>
            <a:r>
              <a:rPr lang="en-US" altLang="ja-JP">
                <a:solidFill>
                  <a:srgbClr val="376092"/>
                </a:solidFill>
                <a:latin typeface="HGP創英角ｺﾞｼｯｸUB" charset="-128"/>
                <a:ea typeface="HGP創英角ｺﾞｼｯｸUB" charset="-128"/>
                <a:cs typeface="メイリオ" charset="-128"/>
              </a:rPr>
              <a:t>Scenario Graph</a:t>
            </a:r>
            <a:r>
              <a:rPr lang="ja-JP" altLang="en-US">
                <a:solidFill>
                  <a:srgbClr val="376092"/>
                </a:solidFill>
                <a:latin typeface="HGP創英角ｺﾞｼｯｸUB" charset="-128"/>
                <a:ea typeface="HGP創英角ｺﾞｼｯｸUB" charset="-128"/>
                <a:cs typeface="メイリオ" charset="-128"/>
              </a:rPr>
              <a:t>有効性結果　</a:t>
            </a:r>
          </a:p>
        </p:txBody>
      </p:sp>
      <p:sp>
        <p:nvSpPr>
          <p:cNvPr id="93189" name="Rectangle 3"/>
          <p:cNvSpPr>
            <a:spLocks noGrp="1" noChangeArrowheads="1"/>
          </p:cNvSpPr>
          <p:nvPr>
            <p:ph type="body" idx="4294967295"/>
          </p:nvPr>
        </p:nvSpPr>
        <p:spPr>
          <a:xfrm>
            <a:off x="395288" y="1187450"/>
            <a:ext cx="8570912" cy="5472113"/>
          </a:xfrm>
          <a:noFill/>
          <a:ln/>
        </p:spPr>
        <p:txBody>
          <a:bodyPr/>
          <a:lstStyle/>
          <a:p>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アイディアの数に有意差はなし</a:t>
            </a:r>
          </a:p>
          <a:p>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アイディアの質に有意差有り、特に新規性に差。　</a:t>
            </a:r>
          </a:p>
        </p:txBody>
      </p:sp>
      <p:sp>
        <p:nvSpPr>
          <p:cNvPr id="93193" name="Rectangle 9"/>
          <p:cNvSpPr>
            <a:spLocks noChangeArrowheads="1"/>
          </p:cNvSpPr>
          <p:nvPr/>
        </p:nvSpPr>
        <p:spPr bwMode="auto">
          <a:xfrm>
            <a:off x="6530975" y="936625"/>
            <a:ext cx="2305050" cy="366713"/>
          </a:xfrm>
          <a:prstGeom prst="rect">
            <a:avLst/>
          </a:prstGeom>
          <a:noFill/>
          <a:ln w="9525">
            <a:noFill/>
            <a:miter lim="800000"/>
            <a:headEnd/>
            <a:tailEnd/>
          </a:ln>
          <a:effectLst/>
        </p:spPr>
        <p:txBody>
          <a:bodyPr wrap="none">
            <a:prstTxWarp prst="textNoShape">
              <a:avLst/>
            </a:prstTxWarp>
            <a:spAutoFit/>
          </a:bodyPr>
          <a:lstStyle/>
          <a:p>
            <a:r>
              <a:rPr lang="en-US" altLang="ja-JP"/>
              <a:t>(</a:t>
            </a:r>
            <a:r>
              <a:rPr lang="ja-JP" altLang="en-US"/>
              <a:t>八木田</a:t>
            </a:r>
            <a:r>
              <a:rPr lang="en-US" altLang="ja-JP"/>
              <a:t> </a:t>
            </a:r>
            <a:r>
              <a:rPr lang="en-US" altLang="ja-JP" i="1"/>
              <a:t>et al. </a:t>
            </a:r>
            <a:r>
              <a:rPr lang="en-US" altLang="ja-JP"/>
              <a:t>(2011))</a:t>
            </a:r>
            <a:endParaRPr lang="ja-JP" altLang="en-US"/>
          </a:p>
        </p:txBody>
      </p:sp>
      <p:graphicFrame>
        <p:nvGraphicFramePr>
          <p:cNvPr id="93194" name="Object 10"/>
          <p:cNvGraphicFramePr>
            <a:graphicFrameLocks noChangeAspect="1"/>
          </p:cNvGraphicFramePr>
          <p:nvPr/>
        </p:nvGraphicFramePr>
        <p:xfrm>
          <a:off x="196850" y="2532063"/>
          <a:ext cx="5607050" cy="4318000"/>
        </p:xfrm>
        <a:graphic>
          <a:graphicData uri="http://schemas.openxmlformats.org/presentationml/2006/ole">
            <mc:AlternateContent xmlns:mc="http://schemas.openxmlformats.org/markup-compatibility/2006">
              <mc:Choice xmlns:v="urn:schemas-microsoft-com:vml" Requires="v">
                <p:oleObj spid="_x0000_s129128" name="グラフ" r:id="rId5" imgW="5295900" imgH="3403600" progId="Excel.Sheet.8">
                  <p:embed/>
                </p:oleObj>
              </mc:Choice>
              <mc:Fallback>
                <p:oleObj name="グラフ" r:id="rId5" imgW="5295900" imgH="3403600" progId="Excel.Sheet.8">
                  <p:embed/>
                  <p:pic>
                    <p:nvPicPr>
                      <p:cNvPr id="0" name="Picture 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2532063"/>
                        <a:ext cx="5607050" cy="43180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graphicFrame>
        <p:nvGraphicFramePr>
          <p:cNvPr id="93195" name="Object 11"/>
          <p:cNvGraphicFramePr>
            <a:graphicFrameLocks noChangeAspect="1"/>
          </p:cNvGraphicFramePr>
          <p:nvPr/>
        </p:nvGraphicFramePr>
        <p:xfrm>
          <a:off x="5880100" y="2532063"/>
          <a:ext cx="3155950" cy="4324350"/>
        </p:xfrm>
        <a:graphic>
          <a:graphicData uri="http://schemas.openxmlformats.org/presentationml/2006/ole">
            <mc:AlternateContent xmlns:mc="http://schemas.openxmlformats.org/markup-compatibility/2006">
              <mc:Choice xmlns:v="urn:schemas-microsoft-com:vml" Requires="v">
                <p:oleObj spid="_x0000_s129129" name="グラフ" r:id="rId8" imgW="2971800" imgH="3403600" progId="Excel.Sheet.8">
                  <p:embed/>
                </p:oleObj>
              </mc:Choice>
              <mc:Fallback>
                <p:oleObj name="グラフ" r:id="rId8" imgW="2971800" imgH="3403600" progId="Excel.Sheet.8">
                  <p:embed/>
                  <p:pic>
                    <p:nvPicPr>
                      <p:cNvPr id="0" name="Picture 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0100" y="2532063"/>
                        <a:ext cx="3155950" cy="432435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Lst>
                    </p:spPr>
                  </p:pic>
                </p:oleObj>
              </mc:Fallback>
            </mc:AlternateContent>
          </a:graphicData>
        </a:graphic>
      </p:graphicFrame>
      <p:sp>
        <p:nvSpPr>
          <p:cNvPr id="93196" name="Rectangle 3"/>
          <p:cNvSpPr>
            <a:spLocks noChangeArrowheads="1"/>
          </p:cNvSpPr>
          <p:nvPr/>
        </p:nvSpPr>
        <p:spPr bwMode="auto">
          <a:xfrm>
            <a:off x="6773863" y="2363788"/>
            <a:ext cx="1978025" cy="420687"/>
          </a:xfrm>
          <a:prstGeom prst="rect">
            <a:avLst/>
          </a:prstGeom>
          <a:noFill/>
          <a:ln w="9525">
            <a:noFill/>
            <a:miter lim="800000"/>
            <a:headEnd/>
            <a:tailEnd/>
          </a:ln>
          <a:effectLst/>
        </p:spPr>
        <p:txBody>
          <a:bodyPr>
            <a:prstTxWarp prst="textNoShape">
              <a:avLst/>
            </a:prstTxWarp>
          </a:bodyPr>
          <a:lstStyle/>
          <a:p>
            <a:pPr marL="342900" indent="-342900">
              <a:spcBef>
                <a:spcPct val="20000"/>
              </a:spcBef>
              <a:buFont typeface="Arial" charset="0"/>
              <a:buNone/>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アイディアの数</a:t>
            </a:r>
          </a:p>
        </p:txBody>
      </p:sp>
      <p:sp>
        <p:nvSpPr>
          <p:cNvPr id="93197" name="Rectangle 3"/>
          <p:cNvSpPr>
            <a:spLocks noChangeArrowheads="1"/>
          </p:cNvSpPr>
          <p:nvPr/>
        </p:nvSpPr>
        <p:spPr bwMode="auto">
          <a:xfrm>
            <a:off x="2589213" y="2352675"/>
            <a:ext cx="1928812" cy="420688"/>
          </a:xfrm>
          <a:prstGeom prst="rect">
            <a:avLst/>
          </a:prstGeom>
          <a:noFill/>
          <a:ln w="9525">
            <a:noFill/>
            <a:miter lim="800000"/>
            <a:headEnd/>
            <a:tailEnd/>
          </a:ln>
          <a:effectLst/>
        </p:spPr>
        <p:txBody>
          <a:bodyPr>
            <a:prstTxWarp prst="textNoShape">
              <a:avLst/>
            </a:prstTxWarp>
          </a:bodyPr>
          <a:lstStyle/>
          <a:p>
            <a:pPr marL="342900" indent="-342900">
              <a:spcBef>
                <a:spcPct val="20000"/>
              </a:spcBef>
              <a:buFont typeface="Arial" charset="0"/>
              <a:buNone/>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アイディアの質</a:t>
            </a:r>
          </a:p>
        </p:txBody>
      </p:sp>
      <p:sp>
        <p:nvSpPr>
          <p:cNvPr id="93198" name="Rectangle 3"/>
          <p:cNvSpPr>
            <a:spLocks noChangeArrowheads="1"/>
          </p:cNvSpPr>
          <p:nvPr/>
        </p:nvSpPr>
        <p:spPr bwMode="auto">
          <a:xfrm>
            <a:off x="1301750" y="6173788"/>
            <a:ext cx="7102475" cy="420687"/>
          </a:xfrm>
          <a:prstGeom prst="rect">
            <a:avLst/>
          </a:prstGeom>
          <a:solidFill>
            <a:schemeClr val="bg1"/>
          </a:solidFill>
          <a:ln w="9525">
            <a:noFill/>
            <a:miter lim="800000"/>
            <a:headEnd/>
            <a:tailEnd/>
          </a:ln>
          <a:effectLst/>
        </p:spPr>
        <p:txBody>
          <a:bodyPr>
            <a:prstTxWarp prst="textNoShape">
              <a:avLst/>
            </a:prstTxWarp>
          </a:bodyPr>
          <a:lstStyle/>
          <a:p>
            <a:pPr marL="342900" indent="-342900">
              <a:spcBef>
                <a:spcPct val="20000"/>
              </a:spcBef>
              <a:buFont typeface="Arial" charset="0"/>
              <a:buNone/>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実現性　　新規性　抽象性　類似性　　　　　　　　　　　数</a:t>
            </a:r>
          </a:p>
        </p:txBody>
      </p:sp>
      <p:sp>
        <p:nvSpPr>
          <p:cNvPr id="93199" name="Rectangle 3"/>
          <p:cNvSpPr>
            <a:spLocks noChangeArrowheads="1"/>
          </p:cNvSpPr>
          <p:nvPr/>
        </p:nvSpPr>
        <p:spPr bwMode="auto">
          <a:xfrm rot="-5400000">
            <a:off x="-1070768" y="4053681"/>
            <a:ext cx="3276600" cy="420687"/>
          </a:xfrm>
          <a:prstGeom prst="rect">
            <a:avLst/>
          </a:prstGeom>
          <a:solidFill>
            <a:schemeClr val="bg1"/>
          </a:solidFill>
          <a:ln w="9525">
            <a:noFill/>
            <a:miter lim="800000"/>
            <a:headEnd/>
            <a:tailEnd/>
          </a:ln>
          <a:effectLst/>
        </p:spPr>
        <p:txBody>
          <a:bodyPr>
            <a:prstTxWarp prst="textNoShape">
              <a:avLst/>
            </a:prstTxWarp>
          </a:bodyPr>
          <a:lstStyle/>
          <a:p>
            <a:pPr marL="342900" indent="-342900">
              <a:spcBef>
                <a:spcPct val="20000"/>
              </a:spcBef>
              <a:buFont typeface="Arial" charset="0"/>
              <a:buNone/>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アイディアの平均評価点</a:t>
            </a:r>
          </a:p>
        </p:txBody>
      </p:sp>
      <p:sp>
        <p:nvSpPr>
          <p:cNvPr id="93200" name="Rectangle 3"/>
          <p:cNvSpPr>
            <a:spLocks noChangeArrowheads="1"/>
          </p:cNvSpPr>
          <p:nvPr/>
        </p:nvSpPr>
        <p:spPr bwMode="auto">
          <a:xfrm rot="-5400000">
            <a:off x="4536282" y="4269581"/>
            <a:ext cx="3276600" cy="420687"/>
          </a:xfrm>
          <a:prstGeom prst="rect">
            <a:avLst/>
          </a:prstGeom>
          <a:solidFill>
            <a:schemeClr val="bg1"/>
          </a:solidFill>
          <a:ln w="9525">
            <a:noFill/>
            <a:miter lim="800000"/>
            <a:headEnd/>
            <a:tailEnd/>
          </a:ln>
          <a:effectLst/>
        </p:spPr>
        <p:txBody>
          <a:bodyPr>
            <a:prstTxWarp prst="textNoShape">
              <a:avLst/>
            </a:prstTxWarp>
          </a:bodyPr>
          <a:lstStyle/>
          <a:p>
            <a:pPr marL="342900" indent="-342900">
              <a:spcBef>
                <a:spcPct val="20000"/>
              </a:spcBef>
              <a:buFont typeface="Arial" charset="0"/>
              <a:buNone/>
            </a:pPr>
            <a:r>
              <a:rPr lang="ja-JP" altLang="en-US" sz="2200" b="1">
                <a:effectLst>
                  <a:outerShdw blurRad="38100" dist="38100" dir="2700000" algn="tl">
                    <a:srgbClr val="DDDDDD"/>
                  </a:outerShdw>
                </a:effectLst>
                <a:latin typeface="HGP創英角ｺﾞｼｯｸUB" charset="-128"/>
                <a:ea typeface="HGP創英角ｺﾞｼｯｸUB" charset="-128"/>
                <a:cs typeface="メイリオ" charset="-128"/>
              </a:rPr>
              <a:t>アイディアの平均発想数</a:t>
            </a:r>
          </a:p>
        </p:txBody>
      </p:sp>
      <p:sp>
        <p:nvSpPr>
          <p:cNvPr id="12"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39</a:t>
            </a:fld>
            <a:endParaRPr lang="en-US" altLang="ja-JP" sz="2800" b="1" baseline="2000" dirty="0">
              <a:latin typeface="ＭＳ Ｐゴシック" pitchFamily="50" charset="-128"/>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eno\Desktop\26441-1[1].jpg"/>
          <p:cNvPicPr>
            <a:picLocks noChangeAspect="1" noChangeArrowheads="1"/>
          </p:cNvPicPr>
          <p:nvPr/>
        </p:nvPicPr>
        <p:blipFill rotWithShape="1">
          <a:blip r:embed="rId2">
            <a:extLst>
              <a:ext uri="{28A0092B-C50C-407E-A947-70E740481C1C}">
                <a14:useLocalDpi xmlns:a14="http://schemas.microsoft.com/office/drawing/2010/main" val="0"/>
              </a:ext>
            </a:extLst>
          </a:blip>
          <a:srcRect b="6357"/>
          <a:stretch/>
        </p:blipFill>
        <p:spPr bwMode="auto">
          <a:xfrm>
            <a:off x="1840608" y="287395"/>
            <a:ext cx="5556887" cy="5929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718488" y="5107083"/>
            <a:ext cx="1894469" cy="954107"/>
          </a:xfrm>
          <a:prstGeom prst="rect">
            <a:avLst/>
          </a:prstGeom>
        </p:spPr>
        <p:txBody>
          <a:bodyPr wrap="none">
            <a:spAutoFit/>
          </a:bodyPr>
          <a:lstStyle/>
          <a:p>
            <a:pPr algn="ctr"/>
            <a:r>
              <a:rPr lang="en-US" altLang="ja-JP" sz="2800" b="1" dirty="0" smtClean="0">
                <a:solidFill>
                  <a:schemeClr val="bg1"/>
                </a:solidFill>
                <a:latin typeface="Arial Black"/>
                <a:ea typeface="HGP創英角ｺﾞｼｯｸUB"/>
                <a:cs typeface="Arial Black"/>
              </a:rPr>
              <a:t>teaching</a:t>
            </a:r>
          </a:p>
          <a:p>
            <a:pPr algn="ctr"/>
            <a:r>
              <a:rPr lang="en-US" altLang="ja-JP" sz="2800" b="1" dirty="0" smtClean="0">
                <a:solidFill>
                  <a:schemeClr val="bg1"/>
                </a:solidFill>
                <a:latin typeface="Arial Black"/>
                <a:ea typeface="HGP創英角ｺﾞｼｯｸUB"/>
                <a:cs typeface="Arial Black"/>
              </a:rPr>
              <a:t>staffs</a:t>
            </a:r>
            <a:endParaRPr lang="ja-JP" altLang="en-US" sz="2800" dirty="0"/>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a:t>
            </a:fld>
            <a:endParaRPr lang="en-US" altLang="ja-JP" sz="2800" b="1" baseline="2000">
              <a:latin typeface="ＭＳ Ｐゴシック" pitchFamily="50" charset="-128"/>
            </a:endParaRPr>
          </a:p>
        </p:txBody>
      </p:sp>
      <p:sp>
        <p:nvSpPr>
          <p:cNvPr id="8" name="上矢印 7"/>
          <p:cNvSpPr/>
          <p:nvPr/>
        </p:nvSpPr>
        <p:spPr>
          <a:xfrm>
            <a:off x="122195" y="599188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727880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02882" y="695729"/>
            <a:ext cx="4905510" cy="707886"/>
          </a:xfrm>
          <a:prstGeom prst="rect">
            <a:avLst/>
          </a:prstGeom>
          <a:noFill/>
        </p:spPr>
        <p:txBody>
          <a:bodyPr wrap="none" rtlCol="0">
            <a:spAutoFit/>
          </a:bodyPr>
          <a:lstStyle/>
          <a:p>
            <a:r>
              <a:rPr kumimoji="1" lang="ja-JP" altLang="en-US" sz="4000" dirty="0" smtClean="0">
                <a:latin typeface="HGP創英角ﾎﾟｯﾌﾟ体" pitchFamily="50" charset="-128"/>
                <a:ea typeface="HGP創英角ﾎﾟｯﾌﾟ体" pitchFamily="50" charset="-128"/>
              </a:rPr>
              <a:t>シナリオグラフ</a:t>
            </a:r>
            <a:r>
              <a:rPr kumimoji="1" lang="ja-JP" altLang="en-US" sz="2800" dirty="0" smtClean="0">
                <a:latin typeface="HGP創英角ﾎﾟｯﾌﾟ体" pitchFamily="50" charset="-128"/>
                <a:ea typeface="HGP創英角ﾎﾟｯﾌﾟ体" pitchFamily="50" charset="-128"/>
              </a:rPr>
              <a:t>のステップ</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1139252" y="1664294"/>
            <a:ext cx="6940445" cy="3970318"/>
          </a:xfrm>
          <a:prstGeom prst="rect">
            <a:avLst/>
          </a:prstGeom>
          <a:noFill/>
        </p:spPr>
        <p:txBody>
          <a:bodyPr wrap="square" rtlCol="0">
            <a:spAutoFit/>
          </a:bodyPr>
          <a:lstStyle/>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キーコンセプト（機能、製品）の識別</a:t>
            </a:r>
            <a:endParaRPr kumimoji="1"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以下の要素をリストアップ</a:t>
            </a:r>
            <a:endParaRPr kumimoji="1"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lang="ja-JP" altLang="en-US" sz="2800" dirty="0" smtClean="0">
                <a:latin typeface="HGP創英角ﾎﾟｯﾌﾟ体" pitchFamily="50" charset="-128"/>
                <a:ea typeface="HGP創英角ﾎﾟｯﾌﾟ体" pitchFamily="50" charset="-128"/>
              </a:rPr>
              <a:t>“Ｗｈｅｒｅ”</a:t>
            </a:r>
            <a:endParaRPr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kumimoji="1" lang="ja-JP" altLang="en-US" sz="2800" dirty="0" smtClean="0">
                <a:latin typeface="HGP創英角ﾎﾟｯﾌﾟ体" pitchFamily="50" charset="-128"/>
                <a:ea typeface="HGP創英角ﾎﾟｯﾌﾟ体" pitchFamily="50" charset="-128"/>
              </a:rPr>
              <a:t>“</a:t>
            </a:r>
            <a:r>
              <a:rPr kumimoji="1" lang="en-US" altLang="ja-JP" sz="2800" dirty="0" smtClean="0">
                <a:latin typeface="HGP創英角ﾎﾟｯﾌﾟ体" pitchFamily="50" charset="-128"/>
                <a:ea typeface="HGP創英角ﾎﾟｯﾌﾟ体" pitchFamily="50" charset="-128"/>
              </a:rPr>
              <a:t>What(Activity)</a:t>
            </a:r>
            <a:r>
              <a:rPr kumimoji="1" lang="ja-JP" altLang="en-US" sz="2800" dirty="0" smtClean="0">
                <a:latin typeface="HGP創英角ﾎﾟｯﾌﾟ体" pitchFamily="50" charset="-128"/>
                <a:ea typeface="HGP創英角ﾎﾟｯﾌﾟ体" pitchFamily="50" charset="-128"/>
              </a:rPr>
              <a:t>”</a:t>
            </a:r>
            <a:endParaRPr kumimoji="1"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lang="ja-JP" altLang="en-US" sz="2800" dirty="0" smtClean="0">
                <a:latin typeface="HGP創英角ﾎﾟｯﾌﾟ体" pitchFamily="50" charset="-128"/>
                <a:ea typeface="HGP創英角ﾎﾟｯﾌﾟ体" pitchFamily="50" charset="-128"/>
              </a:rPr>
              <a:t>“Ｗｈｅｎ”</a:t>
            </a:r>
            <a:endParaRPr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kumimoji="1" lang="en-US" altLang="ja-JP" sz="2800" dirty="0" smtClean="0">
                <a:latin typeface="HGP創英角ﾎﾟｯﾌﾟ体" pitchFamily="50" charset="-128"/>
                <a:ea typeface="HGP創英角ﾎﾟｯﾌﾟ体" pitchFamily="50" charset="-128"/>
              </a:rPr>
              <a:t>“User State(Who)” </a:t>
            </a:r>
          </a:p>
          <a:p>
            <a:pPr lvl="2"/>
            <a:r>
              <a:rPr kumimoji="1" lang="en-US" altLang="ja-JP" sz="2800" dirty="0" smtClean="0">
                <a:latin typeface="HGP創英角ﾎﾟｯﾌﾟ体" pitchFamily="50" charset="-128"/>
                <a:ea typeface="HGP創英角ﾎﾟｯﾌﾟ体" pitchFamily="50" charset="-128"/>
              </a:rPr>
              <a:t>(</a:t>
            </a:r>
            <a:r>
              <a:rPr kumimoji="1" lang="ja-JP" altLang="en-US" sz="2800" dirty="0" smtClean="0">
                <a:latin typeface="HGP創英角ﾎﾟｯﾌﾟ体" pitchFamily="50" charset="-128"/>
                <a:ea typeface="HGP創英角ﾎﾟｯﾌﾟ体" pitchFamily="50" charset="-128"/>
              </a:rPr>
              <a:t>ユーザーの物理的状態、精神的状態</a:t>
            </a:r>
            <a:r>
              <a:rPr kumimoji="1" lang="en-US" altLang="ja-JP" sz="2800" dirty="0" smtClean="0">
                <a:latin typeface="HGP創英角ﾎﾟｯﾌﾟ体" pitchFamily="50" charset="-128"/>
                <a:ea typeface="HGP創英角ﾎﾟｯﾌﾟ体" pitchFamily="50" charset="-128"/>
              </a:rPr>
              <a:t>)</a:t>
            </a:r>
          </a:p>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上記の組み合わせ（グラフによる接続）によるシナリオの選定</a:t>
            </a:r>
            <a:endParaRPr kumimoji="1" lang="ja-JP" altLang="en-US" sz="2800" dirty="0">
              <a:latin typeface="HGP創英角ﾎﾟｯﾌﾟ体" pitchFamily="50" charset="-128"/>
              <a:ea typeface="HGP創英角ﾎﾟｯﾌﾟ体" pitchFamily="50" charset="-128"/>
            </a:endParaRPr>
          </a:p>
        </p:txBody>
      </p:sp>
      <p:sp>
        <p:nvSpPr>
          <p:cNvPr id="5" name="正方形/長方形 4"/>
          <p:cNvSpPr/>
          <p:nvPr/>
        </p:nvSpPr>
        <p:spPr>
          <a:xfrm>
            <a:off x="5708586" y="952128"/>
            <a:ext cx="2718048" cy="369332"/>
          </a:xfrm>
          <a:prstGeom prst="rect">
            <a:avLst/>
          </a:prstGeom>
        </p:spPr>
        <p:txBody>
          <a:bodyPr wrap="square">
            <a:spAutoFit/>
          </a:bodyPr>
          <a:lstStyle/>
          <a:p>
            <a:r>
              <a:rPr lang="en-US" altLang="ja-JP" dirty="0" smtClean="0"/>
              <a:t>Kim, Sun K., Ishii, K. (2007)</a:t>
            </a:r>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40</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854438" y="1376451"/>
            <a:ext cx="7792999" cy="4124938"/>
          </a:xfrm>
          <a:prstGeom prst="rect">
            <a:avLst/>
          </a:prstGeom>
          <a:noFill/>
          <a:ln w="9525">
            <a:noFill/>
            <a:miter lim="800000"/>
            <a:headEnd/>
            <a:tailEnd/>
          </a:ln>
        </p:spPr>
      </p:pic>
      <p:sp>
        <p:nvSpPr>
          <p:cNvPr id="5" name="正方形/長方形 4"/>
          <p:cNvSpPr/>
          <p:nvPr/>
        </p:nvSpPr>
        <p:spPr>
          <a:xfrm>
            <a:off x="6038370" y="5584089"/>
            <a:ext cx="2718048" cy="369332"/>
          </a:xfrm>
          <a:prstGeom prst="rect">
            <a:avLst/>
          </a:prstGeom>
        </p:spPr>
        <p:txBody>
          <a:bodyPr wrap="square">
            <a:spAutoFit/>
          </a:bodyPr>
          <a:lstStyle/>
          <a:p>
            <a:r>
              <a:rPr lang="en-US" altLang="ja-JP" dirty="0" smtClean="0"/>
              <a:t>Kim, Sun K., Ishii, K. (2007)</a:t>
            </a:r>
          </a:p>
        </p:txBody>
      </p:sp>
      <p:sp>
        <p:nvSpPr>
          <p:cNvPr id="6" name="テキスト ボックス 5"/>
          <p:cNvSpPr txBox="1"/>
          <p:nvPr/>
        </p:nvSpPr>
        <p:spPr>
          <a:xfrm>
            <a:off x="602882" y="590798"/>
            <a:ext cx="3877985" cy="707886"/>
          </a:xfrm>
          <a:prstGeom prst="rect">
            <a:avLst/>
          </a:prstGeom>
          <a:noFill/>
        </p:spPr>
        <p:txBody>
          <a:bodyPr wrap="none" rtlCol="0">
            <a:spAutoFit/>
          </a:bodyPr>
          <a:lstStyle/>
          <a:p>
            <a:r>
              <a:rPr kumimoji="1" lang="ja-JP" altLang="en-US" sz="4000" dirty="0" smtClean="0">
                <a:latin typeface="HGP創英角ﾎﾟｯﾌﾟ体" pitchFamily="50" charset="-128"/>
                <a:ea typeface="HGP創英角ﾎﾟｯﾌﾟ体" pitchFamily="50" charset="-128"/>
              </a:rPr>
              <a:t>シナリオグラフ例</a:t>
            </a:r>
            <a:endParaRPr kumimoji="1" lang="ja-JP" altLang="en-US" sz="2800" dirty="0">
              <a:latin typeface="HGP創英角ﾎﾟｯﾌﾟ体" pitchFamily="50" charset="-128"/>
              <a:ea typeface="HGP創英角ﾎﾟｯﾌﾟ体" pitchFamily="50" charset="-128"/>
            </a:endParaRPr>
          </a:p>
        </p:txBody>
      </p:sp>
      <p:sp>
        <p:nvSpPr>
          <p:cNvPr id="7" name="テキスト ボックス 6"/>
          <p:cNvSpPr txBox="1"/>
          <p:nvPr/>
        </p:nvSpPr>
        <p:spPr>
          <a:xfrm>
            <a:off x="1377900" y="3267855"/>
            <a:ext cx="1582484" cy="369332"/>
          </a:xfrm>
          <a:prstGeom prst="rect">
            <a:avLst/>
          </a:prstGeom>
          <a:noFill/>
        </p:spPr>
        <p:txBody>
          <a:bodyPr wrap="none" rtlCol="0">
            <a:spAutoFit/>
          </a:bodyPr>
          <a:lstStyle/>
          <a:p>
            <a:r>
              <a:rPr kumimoji="1" lang="ja-JP" altLang="en-US" b="1" dirty="0" smtClean="0">
                <a:solidFill>
                  <a:srgbClr val="FF0000"/>
                </a:solidFill>
              </a:rPr>
              <a:t>キーコンセプト</a:t>
            </a:r>
            <a:endParaRPr kumimoji="1" lang="ja-JP" altLang="en-US" b="1" dirty="0">
              <a:solidFill>
                <a:srgbClr val="FF0000"/>
              </a:solidFill>
            </a:endParaRPr>
          </a:p>
        </p:txBody>
      </p:sp>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41</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02882" y="695729"/>
            <a:ext cx="4410182" cy="707886"/>
          </a:xfrm>
          <a:prstGeom prst="rect">
            <a:avLst/>
          </a:prstGeom>
          <a:noFill/>
        </p:spPr>
        <p:txBody>
          <a:bodyPr wrap="none" rtlCol="0">
            <a:spAutoFit/>
          </a:bodyPr>
          <a:lstStyle/>
          <a:p>
            <a:r>
              <a:rPr kumimoji="1" lang="ja-JP" altLang="en-US" sz="4000" dirty="0" smtClean="0">
                <a:latin typeface="HGP創英角ﾎﾟｯﾌﾟ体" pitchFamily="50" charset="-128"/>
                <a:ea typeface="HGP創英角ﾎﾟｯﾌﾟ体" pitchFamily="50" charset="-128"/>
              </a:rPr>
              <a:t>シナリオグラフ</a:t>
            </a:r>
            <a:r>
              <a:rPr kumimoji="1" lang="ja-JP" altLang="en-US" sz="2800" dirty="0" smtClean="0">
                <a:latin typeface="HGP創英角ﾎﾟｯﾌﾟ体" pitchFamily="50" charset="-128"/>
                <a:ea typeface="HGP創英角ﾎﾟｯﾌﾟ体" pitchFamily="50" charset="-128"/>
              </a:rPr>
              <a:t>の拡張</a:t>
            </a:r>
            <a:endParaRPr kumimoji="1" lang="ja-JP" altLang="en-US" sz="2800" dirty="0">
              <a:latin typeface="HGP創英角ﾎﾟｯﾌﾟ体" pitchFamily="50" charset="-128"/>
              <a:ea typeface="HGP創英角ﾎﾟｯﾌﾟ体" pitchFamily="50" charset="-128"/>
            </a:endParaRPr>
          </a:p>
        </p:txBody>
      </p:sp>
      <p:sp>
        <p:nvSpPr>
          <p:cNvPr id="7" name="テキスト ボックス 6"/>
          <p:cNvSpPr txBox="1"/>
          <p:nvPr/>
        </p:nvSpPr>
        <p:spPr>
          <a:xfrm>
            <a:off x="873479" y="1734765"/>
            <a:ext cx="7632166" cy="4401205"/>
          </a:xfrm>
          <a:prstGeom prst="rect">
            <a:avLst/>
          </a:prstGeom>
          <a:solidFill>
            <a:schemeClr val="bg1"/>
          </a:solidFill>
        </p:spPr>
        <p:txBody>
          <a:bodyPr wrap="square" rtlCol="0">
            <a:spAutoFit/>
          </a:bodyPr>
          <a:lstStyle/>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キーコンセプト（</a:t>
            </a:r>
            <a:r>
              <a:rPr kumimoji="1" lang="ja-JP" altLang="en-US" sz="2800" u="sng" dirty="0" smtClean="0">
                <a:solidFill>
                  <a:srgbClr val="FF0000"/>
                </a:solidFill>
                <a:latin typeface="HGP創英角ﾎﾟｯﾌﾟ体" pitchFamily="50" charset="-128"/>
                <a:ea typeface="HGP創英角ﾎﾟｯﾌﾟ体" pitchFamily="50" charset="-128"/>
              </a:rPr>
              <a:t>変更したくないもの</a:t>
            </a:r>
            <a:r>
              <a:rPr kumimoji="1" lang="ja-JP" altLang="en-US" sz="2800" dirty="0" smtClean="0">
                <a:latin typeface="HGP創英角ﾎﾟｯﾌﾟ体" pitchFamily="50" charset="-128"/>
                <a:ea typeface="HGP創英角ﾎﾟｯﾌﾟ体" pitchFamily="50" charset="-128"/>
              </a:rPr>
              <a:t>）の識別</a:t>
            </a:r>
            <a:r>
              <a:rPr lang="ja-JP" altLang="en-US" sz="2800" dirty="0" smtClean="0">
                <a:latin typeface="HGP創英角ﾎﾟｯﾌﾟ体" pitchFamily="50" charset="-128"/>
                <a:ea typeface="HGP創英角ﾎﾟｯﾌﾟ体" pitchFamily="50" charset="-128"/>
              </a:rPr>
              <a:t>（なくてもよい）</a:t>
            </a:r>
            <a:endParaRPr kumimoji="1"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考えようとする製品</a:t>
            </a:r>
            <a:r>
              <a:rPr kumimoji="1" lang="en-US" altLang="ja-JP" sz="2800" dirty="0" smtClean="0">
                <a:latin typeface="HGP創英角ﾎﾟｯﾌﾟ体" pitchFamily="50" charset="-128"/>
                <a:ea typeface="HGP創英角ﾎﾟｯﾌﾟ体" pitchFamily="50" charset="-128"/>
              </a:rPr>
              <a:t>/</a:t>
            </a:r>
            <a:r>
              <a:rPr kumimoji="1" lang="ja-JP" altLang="en-US" sz="2800" dirty="0" smtClean="0">
                <a:latin typeface="HGP創英角ﾎﾟｯﾌﾟ体" pitchFamily="50" charset="-128"/>
                <a:ea typeface="HGP創英角ﾎﾟｯﾌﾟ体" pitchFamily="50" charset="-128"/>
              </a:rPr>
              <a:t>サービスの</a:t>
            </a:r>
            <a:r>
              <a:rPr lang="ja-JP" altLang="en-US" sz="2800" dirty="0" smtClean="0">
                <a:latin typeface="HGP創英角ﾎﾟｯﾌﾟ体" pitchFamily="50" charset="-128"/>
                <a:ea typeface="HGP創英角ﾎﾟｯﾌﾟ体" pitchFamily="50" charset="-128"/>
              </a:rPr>
              <a:t>特徴</a:t>
            </a:r>
            <a:r>
              <a:rPr kumimoji="1" lang="ja-JP" altLang="en-US" sz="2800" dirty="0" smtClean="0">
                <a:latin typeface="HGP創英角ﾎﾟｯﾌﾟ体" pitchFamily="50" charset="-128"/>
                <a:ea typeface="HGP創英角ﾎﾟｯﾌﾟ体" pitchFamily="50" charset="-128"/>
              </a:rPr>
              <a:t>から項目を選ぶ</a:t>
            </a:r>
            <a:endParaRPr kumimoji="1"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kumimoji="1" lang="ja-JP" altLang="en-US" sz="2800" dirty="0" smtClean="0">
                <a:latin typeface="HGP創英角ﾎﾟｯﾌﾟ体" pitchFamily="50" charset="-128"/>
                <a:ea typeface="HGP創英角ﾎﾟｯﾌﾟ体" pitchFamily="50" charset="-128"/>
              </a:rPr>
              <a:t>“だれが”、“何を”、“どうする”</a:t>
            </a:r>
            <a:endParaRPr kumimoji="1"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lang="ja-JP" altLang="en-US" sz="2800" dirty="0" smtClean="0">
                <a:latin typeface="HGP創英角ﾎﾟｯﾌﾟ体" pitchFamily="50" charset="-128"/>
                <a:ea typeface="HGP創英角ﾎﾟｯﾌﾟ体" pitchFamily="50" charset="-128"/>
              </a:rPr>
              <a:t>“いつ”、“どこで”、“どういう状態の”</a:t>
            </a:r>
            <a:endParaRPr kumimoji="1"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kumimoji="1" lang="ja-JP" altLang="en-US" sz="2800" u="sng" dirty="0" smtClean="0">
                <a:solidFill>
                  <a:srgbClr val="FF0000"/>
                </a:solidFill>
                <a:latin typeface="HGP創英角ﾎﾟｯﾌﾟ体" pitchFamily="50" charset="-128"/>
                <a:ea typeface="HGP創英角ﾎﾟｯﾌﾟ体" pitchFamily="50" charset="-128"/>
              </a:rPr>
              <a:t>上から読んで文章になるように</a:t>
            </a:r>
            <a:r>
              <a:rPr kumimoji="1" lang="ja-JP" altLang="en-US" sz="2800" dirty="0" smtClean="0">
                <a:latin typeface="HGP創英角ﾎﾟｯﾌﾟ体" pitchFamily="50" charset="-128"/>
                <a:ea typeface="HGP創英角ﾎﾟｯﾌﾟ体" pitchFamily="50" charset="-128"/>
              </a:rPr>
              <a:t>並べて、ブレスト実施</a:t>
            </a:r>
            <a:r>
              <a:rPr lang="ja-JP" altLang="en-US" sz="2800" dirty="0" smtClean="0">
                <a:latin typeface="HGP創英角ﾎﾟｯﾌﾟ体" pitchFamily="50" charset="-128"/>
                <a:ea typeface="HGP創英角ﾎﾟｯﾌﾟ体" pitchFamily="50" charset="-128"/>
              </a:rPr>
              <a:t>（日本語と英語とでは語順が違う！）</a:t>
            </a:r>
            <a:endParaRPr kumimoji="1"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上記の組み合わせ（グラフによる接続）によるシナリオの選定</a:t>
            </a:r>
            <a:endParaRPr kumimoji="1" lang="ja-JP" altLang="en-US" sz="2800" dirty="0">
              <a:latin typeface="HGP創英角ﾎﾟｯﾌﾟ体" pitchFamily="50" charset="-128"/>
              <a:ea typeface="HGP創英角ﾎﾟｯﾌﾟ体" pitchFamily="50" charset="-128"/>
            </a:endParaRPr>
          </a:p>
        </p:txBody>
      </p:sp>
      <p:sp>
        <p:nvSpPr>
          <p:cNvPr id="8" name="テキスト ボックス 7"/>
          <p:cNvSpPr txBox="1"/>
          <p:nvPr/>
        </p:nvSpPr>
        <p:spPr>
          <a:xfrm>
            <a:off x="1420636" y="2924801"/>
            <a:ext cx="7157545" cy="1384995"/>
          </a:xfrm>
          <a:prstGeom prst="rect">
            <a:avLst/>
          </a:prstGeom>
          <a:solidFill>
            <a:schemeClr val="bg2"/>
          </a:solidFill>
        </p:spPr>
        <p:txBody>
          <a:bodyPr wrap="square" rtlCol="0">
            <a:spAutoFit/>
          </a:bodyPr>
          <a:lstStyle/>
          <a:p>
            <a:pPr marL="0" lvl="1"/>
            <a:r>
              <a:rPr lang="ja-JP" altLang="en-US" sz="2800" dirty="0" smtClean="0">
                <a:latin typeface="HGP創英角ﾎﾟｯﾌﾟ体" pitchFamily="50" charset="-128"/>
                <a:ea typeface="HGP創英角ﾎﾟｯﾌﾟ体" pitchFamily="50" charset="-128"/>
              </a:rPr>
              <a:t>例：使う人が固定であれば、“だれ”を入れる必要はないなど。逆にわざとそこを変えてアイデアを出すなど。</a:t>
            </a:r>
            <a:endParaRPr lang="en-US" altLang="ja-JP" sz="2800" dirty="0" smtClean="0">
              <a:latin typeface="HGP創英角ﾎﾟｯﾌﾟ体" pitchFamily="50" charset="-128"/>
              <a:ea typeface="HGP創英角ﾎﾟｯﾌﾟ体" pitchFamily="50" charset="-128"/>
            </a:endParaRPr>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42</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p>
            <a:pPr>
              <a:defRPr/>
            </a:pPr>
            <a:fld id="{35D30423-55BE-447A-BFA6-69C229F8E81F}" type="slidenum">
              <a:rPr lang="en-US" altLang="ja-JP" smtClean="0"/>
              <a:pPr>
                <a:defRPr/>
              </a:pPr>
              <a:t>43</a:t>
            </a:fld>
            <a:endParaRPr lang="en-US" altLang="ja-JP" dirty="0"/>
          </a:p>
        </p:txBody>
      </p:sp>
      <p:sp>
        <p:nvSpPr>
          <p:cNvPr id="4" name="テキスト ボックス 3"/>
          <p:cNvSpPr txBox="1"/>
          <p:nvPr/>
        </p:nvSpPr>
        <p:spPr>
          <a:xfrm>
            <a:off x="347989" y="372842"/>
            <a:ext cx="2727029" cy="584775"/>
          </a:xfrm>
          <a:prstGeom prst="rect">
            <a:avLst/>
          </a:prstGeom>
          <a:noFill/>
        </p:spPr>
        <p:txBody>
          <a:bodyPr wrap="none" rtlCol="0">
            <a:spAutoFit/>
          </a:bodyPr>
          <a:lstStyle/>
          <a:p>
            <a:r>
              <a:rPr kumimoji="1" lang="ja-JP" altLang="en-US" sz="3200" dirty="0" smtClean="0">
                <a:latin typeface="HGP創英角ﾎﾟｯﾌﾟ体" pitchFamily="50" charset="-128"/>
                <a:ea typeface="HGP創英角ﾎﾟｯﾌﾟ体" pitchFamily="50" charset="-128"/>
              </a:rPr>
              <a:t>シナリオグラフ</a:t>
            </a:r>
            <a:endParaRPr kumimoji="1" lang="ja-JP" altLang="en-US" sz="3200" dirty="0">
              <a:latin typeface="HGP創英角ﾎﾟｯﾌﾟ体" pitchFamily="50" charset="-128"/>
              <a:ea typeface="HGP創英角ﾎﾟｯﾌﾟ体" pitchFamily="50" charset="-128"/>
            </a:endParaRPr>
          </a:p>
        </p:txBody>
      </p:sp>
      <p:sp>
        <p:nvSpPr>
          <p:cNvPr id="6" name="テキスト ボックス 5"/>
          <p:cNvSpPr txBox="1"/>
          <p:nvPr/>
        </p:nvSpPr>
        <p:spPr>
          <a:xfrm>
            <a:off x="736055" y="4410996"/>
            <a:ext cx="681597" cy="400110"/>
          </a:xfrm>
          <a:prstGeom prst="rect">
            <a:avLst/>
          </a:prstGeom>
          <a:noFill/>
        </p:spPr>
        <p:txBody>
          <a:bodyPr wrap="none" rtlCol="0">
            <a:spAutoFit/>
          </a:bodyPr>
          <a:lstStyle/>
          <a:p>
            <a:r>
              <a:rPr lang="ja-JP" altLang="en-US" sz="2000" u="sng" dirty="0" smtClean="0">
                <a:latin typeface="HGP創英角ﾎﾟｯﾌﾟ体" pitchFamily="50" charset="-128"/>
                <a:ea typeface="HGP創英角ﾎﾟｯﾌﾟ体" pitchFamily="50" charset="-128"/>
              </a:rPr>
              <a:t>誰が</a:t>
            </a:r>
            <a:endParaRPr kumimoji="1" lang="ja-JP" altLang="en-US" sz="2000" u="sng" dirty="0">
              <a:latin typeface="HGP創英角ﾎﾟｯﾌﾟ体" pitchFamily="50" charset="-128"/>
              <a:ea typeface="HGP創英角ﾎﾟｯﾌﾟ体" pitchFamily="50" charset="-128"/>
            </a:endParaRPr>
          </a:p>
        </p:txBody>
      </p:sp>
      <p:sp>
        <p:nvSpPr>
          <p:cNvPr id="8" name="テキスト ボックス 7"/>
          <p:cNvSpPr txBox="1"/>
          <p:nvPr/>
        </p:nvSpPr>
        <p:spPr>
          <a:xfrm>
            <a:off x="706438" y="1493544"/>
            <a:ext cx="651140" cy="400110"/>
          </a:xfrm>
          <a:prstGeom prst="rect">
            <a:avLst/>
          </a:prstGeom>
          <a:noFill/>
        </p:spPr>
        <p:txBody>
          <a:bodyPr wrap="none" rtlCol="0">
            <a:spAutoFit/>
          </a:bodyPr>
          <a:lstStyle/>
          <a:p>
            <a:r>
              <a:rPr kumimoji="1" lang="ja-JP" altLang="en-US" sz="2000" u="sng" dirty="0" smtClean="0">
                <a:latin typeface="HGP創英角ﾎﾟｯﾌﾟ体" pitchFamily="50" charset="-128"/>
                <a:ea typeface="HGP創英角ﾎﾟｯﾌﾟ体" pitchFamily="50" charset="-128"/>
              </a:rPr>
              <a:t>いつ</a:t>
            </a:r>
            <a:endParaRPr kumimoji="1" lang="ja-JP" altLang="en-US" sz="2000" u="sng" dirty="0">
              <a:latin typeface="HGP創英角ﾎﾟｯﾌﾟ体" pitchFamily="50" charset="-128"/>
              <a:ea typeface="HGP創英角ﾎﾟｯﾌﾟ体" pitchFamily="50" charset="-128"/>
            </a:endParaRPr>
          </a:p>
        </p:txBody>
      </p:sp>
      <p:sp>
        <p:nvSpPr>
          <p:cNvPr id="9" name="テキスト ボックス 8"/>
          <p:cNvSpPr txBox="1"/>
          <p:nvPr/>
        </p:nvSpPr>
        <p:spPr>
          <a:xfrm>
            <a:off x="706438" y="2319712"/>
            <a:ext cx="886781" cy="400110"/>
          </a:xfrm>
          <a:prstGeom prst="rect">
            <a:avLst/>
          </a:prstGeom>
          <a:noFill/>
        </p:spPr>
        <p:txBody>
          <a:bodyPr wrap="none" rtlCol="0">
            <a:spAutoFit/>
          </a:bodyPr>
          <a:lstStyle/>
          <a:p>
            <a:r>
              <a:rPr lang="ja-JP" altLang="en-US" sz="2000" u="sng" dirty="0" smtClean="0">
                <a:latin typeface="HGP創英角ﾎﾟｯﾌﾟ体" pitchFamily="50" charset="-128"/>
                <a:ea typeface="HGP創英角ﾎﾟｯﾌﾟ体" pitchFamily="50" charset="-128"/>
              </a:rPr>
              <a:t>どこで</a:t>
            </a:r>
            <a:endParaRPr kumimoji="1" lang="ja-JP" altLang="en-US" sz="2000" u="sng" dirty="0">
              <a:latin typeface="HGP創英角ﾎﾟｯﾌﾟ体" pitchFamily="50" charset="-128"/>
              <a:ea typeface="HGP創英角ﾎﾟｯﾌﾟ体" pitchFamily="50" charset="-128"/>
            </a:endParaRPr>
          </a:p>
        </p:txBody>
      </p:sp>
      <p:sp>
        <p:nvSpPr>
          <p:cNvPr id="10" name="テキスト ボックス 9"/>
          <p:cNvSpPr txBox="1"/>
          <p:nvPr/>
        </p:nvSpPr>
        <p:spPr>
          <a:xfrm>
            <a:off x="706438" y="3463718"/>
            <a:ext cx="1276311" cy="400110"/>
          </a:xfrm>
          <a:prstGeom prst="rect">
            <a:avLst/>
          </a:prstGeom>
          <a:noFill/>
        </p:spPr>
        <p:txBody>
          <a:bodyPr wrap="none" rtlCol="0">
            <a:spAutoFit/>
          </a:bodyPr>
          <a:lstStyle/>
          <a:p>
            <a:r>
              <a:rPr kumimoji="1" lang="ja-JP" altLang="en-US" sz="2000" u="sng" dirty="0" smtClean="0">
                <a:latin typeface="HGP創英角ﾎﾟｯﾌﾟ体" pitchFamily="50" charset="-128"/>
                <a:ea typeface="HGP創英角ﾎﾟｯﾌﾟ体" pitchFamily="50" charset="-128"/>
              </a:rPr>
              <a:t>どういった</a:t>
            </a:r>
            <a:endParaRPr kumimoji="1" lang="ja-JP" altLang="en-US" sz="2000" u="sng" dirty="0">
              <a:latin typeface="HGP創英角ﾎﾟｯﾌﾟ体" pitchFamily="50" charset="-128"/>
              <a:ea typeface="HGP創英角ﾎﾟｯﾌﾟ体" pitchFamily="50" charset="-128"/>
            </a:endParaRPr>
          </a:p>
        </p:txBody>
      </p:sp>
      <p:sp>
        <p:nvSpPr>
          <p:cNvPr id="12" name="テキスト ボックス 11"/>
          <p:cNvSpPr txBox="1"/>
          <p:nvPr/>
        </p:nvSpPr>
        <p:spPr>
          <a:xfrm>
            <a:off x="1778121" y="4419017"/>
            <a:ext cx="703386"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男性</a:t>
            </a:r>
            <a:endParaRPr kumimoji="1" lang="ja-JP" altLang="en-US" sz="2000" dirty="0">
              <a:latin typeface="HGP創英角ﾎﾟｯﾌﾟ体" pitchFamily="50" charset="-128"/>
              <a:ea typeface="HGP創英角ﾎﾟｯﾌﾟ体" pitchFamily="50" charset="-128"/>
            </a:endParaRPr>
          </a:p>
        </p:txBody>
      </p:sp>
      <p:sp>
        <p:nvSpPr>
          <p:cNvPr id="13" name="テキスト ボックス 12"/>
          <p:cNvSpPr txBox="1"/>
          <p:nvPr/>
        </p:nvSpPr>
        <p:spPr>
          <a:xfrm>
            <a:off x="2663989" y="4419017"/>
            <a:ext cx="703386"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女性</a:t>
            </a:r>
            <a:endParaRPr kumimoji="1" lang="ja-JP" altLang="en-US" sz="2000" dirty="0">
              <a:latin typeface="HGP創英角ﾎﾟｯﾌﾟ体" pitchFamily="50" charset="-128"/>
              <a:ea typeface="HGP創英角ﾎﾟｯﾌﾟ体" pitchFamily="50" charset="-128"/>
            </a:endParaRPr>
          </a:p>
        </p:txBody>
      </p:sp>
      <p:sp>
        <p:nvSpPr>
          <p:cNvPr id="14" name="テキスト ボックス 13"/>
          <p:cNvSpPr txBox="1"/>
          <p:nvPr/>
        </p:nvSpPr>
        <p:spPr>
          <a:xfrm>
            <a:off x="3799491" y="4419017"/>
            <a:ext cx="983526" cy="400110"/>
          </a:xfrm>
          <a:prstGeom prst="rect">
            <a:avLst/>
          </a:prstGeom>
          <a:noFill/>
        </p:spPr>
        <p:txBody>
          <a:bodyPr wrap="square" rtlCol="0">
            <a:spAutoFit/>
          </a:bodyPr>
          <a:lstStyle/>
          <a:p>
            <a:pPr algn="ctr"/>
            <a:r>
              <a:rPr lang="ja-JP" altLang="en-US" sz="2000" dirty="0" smtClean="0">
                <a:latin typeface="HGP創英角ﾎﾟｯﾌﾟ体" pitchFamily="50" charset="-128"/>
                <a:ea typeface="HGP創英角ﾎﾟｯﾌﾟ体" pitchFamily="50" charset="-128"/>
              </a:rPr>
              <a:t>子供</a:t>
            </a:r>
            <a:endParaRPr kumimoji="1" lang="ja-JP" altLang="en-US" sz="2000" dirty="0">
              <a:latin typeface="HGP創英角ﾎﾟｯﾌﾟ体" pitchFamily="50" charset="-128"/>
              <a:ea typeface="HGP創英角ﾎﾟｯﾌﾟ体" pitchFamily="50" charset="-128"/>
            </a:endParaRPr>
          </a:p>
        </p:txBody>
      </p:sp>
      <p:sp>
        <p:nvSpPr>
          <p:cNvPr id="15" name="テキスト ボックス 14"/>
          <p:cNvSpPr txBox="1"/>
          <p:nvPr/>
        </p:nvSpPr>
        <p:spPr>
          <a:xfrm>
            <a:off x="5034753" y="4419017"/>
            <a:ext cx="1255688"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お坊さん</a:t>
            </a:r>
            <a:endParaRPr kumimoji="1" lang="ja-JP" altLang="en-US" sz="2000" dirty="0">
              <a:latin typeface="HGP創英角ﾎﾟｯﾌﾟ体" pitchFamily="50" charset="-128"/>
              <a:ea typeface="HGP創英角ﾎﾟｯﾌﾟ体" pitchFamily="50" charset="-128"/>
            </a:endParaRPr>
          </a:p>
        </p:txBody>
      </p:sp>
      <p:sp>
        <p:nvSpPr>
          <p:cNvPr id="16" name="テキスト ボックス 15"/>
          <p:cNvSpPr txBox="1"/>
          <p:nvPr/>
        </p:nvSpPr>
        <p:spPr>
          <a:xfrm>
            <a:off x="6360079" y="4419017"/>
            <a:ext cx="807042"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医者</a:t>
            </a:r>
            <a:endParaRPr kumimoji="1" lang="ja-JP" altLang="en-US" sz="2000" dirty="0">
              <a:latin typeface="HGP創英角ﾎﾟｯﾌﾟ体" pitchFamily="50" charset="-128"/>
              <a:ea typeface="HGP創英角ﾎﾟｯﾌﾟ体" pitchFamily="50" charset="-128"/>
            </a:endParaRPr>
          </a:p>
        </p:txBody>
      </p:sp>
      <p:sp>
        <p:nvSpPr>
          <p:cNvPr id="17" name="テキスト ボックス 16"/>
          <p:cNvSpPr txBox="1"/>
          <p:nvPr/>
        </p:nvSpPr>
        <p:spPr>
          <a:xfrm>
            <a:off x="7315202" y="4419017"/>
            <a:ext cx="636748"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犬</a:t>
            </a:r>
            <a:endParaRPr kumimoji="1" lang="ja-JP" altLang="en-US" sz="2000" dirty="0">
              <a:latin typeface="HGP創英角ﾎﾟｯﾌﾟ体" pitchFamily="50" charset="-128"/>
              <a:ea typeface="HGP創英角ﾎﾟｯﾌﾟ体" pitchFamily="50" charset="-128"/>
            </a:endParaRPr>
          </a:p>
        </p:txBody>
      </p:sp>
      <p:sp>
        <p:nvSpPr>
          <p:cNvPr id="19" name="テキスト ボックス 18"/>
          <p:cNvSpPr txBox="1"/>
          <p:nvPr/>
        </p:nvSpPr>
        <p:spPr>
          <a:xfrm>
            <a:off x="1718442" y="1557712"/>
            <a:ext cx="1064970"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睡眠中</a:t>
            </a:r>
            <a:endParaRPr kumimoji="1" lang="ja-JP" altLang="en-US" sz="2000" dirty="0">
              <a:latin typeface="HGP創英角ﾎﾟｯﾌﾟ体" pitchFamily="50" charset="-128"/>
              <a:ea typeface="HGP創英角ﾎﾟｯﾌﾟ体" pitchFamily="50" charset="-128"/>
            </a:endParaRPr>
          </a:p>
        </p:txBody>
      </p:sp>
      <p:sp>
        <p:nvSpPr>
          <p:cNvPr id="20" name="テキスト ボックス 19"/>
          <p:cNvSpPr txBox="1"/>
          <p:nvPr/>
        </p:nvSpPr>
        <p:spPr>
          <a:xfrm>
            <a:off x="2853559" y="1557712"/>
            <a:ext cx="1070587"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洗髪時</a:t>
            </a:r>
            <a:endParaRPr kumimoji="1" lang="ja-JP" altLang="en-US" sz="2000" dirty="0">
              <a:latin typeface="HGP創英角ﾎﾟｯﾌﾟ体" pitchFamily="50" charset="-128"/>
              <a:ea typeface="HGP創英角ﾎﾟｯﾌﾟ体" pitchFamily="50" charset="-128"/>
            </a:endParaRPr>
          </a:p>
        </p:txBody>
      </p:sp>
      <p:sp>
        <p:nvSpPr>
          <p:cNvPr id="21" name="テキスト ボックス 20"/>
          <p:cNvSpPr txBox="1"/>
          <p:nvPr/>
        </p:nvSpPr>
        <p:spPr>
          <a:xfrm>
            <a:off x="3961164" y="1557712"/>
            <a:ext cx="718194"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早朝</a:t>
            </a:r>
            <a:endParaRPr kumimoji="1" lang="ja-JP" altLang="en-US" sz="20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4842249" y="1557712"/>
            <a:ext cx="1295707"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満月の夜</a:t>
            </a:r>
            <a:endParaRPr kumimoji="1" lang="ja-JP" altLang="en-US" sz="2000" dirty="0">
              <a:latin typeface="HGP創英角ﾎﾟｯﾌﾟ体" pitchFamily="50" charset="-128"/>
              <a:ea typeface="HGP創英角ﾎﾟｯﾌﾟ体" pitchFamily="50" charset="-128"/>
            </a:endParaRPr>
          </a:p>
        </p:txBody>
      </p:sp>
      <p:sp>
        <p:nvSpPr>
          <p:cNvPr id="23" name="テキスト ボックス 22"/>
          <p:cNvSpPr txBox="1"/>
          <p:nvPr/>
        </p:nvSpPr>
        <p:spPr>
          <a:xfrm>
            <a:off x="6189786" y="1557712"/>
            <a:ext cx="999546"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食事中</a:t>
            </a:r>
            <a:endParaRPr kumimoji="1" lang="ja-JP" altLang="en-US" sz="2000" dirty="0">
              <a:latin typeface="HGP創英角ﾎﾟｯﾌﾟ体" pitchFamily="50" charset="-128"/>
              <a:ea typeface="HGP創英角ﾎﾟｯﾌﾟ体" pitchFamily="50" charset="-128"/>
            </a:endParaRPr>
          </a:p>
        </p:txBody>
      </p:sp>
      <p:sp>
        <p:nvSpPr>
          <p:cNvPr id="24" name="テキスト ボックス 23"/>
          <p:cNvSpPr txBox="1"/>
          <p:nvPr/>
        </p:nvSpPr>
        <p:spPr>
          <a:xfrm>
            <a:off x="7337412" y="1557712"/>
            <a:ext cx="969930"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勉強中</a:t>
            </a:r>
            <a:endParaRPr kumimoji="1" lang="ja-JP" altLang="en-US" sz="2000" dirty="0">
              <a:latin typeface="HGP創英角ﾎﾟｯﾌﾟ体" pitchFamily="50" charset="-128"/>
              <a:ea typeface="HGP創英角ﾎﾟｯﾌﾟ体" pitchFamily="50" charset="-128"/>
            </a:endParaRPr>
          </a:p>
        </p:txBody>
      </p:sp>
      <p:sp>
        <p:nvSpPr>
          <p:cNvPr id="25" name="テキスト ボックス 24"/>
          <p:cNvSpPr txBox="1"/>
          <p:nvPr/>
        </p:nvSpPr>
        <p:spPr>
          <a:xfrm>
            <a:off x="1791012" y="2319712"/>
            <a:ext cx="888487"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自宅</a:t>
            </a:r>
            <a:endParaRPr kumimoji="1" lang="ja-JP" altLang="en-US" sz="2000" dirty="0">
              <a:latin typeface="HGP創英角ﾎﾟｯﾌﾟ体" pitchFamily="50" charset="-128"/>
              <a:ea typeface="HGP創英角ﾎﾟｯﾌﾟ体" pitchFamily="50" charset="-128"/>
            </a:endParaRPr>
          </a:p>
        </p:txBody>
      </p:sp>
      <p:sp>
        <p:nvSpPr>
          <p:cNvPr id="26" name="テキスト ボックス 25"/>
          <p:cNvSpPr txBox="1"/>
          <p:nvPr/>
        </p:nvSpPr>
        <p:spPr>
          <a:xfrm>
            <a:off x="2822028" y="2319712"/>
            <a:ext cx="1124330"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洗髪時</a:t>
            </a:r>
            <a:endParaRPr kumimoji="1" lang="ja-JP" altLang="en-US" sz="2000" dirty="0">
              <a:latin typeface="HGP創英角ﾎﾟｯﾌﾟ体" pitchFamily="50" charset="-128"/>
              <a:ea typeface="HGP創英角ﾎﾟｯﾌﾟ体" pitchFamily="50" charset="-128"/>
            </a:endParaRPr>
          </a:p>
        </p:txBody>
      </p:sp>
      <p:sp>
        <p:nvSpPr>
          <p:cNvPr id="27" name="テキスト ボックス 26"/>
          <p:cNvSpPr txBox="1"/>
          <p:nvPr/>
        </p:nvSpPr>
        <p:spPr>
          <a:xfrm>
            <a:off x="3983376" y="2319712"/>
            <a:ext cx="844063"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トイレ</a:t>
            </a:r>
            <a:endParaRPr kumimoji="1" lang="ja-JP" altLang="en-US" sz="2000" dirty="0">
              <a:latin typeface="HGP創英角ﾎﾟｯﾌﾟ体" pitchFamily="50" charset="-128"/>
              <a:ea typeface="HGP創英角ﾎﾟｯﾌﾟ体" pitchFamily="50" charset="-128"/>
            </a:endParaRPr>
          </a:p>
        </p:txBody>
      </p:sp>
      <p:sp>
        <p:nvSpPr>
          <p:cNvPr id="28" name="テキスト ボックス 27"/>
          <p:cNvSpPr txBox="1"/>
          <p:nvPr/>
        </p:nvSpPr>
        <p:spPr>
          <a:xfrm>
            <a:off x="4864461" y="2319712"/>
            <a:ext cx="1029162"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運動場</a:t>
            </a:r>
            <a:endParaRPr kumimoji="1" lang="ja-JP" altLang="en-US" sz="2000" dirty="0">
              <a:latin typeface="HGP創英角ﾎﾟｯﾌﾟ体" pitchFamily="50" charset="-128"/>
              <a:ea typeface="HGP創英角ﾎﾟｯﾌﾟ体" pitchFamily="50" charset="-128"/>
            </a:endParaRPr>
          </a:p>
        </p:txBody>
      </p:sp>
      <p:sp>
        <p:nvSpPr>
          <p:cNvPr id="29" name="テキスト ボックス 28"/>
          <p:cNvSpPr txBox="1"/>
          <p:nvPr/>
        </p:nvSpPr>
        <p:spPr>
          <a:xfrm>
            <a:off x="5952855" y="2319712"/>
            <a:ext cx="1467275"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飛行機の中</a:t>
            </a:r>
            <a:endParaRPr kumimoji="1" lang="ja-JP" altLang="en-US" sz="2000" dirty="0">
              <a:latin typeface="HGP創英角ﾎﾟｯﾌﾟ体" pitchFamily="50" charset="-128"/>
              <a:ea typeface="HGP創英角ﾎﾟｯﾌﾟ体" pitchFamily="50" charset="-128"/>
            </a:endParaRPr>
          </a:p>
        </p:txBody>
      </p:sp>
      <p:sp>
        <p:nvSpPr>
          <p:cNvPr id="30" name="テキスト ボックス 29"/>
          <p:cNvSpPr txBox="1"/>
          <p:nvPr/>
        </p:nvSpPr>
        <p:spPr>
          <a:xfrm>
            <a:off x="7359624" y="2319712"/>
            <a:ext cx="1232583"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お風呂場</a:t>
            </a:r>
            <a:endParaRPr kumimoji="1" lang="ja-JP" altLang="en-US" sz="2000" dirty="0">
              <a:latin typeface="HGP創英角ﾎﾟｯﾌﾟ体" pitchFamily="50" charset="-128"/>
              <a:ea typeface="HGP創英角ﾎﾟｯﾌﾟ体" pitchFamily="50" charset="-128"/>
            </a:endParaRPr>
          </a:p>
        </p:txBody>
      </p:sp>
      <p:grpSp>
        <p:nvGrpSpPr>
          <p:cNvPr id="3" name="グループ化 49"/>
          <p:cNvGrpSpPr/>
          <p:nvPr/>
        </p:nvGrpSpPr>
        <p:grpSpPr>
          <a:xfrm>
            <a:off x="4055632" y="437017"/>
            <a:ext cx="4072890" cy="600635"/>
            <a:chOff x="2747095" y="5466217"/>
            <a:chExt cx="4072890" cy="600635"/>
          </a:xfrm>
        </p:grpSpPr>
        <p:sp>
          <p:nvSpPr>
            <p:cNvPr id="11" name="テキスト ボックス 10"/>
            <p:cNvSpPr txBox="1"/>
            <p:nvPr/>
          </p:nvSpPr>
          <p:spPr>
            <a:xfrm>
              <a:off x="2747095" y="5666742"/>
              <a:ext cx="1095172" cy="400110"/>
            </a:xfrm>
            <a:prstGeom prst="rect">
              <a:avLst/>
            </a:prstGeom>
            <a:noFill/>
          </p:spPr>
          <p:txBody>
            <a:bodyPr wrap="none" rtlCol="0">
              <a:spAutoFit/>
            </a:bodyPr>
            <a:lstStyle/>
            <a:p>
              <a:r>
                <a:rPr lang="ja-JP" altLang="en-US" sz="2000" u="sng" dirty="0" smtClean="0">
                  <a:latin typeface="HGP創英角ﾎﾟｯﾌﾟ体" pitchFamily="50" charset="-128"/>
                  <a:ea typeface="HGP創英角ﾎﾟｯﾌﾟ体" pitchFamily="50" charset="-128"/>
                </a:rPr>
                <a:t>どうする</a:t>
              </a:r>
              <a:endParaRPr kumimoji="1" lang="ja-JP" altLang="en-US" sz="2000" u="sng" dirty="0">
                <a:latin typeface="HGP創英角ﾎﾟｯﾌﾟ体" pitchFamily="50" charset="-128"/>
                <a:ea typeface="HGP創英角ﾎﾟｯﾌﾟ体" pitchFamily="50" charset="-128"/>
              </a:endParaRPr>
            </a:p>
          </p:txBody>
        </p:sp>
        <p:sp>
          <p:nvSpPr>
            <p:cNvPr id="31" name="テキスト ボックス 30"/>
            <p:cNvSpPr txBox="1"/>
            <p:nvPr/>
          </p:nvSpPr>
          <p:spPr>
            <a:xfrm>
              <a:off x="4151631" y="5466217"/>
              <a:ext cx="2668354" cy="584775"/>
            </a:xfrm>
            <a:prstGeom prst="rect">
              <a:avLst/>
            </a:prstGeom>
            <a:noFill/>
          </p:spPr>
          <p:txBody>
            <a:bodyPr wrap="square" rtlCol="0">
              <a:spAutoFit/>
            </a:bodyPr>
            <a:lstStyle/>
            <a:p>
              <a:r>
                <a:rPr lang="ja-JP" altLang="en-US" sz="3200" dirty="0" smtClean="0">
                  <a:latin typeface="HGP創英角ﾎﾟｯﾌﾟ体" pitchFamily="50" charset="-128"/>
                  <a:ea typeface="HGP創英角ﾎﾟｯﾌﾟ体" pitchFamily="50" charset="-128"/>
                </a:rPr>
                <a:t>防ぐ</a:t>
              </a:r>
              <a:r>
                <a:rPr lang="en-US" altLang="ja-JP" sz="3200" dirty="0" smtClean="0">
                  <a:latin typeface="HGP創英角ﾎﾟｯﾌﾟ体" pitchFamily="50" charset="-128"/>
                  <a:ea typeface="HGP創英角ﾎﾟｯﾌﾟ体" pitchFamily="50" charset="-128"/>
                </a:rPr>
                <a:t>/</a:t>
              </a:r>
              <a:r>
                <a:rPr lang="ja-JP" altLang="en-US" sz="3200" dirty="0" smtClean="0">
                  <a:latin typeface="HGP創英角ﾎﾟｯﾌﾟ体" pitchFamily="50" charset="-128"/>
                  <a:ea typeface="HGP創英角ﾎﾟｯﾌﾟ体" pitchFamily="50" charset="-128"/>
                </a:rPr>
                <a:t>妨げる</a:t>
              </a:r>
              <a:endParaRPr kumimoji="1" lang="ja-JP" altLang="en-US" sz="3200" dirty="0">
                <a:latin typeface="HGP創英角ﾎﾟｯﾌﾟ体" pitchFamily="50" charset="-128"/>
                <a:ea typeface="HGP創英角ﾎﾟｯﾌﾟ体" pitchFamily="50" charset="-128"/>
              </a:endParaRPr>
            </a:p>
          </p:txBody>
        </p:sp>
      </p:grpSp>
      <p:sp>
        <p:nvSpPr>
          <p:cNvPr id="33" name="テキスト ボックス 32"/>
          <p:cNvSpPr txBox="1"/>
          <p:nvPr/>
        </p:nvSpPr>
        <p:spPr>
          <a:xfrm>
            <a:off x="2270234" y="3223087"/>
            <a:ext cx="1461407"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嫌がってる</a:t>
            </a:r>
            <a:endParaRPr kumimoji="1" lang="ja-JP" altLang="en-US" sz="2000" dirty="0">
              <a:latin typeface="HGP創英角ﾎﾟｯﾌﾟ体" pitchFamily="50" charset="-128"/>
              <a:ea typeface="HGP創英角ﾎﾟｯﾌﾟ体" pitchFamily="50" charset="-128"/>
            </a:endParaRPr>
          </a:p>
        </p:txBody>
      </p:sp>
      <p:sp>
        <p:nvSpPr>
          <p:cNvPr id="34" name="テキスト ボックス 33"/>
          <p:cNvSpPr txBox="1"/>
          <p:nvPr/>
        </p:nvSpPr>
        <p:spPr>
          <a:xfrm>
            <a:off x="3042745" y="3656224"/>
            <a:ext cx="1177563"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泣いてる</a:t>
            </a:r>
            <a:endParaRPr kumimoji="1" lang="ja-JP" altLang="en-US" sz="2000" dirty="0">
              <a:latin typeface="HGP創英角ﾎﾟｯﾌﾟ体" pitchFamily="50" charset="-128"/>
              <a:ea typeface="HGP創英角ﾎﾟｯﾌﾟ体" pitchFamily="50" charset="-128"/>
            </a:endParaRPr>
          </a:p>
        </p:txBody>
      </p:sp>
      <p:sp>
        <p:nvSpPr>
          <p:cNvPr id="35" name="テキスト ボックス 34"/>
          <p:cNvSpPr txBox="1"/>
          <p:nvPr/>
        </p:nvSpPr>
        <p:spPr>
          <a:xfrm>
            <a:off x="4146266" y="3271214"/>
            <a:ext cx="1529319"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空腹である</a:t>
            </a:r>
            <a:endParaRPr kumimoji="1" lang="ja-JP" altLang="en-US" sz="2000" dirty="0">
              <a:latin typeface="HGP創英角ﾎﾟｯﾌﾟ体" pitchFamily="50" charset="-128"/>
              <a:ea typeface="HGP創英角ﾎﾟｯﾌﾟ体" pitchFamily="50" charset="-128"/>
            </a:endParaRPr>
          </a:p>
        </p:txBody>
      </p:sp>
      <p:sp>
        <p:nvSpPr>
          <p:cNvPr id="36" name="テキスト ボックス 35"/>
          <p:cNvSpPr txBox="1"/>
          <p:nvPr/>
        </p:nvSpPr>
        <p:spPr>
          <a:xfrm>
            <a:off x="5633194" y="3704350"/>
            <a:ext cx="889775"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痒い</a:t>
            </a:r>
            <a:endParaRPr kumimoji="1" lang="ja-JP" altLang="en-US" sz="2000" dirty="0">
              <a:latin typeface="HGP創英角ﾎﾟｯﾌﾟ体" pitchFamily="50" charset="-128"/>
              <a:ea typeface="HGP創英角ﾎﾟｯﾌﾟ体" pitchFamily="50" charset="-128"/>
            </a:endParaRPr>
          </a:p>
        </p:txBody>
      </p:sp>
      <p:sp>
        <p:nvSpPr>
          <p:cNvPr id="37" name="テキスト ボックス 36"/>
          <p:cNvSpPr txBox="1"/>
          <p:nvPr/>
        </p:nvSpPr>
        <p:spPr>
          <a:xfrm>
            <a:off x="6552585" y="3319340"/>
            <a:ext cx="910697"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眠たい</a:t>
            </a:r>
            <a:endParaRPr kumimoji="1" lang="ja-JP" altLang="en-US" sz="2000" dirty="0">
              <a:latin typeface="HGP創英角ﾎﾟｯﾌﾟ体" pitchFamily="50" charset="-128"/>
              <a:ea typeface="HGP創英角ﾎﾟｯﾌﾟ体" pitchFamily="50" charset="-128"/>
            </a:endParaRPr>
          </a:p>
        </p:txBody>
      </p:sp>
      <p:sp>
        <p:nvSpPr>
          <p:cNvPr id="38" name="テキスト ボックス 37"/>
          <p:cNvSpPr txBox="1"/>
          <p:nvPr/>
        </p:nvSpPr>
        <p:spPr>
          <a:xfrm>
            <a:off x="7448474" y="3688308"/>
            <a:ext cx="1485664"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疲れている</a:t>
            </a:r>
            <a:endParaRPr kumimoji="1" lang="ja-JP" altLang="en-US" sz="2000" dirty="0">
              <a:latin typeface="HGP創英角ﾎﾟｯﾌﾟ体" pitchFamily="50" charset="-128"/>
              <a:ea typeface="HGP創英角ﾎﾟｯﾌﾟ体" pitchFamily="50" charset="-128"/>
            </a:endParaRPr>
          </a:p>
        </p:txBody>
      </p:sp>
      <p:sp>
        <p:nvSpPr>
          <p:cNvPr id="39" name="円/楕円 38"/>
          <p:cNvSpPr/>
          <p:nvPr/>
        </p:nvSpPr>
        <p:spPr bwMode="auto">
          <a:xfrm>
            <a:off x="3761257" y="4298701"/>
            <a:ext cx="1140223"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sp>
        <p:nvSpPr>
          <p:cNvPr id="40" name="円/楕円 39"/>
          <p:cNvSpPr/>
          <p:nvPr/>
        </p:nvSpPr>
        <p:spPr bwMode="auto">
          <a:xfrm>
            <a:off x="2767898" y="1437396"/>
            <a:ext cx="1140223"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sp>
        <p:nvSpPr>
          <p:cNvPr id="41" name="円/楕円 40"/>
          <p:cNvSpPr/>
          <p:nvPr/>
        </p:nvSpPr>
        <p:spPr bwMode="auto">
          <a:xfrm>
            <a:off x="7352220" y="2255543"/>
            <a:ext cx="1140223"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sp>
        <p:nvSpPr>
          <p:cNvPr id="42" name="円/楕円 41"/>
          <p:cNvSpPr/>
          <p:nvPr/>
        </p:nvSpPr>
        <p:spPr bwMode="auto">
          <a:xfrm>
            <a:off x="2391508" y="3118814"/>
            <a:ext cx="1310515"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cxnSp>
        <p:nvCxnSpPr>
          <p:cNvPr id="44" name="直線コネクタ 43"/>
          <p:cNvCxnSpPr>
            <a:stCxn id="39" idx="0"/>
            <a:endCxn id="42" idx="5"/>
          </p:cNvCxnSpPr>
          <p:nvPr/>
        </p:nvCxnSpPr>
        <p:spPr bwMode="auto">
          <a:xfrm flipH="1" flipV="1">
            <a:off x="3510102" y="3652833"/>
            <a:ext cx="821267" cy="645868"/>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6" name="直線コネクタ 45"/>
          <p:cNvCxnSpPr>
            <a:stCxn id="40" idx="6"/>
            <a:endCxn id="41" idx="2"/>
          </p:cNvCxnSpPr>
          <p:nvPr/>
        </p:nvCxnSpPr>
        <p:spPr bwMode="auto">
          <a:xfrm>
            <a:off x="3908121" y="1750217"/>
            <a:ext cx="3444099" cy="818147"/>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8" name="直線コネクタ 47"/>
          <p:cNvCxnSpPr>
            <a:stCxn id="41" idx="2"/>
            <a:endCxn id="42" idx="6"/>
          </p:cNvCxnSpPr>
          <p:nvPr/>
        </p:nvCxnSpPr>
        <p:spPr bwMode="auto">
          <a:xfrm flipH="1">
            <a:off x="3702023" y="2568364"/>
            <a:ext cx="3650197" cy="863271"/>
          </a:xfrm>
          <a:prstGeom prst="line">
            <a:avLst/>
          </a:prstGeom>
          <a:solidFill>
            <a:schemeClr val="accent1"/>
          </a:solidFill>
          <a:ln w="9525" cap="flat" cmpd="sng" algn="ctr">
            <a:solidFill>
              <a:srgbClr val="FF0000"/>
            </a:solidFill>
            <a:prstDash val="solid"/>
            <a:round/>
            <a:headEnd type="none" w="med" len="med"/>
            <a:tailEnd type="none" w="med" len="med"/>
          </a:ln>
          <a:effectLst/>
        </p:spPr>
      </p:cxnSp>
      <p:pic>
        <p:nvPicPr>
          <p:cNvPr id="53" name="Picture 2" descr="http://www.doctorpeople.jp/_board/files/attach/images/59/062/001/content.jpg"/>
          <p:cNvPicPr>
            <a:picLocks noChangeAspect="1" noChangeArrowheads="1"/>
          </p:cNvPicPr>
          <p:nvPr/>
        </p:nvPicPr>
        <p:blipFill>
          <a:blip r:embed="rId2" cstate="print"/>
          <a:srcRect/>
          <a:stretch>
            <a:fillRect/>
          </a:stretch>
        </p:blipFill>
        <p:spPr bwMode="auto">
          <a:xfrm>
            <a:off x="2235411" y="2376419"/>
            <a:ext cx="4884064" cy="3791933"/>
          </a:xfrm>
          <a:prstGeom prst="rect">
            <a:avLst/>
          </a:prstGeom>
          <a:noFill/>
        </p:spPr>
      </p:pic>
      <p:sp>
        <p:nvSpPr>
          <p:cNvPr id="43"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43</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59259E-6 L -0.15851 0.70115 " pathEditMode="relative" rAng="0" ptsTypes="AA">
                                      <p:cBhvr>
                                        <p:cTn id="6" dur="2000" fill="hold"/>
                                        <p:tgtEl>
                                          <p:spTgt spid="3"/>
                                        </p:tgtEl>
                                        <p:attrNameLst>
                                          <p:attrName>ppt_x</p:attrName>
                                          <p:attrName>ppt_y</p:attrName>
                                        </p:attrNameLst>
                                      </p:cBhvr>
                                      <p:rCtr x="-7900" y="350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500" fill="hold"/>
                                        <p:tgtEl>
                                          <p:spTgt spid="38"/>
                                        </p:tgtEl>
                                        <p:attrNameLst>
                                          <p:attrName>ppt_x</p:attrName>
                                        </p:attrNameLst>
                                      </p:cBhvr>
                                      <p:tavLst>
                                        <p:tav tm="0">
                                          <p:val>
                                            <p:strVal val="#ppt_x"/>
                                          </p:val>
                                        </p:tav>
                                        <p:tav tm="100000">
                                          <p:val>
                                            <p:strVal val="#ppt_x"/>
                                          </p:val>
                                        </p:tav>
                                      </p:tavLst>
                                    </p:anim>
                                    <p:anim calcmode="lin" valueType="num">
                                      <p:cBhvr additive="base">
                                        <p:cTn id="8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nodeType="click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ppt_x"/>
                                          </p:val>
                                        </p:tav>
                                        <p:tav tm="100000">
                                          <p:val>
                                            <p:strVal val="#ppt_x"/>
                                          </p:val>
                                        </p:tav>
                                      </p:tavLst>
                                    </p:anim>
                                    <p:anim calcmode="lin" valueType="num">
                                      <p:cBhvr additive="base">
                                        <p:cTn id="90" dur="500" fill="hold"/>
                                        <p:tgtEl>
                                          <p:spTgt spid="12"/>
                                        </p:tgtEl>
                                        <p:attrNameLst>
                                          <p:attrName>ppt_y</p:attrName>
                                        </p:attrNameLst>
                                      </p:cBhvr>
                                      <p:tavLst>
                                        <p:tav tm="0">
                                          <p:val>
                                            <p:strVal val="0-#ppt_h/2"/>
                                          </p:val>
                                        </p:tav>
                                        <p:tav tm="100000">
                                          <p:val>
                                            <p:strVal val="#ppt_y"/>
                                          </p:val>
                                        </p:tav>
                                      </p:tavLst>
                                    </p:anim>
                                  </p:childTnLst>
                                </p:cTn>
                              </p:par>
                              <p:par>
                                <p:cTn id="91" presetID="2" presetClass="entr" presetSubtype="1"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additive="base">
                                        <p:cTn id="93" dur="500" fill="hold"/>
                                        <p:tgtEl>
                                          <p:spTgt spid="13"/>
                                        </p:tgtEl>
                                        <p:attrNameLst>
                                          <p:attrName>ppt_x</p:attrName>
                                        </p:attrNameLst>
                                      </p:cBhvr>
                                      <p:tavLst>
                                        <p:tav tm="0">
                                          <p:val>
                                            <p:strVal val="#ppt_x"/>
                                          </p:val>
                                        </p:tav>
                                        <p:tav tm="100000">
                                          <p:val>
                                            <p:strVal val="#ppt_x"/>
                                          </p:val>
                                        </p:tav>
                                      </p:tavLst>
                                    </p:anim>
                                    <p:anim calcmode="lin" valueType="num">
                                      <p:cBhvr additive="base">
                                        <p:cTn id="94" dur="500" fill="hold"/>
                                        <p:tgtEl>
                                          <p:spTgt spid="13"/>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500" fill="hold"/>
                                        <p:tgtEl>
                                          <p:spTgt spid="15"/>
                                        </p:tgtEl>
                                        <p:attrNameLst>
                                          <p:attrName>ppt_x</p:attrName>
                                        </p:attrNameLst>
                                      </p:cBhvr>
                                      <p:tavLst>
                                        <p:tav tm="0">
                                          <p:val>
                                            <p:strVal val="#ppt_x"/>
                                          </p:val>
                                        </p:tav>
                                        <p:tav tm="100000">
                                          <p:val>
                                            <p:strVal val="#ppt_x"/>
                                          </p:val>
                                        </p:tav>
                                      </p:tavLst>
                                    </p:anim>
                                    <p:anim calcmode="lin" valueType="num">
                                      <p:cBhvr additive="base">
                                        <p:cTn id="102" dur="500" fill="hold"/>
                                        <p:tgtEl>
                                          <p:spTgt spid="15"/>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additive="base">
                                        <p:cTn id="105" dur="500" fill="hold"/>
                                        <p:tgtEl>
                                          <p:spTgt spid="16"/>
                                        </p:tgtEl>
                                        <p:attrNameLst>
                                          <p:attrName>ppt_x</p:attrName>
                                        </p:attrNameLst>
                                      </p:cBhvr>
                                      <p:tavLst>
                                        <p:tav tm="0">
                                          <p:val>
                                            <p:strVal val="#ppt_x"/>
                                          </p:val>
                                        </p:tav>
                                        <p:tav tm="100000">
                                          <p:val>
                                            <p:strVal val="#ppt_x"/>
                                          </p:val>
                                        </p:tav>
                                      </p:tavLst>
                                    </p:anim>
                                    <p:anim calcmode="lin" valueType="num">
                                      <p:cBhvr additive="base">
                                        <p:cTn id="106" dur="500" fill="hold"/>
                                        <p:tgtEl>
                                          <p:spTgt spid="1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500" fill="hold"/>
                                        <p:tgtEl>
                                          <p:spTgt spid="17"/>
                                        </p:tgtEl>
                                        <p:attrNameLst>
                                          <p:attrName>ppt_x</p:attrName>
                                        </p:attrNameLst>
                                      </p:cBhvr>
                                      <p:tavLst>
                                        <p:tav tm="0">
                                          <p:val>
                                            <p:strVal val="#ppt_x"/>
                                          </p:val>
                                        </p:tav>
                                        <p:tav tm="100000">
                                          <p:val>
                                            <p:strVal val="#ppt_x"/>
                                          </p:val>
                                        </p:tav>
                                      </p:tavLst>
                                    </p:anim>
                                    <p:anim calcmode="lin" valueType="num">
                                      <p:cBhvr additive="base">
                                        <p:cTn id="11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 presetClass="entr" presetSubtype="1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checkerboard(across)">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5" presetClass="entr" presetSubtype="10"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checkerboard(across)">
                                      <p:cBhvr>
                                        <p:cTn id="120" dur="500"/>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checkerboard(across)">
                                      <p:cBhvr>
                                        <p:cTn id="125" dur="500"/>
                                        <p:tgtEl>
                                          <p:spTgt spid="41"/>
                                        </p:tgtEl>
                                      </p:cBhvr>
                                    </p:animEffect>
                                  </p:childTnLst>
                                </p:cTn>
                              </p:par>
                            </p:childTnLst>
                          </p:cTn>
                        </p:par>
                      </p:childTnLst>
                    </p:cTn>
                  </p:par>
                  <p:par>
                    <p:cTn id="126" fill="hold">
                      <p:stCondLst>
                        <p:cond delay="indefinite"/>
                      </p:stCondLst>
                      <p:childTnLst>
                        <p:par>
                          <p:cTn id="127" fill="hold">
                            <p:stCondLst>
                              <p:cond delay="0"/>
                            </p:stCondLst>
                            <p:childTnLst>
                              <p:par>
                                <p:cTn id="128" presetID="5" presetClass="entr" presetSubtype="10" fill="hold" nodeType="click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checkerboard(across)">
                                      <p:cBhvr>
                                        <p:cTn id="130" dur="500"/>
                                        <p:tgtEl>
                                          <p:spTgt spid="48"/>
                                        </p:tgtEl>
                                      </p:cBhvr>
                                    </p:animEffect>
                                  </p:childTnLst>
                                </p:cTn>
                              </p:par>
                            </p:childTnLst>
                          </p:cTn>
                        </p:par>
                      </p:childTnLst>
                    </p:cTn>
                  </p:par>
                  <p:par>
                    <p:cTn id="131" fill="hold">
                      <p:stCondLst>
                        <p:cond delay="indefinite"/>
                      </p:stCondLst>
                      <p:childTnLst>
                        <p:par>
                          <p:cTn id="132" fill="hold">
                            <p:stCondLst>
                              <p:cond delay="0"/>
                            </p:stCondLst>
                            <p:childTnLst>
                              <p:par>
                                <p:cTn id="133" presetID="5" presetClass="entr" presetSubtype="10" fill="hold" grpId="0" nodeType="click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checkerboard(across)">
                                      <p:cBhvr>
                                        <p:cTn id="135" dur="500"/>
                                        <p:tgtEl>
                                          <p:spTgt spid="42"/>
                                        </p:tgtEl>
                                      </p:cBhvr>
                                    </p:animEffect>
                                  </p:childTnLst>
                                </p:cTn>
                              </p:par>
                            </p:childTnLst>
                          </p:cTn>
                        </p:par>
                      </p:childTnLst>
                    </p:cTn>
                  </p:par>
                  <p:par>
                    <p:cTn id="136" fill="hold">
                      <p:stCondLst>
                        <p:cond delay="indefinite"/>
                      </p:stCondLst>
                      <p:childTnLst>
                        <p:par>
                          <p:cTn id="137" fill="hold">
                            <p:stCondLst>
                              <p:cond delay="0"/>
                            </p:stCondLst>
                            <p:childTnLst>
                              <p:par>
                                <p:cTn id="138" presetID="5" presetClass="entr" presetSubtype="1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heckerboard(across)">
                                      <p:cBhvr>
                                        <p:cTn id="140" dur="500"/>
                                        <p:tgtEl>
                                          <p:spTgt spid="39"/>
                                        </p:tgtEl>
                                      </p:cBhvr>
                                    </p:animEffec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nodeType="click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checkerboard(across)">
                                      <p:cBhvr>
                                        <p:cTn id="145" dur="500"/>
                                        <p:tgtEl>
                                          <p:spTgt spid="44"/>
                                        </p:tgtEl>
                                      </p:cBhvr>
                                    </p:animEffect>
                                  </p:childTnLst>
                                </p:cTn>
                              </p:par>
                            </p:childTnLst>
                          </p:cTn>
                        </p:par>
                      </p:childTnLst>
                    </p:cTn>
                  </p:par>
                  <p:par>
                    <p:cTn id="146" fill="hold">
                      <p:stCondLst>
                        <p:cond delay="indefinite"/>
                      </p:stCondLst>
                      <p:childTnLst>
                        <p:par>
                          <p:cTn id="147" fill="hold">
                            <p:stCondLst>
                              <p:cond delay="0"/>
                            </p:stCondLst>
                            <p:childTnLst>
                              <p:par>
                                <p:cTn id="148" presetID="8" presetClass="entr" presetSubtype="16" fill="hold" nodeType="click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diamond(in)">
                                      <p:cBhvr>
                                        <p:cTn id="1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P spid="22" grpId="0"/>
      <p:bldP spid="23" grpId="0"/>
      <p:bldP spid="24" grpId="0"/>
      <p:bldP spid="25" grpId="0"/>
      <p:bldP spid="26" grpId="0"/>
      <p:bldP spid="27" grpId="0"/>
      <p:bldP spid="28" grpId="0"/>
      <p:bldP spid="29" grpId="0"/>
      <p:bldP spid="30" grpId="0"/>
      <p:bldP spid="33" grpId="0"/>
      <p:bldP spid="34" grpId="0"/>
      <p:bldP spid="35" grpId="0"/>
      <p:bldP spid="36" grpId="0"/>
      <p:bldP spid="37" grpId="0"/>
      <p:bldP spid="38" grpId="0"/>
      <p:bldP spid="39" grpId="0" animBg="1"/>
      <p:bldP spid="40"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p:txBody>
          <a:bodyPr/>
          <a:lstStyle/>
          <a:p>
            <a:pPr>
              <a:defRPr/>
            </a:pPr>
            <a:fld id="{35D30423-55BE-447A-BFA6-69C229F8E81F}" type="slidenum">
              <a:rPr lang="en-US" altLang="ja-JP" smtClean="0"/>
              <a:pPr>
                <a:defRPr/>
              </a:pPr>
              <a:t>44</a:t>
            </a:fld>
            <a:endParaRPr lang="en-US" altLang="ja-JP" dirty="0"/>
          </a:p>
        </p:txBody>
      </p:sp>
      <p:sp>
        <p:nvSpPr>
          <p:cNvPr id="4" name="テキスト ボックス 3"/>
          <p:cNvSpPr txBox="1"/>
          <p:nvPr/>
        </p:nvSpPr>
        <p:spPr>
          <a:xfrm>
            <a:off x="347989" y="372842"/>
            <a:ext cx="2727029" cy="584775"/>
          </a:xfrm>
          <a:prstGeom prst="rect">
            <a:avLst/>
          </a:prstGeom>
          <a:noFill/>
        </p:spPr>
        <p:txBody>
          <a:bodyPr wrap="none" rtlCol="0">
            <a:spAutoFit/>
          </a:bodyPr>
          <a:lstStyle/>
          <a:p>
            <a:r>
              <a:rPr kumimoji="1" lang="ja-JP" altLang="en-US" sz="3200" dirty="0" smtClean="0">
                <a:latin typeface="HGP創英角ﾎﾟｯﾌﾟ体" pitchFamily="50" charset="-128"/>
                <a:ea typeface="HGP創英角ﾎﾟｯﾌﾟ体" pitchFamily="50" charset="-128"/>
              </a:rPr>
              <a:t>シナリオグラフ</a:t>
            </a:r>
            <a:endParaRPr kumimoji="1" lang="ja-JP" altLang="en-US" sz="3200" dirty="0">
              <a:latin typeface="HGP創英角ﾎﾟｯﾌﾟ体" pitchFamily="50" charset="-128"/>
              <a:ea typeface="HGP創英角ﾎﾟｯﾌﾟ体" pitchFamily="50" charset="-128"/>
            </a:endParaRPr>
          </a:p>
        </p:txBody>
      </p:sp>
      <p:sp>
        <p:nvSpPr>
          <p:cNvPr id="6" name="テキスト ボックス 5"/>
          <p:cNvSpPr txBox="1"/>
          <p:nvPr/>
        </p:nvSpPr>
        <p:spPr>
          <a:xfrm>
            <a:off x="736055" y="4410996"/>
            <a:ext cx="681597" cy="400110"/>
          </a:xfrm>
          <a:prstGeom prst="rect">
            <a:avLst/>
          </a:prstGeom>
          <a:noFill/>
        </p:spPr>
        <p:txBody>
          <a:bodyPr wrap="none" rtlCol="0">
            <a:spAutoFit/>
          </a:bodyPr>
          <a:lstStyle/>
          <a:p>
            <a:r>
              <a:rPr lang="ja-JP" altLang="en-US" sz="2000" u="sng" dirty="0" smtClean="0">
                <a:latin typeface="HGP創英角ﾎﾟｯﾌﾟ体" pitchFamily="50" charset="-128"/>
                <a:ea typeface="HGP創英角ﾎﾟｯﾌﾟ体" pitchFamily="50" charset="-128"/>
              </a:rPr>
              <a:t>誰が</a:t>
            </a:r>
            <a:endParaRPr kumimoji="1" lang="ja-JP" altLang="en-US" sz="2000" u="sng" dirty="0">
              <a:latin typeface="HGP創英角ﾎﾟｯﾌﾟ体" pitchFamily="50" charset="-128"/>
              <a:ea typeface="HGP創英角ﾎﾟｯﾌﾟ体" pitchFamily="50" charset="-128"/>
            </a:endParaRPr>
          </a:p>
        </p:txBody>
      </p:sp>
      <p:sp>
        <p:nvSpPr>
          <p:cNvPr id="8" name="テキスト ボックス 7"/>
          <p:cNvSpPr txBox="1"/>
          <p:nvPr/>
        </p:nvSpPr>
        <p:spPr>
          <a:xfrm>
            <a:off x="706438" y="1493544"/>
            <a:ext cx="651140" cy="400110"/>
          </a:xfrm>
          <a:prstGeom prst="rect">
            <a:avLst/>
          </a:prstGeom>
          <a:noFill/>
        </p:spPr>
        <p:txBody>
          <a:bodyPr wrap="none" rtlCol="0">
            <a:spAutoFit/>
          </a:bodyPr>
          <a:lstStyle/>
          <a:p>
            <a:r>
              <a:rPr kumimoji="1" lang="ja-JP" altLang="en-US" sz="2000" u="sng" dirty="0" smtClean="0">
                <a:latin typeface="HGP創英角ﾎﾟｯﾌﾟ体" pitchFamily="50" charset="-128"/>
                <a:ea typeface="HGP創英角ﾎﾟｯﾌﾟ体" pitchFamily="50" charset="-128"/>
              </a:rPr>
              <a:t>いつ</a:t>
            </a:r>
            <a:endParaRPr kumimoji="1" lang="ja-JP" altLang="en-US" sz="2000" u="sng" dirty="0">
              <a:latin typeface="HGP創英角ﾎﾟｯﾌﾟ体" pitchFamily="50" charset="-128"/>
              <a:ea typeface="HGP創英角ﾎﾟｯﾌﾟ体" pitchFamily="50" charset="-128"/>
            </a:endParaRPr>
          </a:p>
        </p:txBody>
      </p:sp>
      <p:sp>
        <p:nvSpPr>
          <p:cNvPr id="9" name="テキスト ボックス 8"/>
          <p:cNvSpPr txBox="1"/>
          <p:nvPr/>
        </p:nvSpPr>
        <p:spPr>
          <a:xfrm>
            <a:off x="706438" y="2319712"/>
            <a:ext cx="886781" cy="400110"/>
          </a:xfrm>
          <a:prstGeom prst="rect">
            <a:avLst/>
          </a:prstGeom>
          <a:noFill/>
        </p:spPr>
        <p:txBody>
          <a:bodyPr wrap="none" rtlCol="0">
            <a:spAutoFit/>
          </a:bodyPr>
          <a:lstStyle/>
          <a:p>
            <a:r>
              <a:rPr lang="ja-JP" altLang="en-US" sz="2000" u="sng" dirty="0" smtClean="0">
                <a:latin typeface="HGP創英角ﾎﾟｯﾌﾟ体" pitchFamily="50" charset="-128"/>
                <a:ea typeface="HGP創英角ﾎﾟｯﾌﾟ体" pitchFamily="50" charset="-128"/>
              </a:rPr>
              <a:t>どこで</a:t>
            </a:r>
            <a:endParaRPr kumimoji="1" lang="ja-JP" altLang="en-US" sz="2000" u="sng" dirty="0">
              <a:latin typeface="HGP創英角ﾎﾟｯﾌﾟ体" pitchFamily="50" charset="-128"/>
              <a:ea typeface="HGP創英角ﾎﾟｯﾌﾟ体" pitchFamily="50" charset="-128"/>
            </a:endParaRPr>
          </a:p>
        </p:txBody>
      </p:sp>
      <p:sp>
        <p:nvSpPr>
          <p:cNvPr id="10" name="テキスト ボックス 9"/>
          <p:cNvSpPr txBox="1"/>
          <p:nvPr/>
        </p:nvSpPr>
        <p:spPr>
          <a:xfrm>
            <a:off x="706438" y="3463718"/>
            <a:ext cx="1276311" cy="400110"/>
          </a:xfrm>
          <a:prstGeom prst="rect">
            <a:avLst/>
          </a:prstGeom>
          <a:noFill/>
        </p:spPr>
        <p:txBody>
          <a:bodyPr wrap="none" rtlCol="0">
            <a:spAutoFit/>
          </a:bodyPr>
          <a:lstStyle/>
          <a:p>
            <a:r>
              <a:rPr kumimoji="1" lang="ja-JP" altLang="en-US" sz="2000" u="sng" dirty="0" smtClean="0">
                <a:latin typeface="HGP創英角ﾎﾟｯﾌﾟ体" pitchFamily="50" charset="-128"/>
                <a:ea typeface="HGP創英角ﾎﾟｯﾌﾟ体" pitchFamily="50" charset="-128"/>
              </a:rPr>
              <a:t>どういった</a:t>
            </a:r>
            <a:endParaRPr kumimoji="1" lang="ja-JP" altLang="en-US" sz="2000" u="sng" dirty="0">
              <a:latin typeface="HGP創英角ﾎﾟｯﾌﾟ体" pitchFamily="50" charset="-128"/>
              <a:ea typeface="HGP創英角ﾎﾟｯﾌﾟ体" pitchFamily="50" charset="-128"/>
            </a:endParaRPr>
          </a:p>
        </p:txBody>
      </p:sp>
      <p:sp>
        <p:nvSpPr>
          <p:cNvPr id="12" name="テキスト ボックス 11"/>
          <p:cNvSpPr txBox="1"/>
          <p:nvPr/>
        </p:nvSpPr>
        <p:spPr>
          <a:xfrm>
            <a:off x="1778121" y="4419017"/>
            <a:ext cx="703386"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男性</a:t>
            </a:r>
            <a:endParaRPr kumimoji="1" lang="ja-JP" altLang="en-US" sz="2000" dirty="0">
              <a:latin typeface="HGP創英角ﾎﾟｯﾌﾟ体" pitchFamily="50" charset="-128"/>
              <a:ea typeface="HGP創英角ﾎﾟｯﾌﾟ体" pitchFamily="50" charset="-128"/>
            </a:endParaRPr>
          </a:p>
        </p:txBody>
      </p:sp>
      <p:sp>
        <p:nvSpPr>
          <p:cNvPr id="13" name="テキスト ボックス 12"/>
          <p:cNvSpPr txBox="1"/>
          <p:nvPr/>
        </p:nvSpPr>
        <p:spPr>
          <a:xfrm>
            <a:off x="2663989" y="4419017"/>
            <a:ext cx="703386"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女性</a:t>
            </a:r>
            <a:endParaRPr kumimoji="1" lang="ja-JP" altLang="en-US" sz="2000" dirty="0">
              <a:latin typeface="HGP創英角ﾎﾟｯﾌﾟ体" pitchFamily="50" charset="-128"/>
              <a:ea typeface="HGP創英角ﾎﾟｯﾌﾟ体" pitchFamily="50" charset="-128"/>
            </a:endParaRPr>
          </a:p>
        </p:txBody>
      </p:sp>
      <p:sp>
        <p:nvSpPr>
          <p:cNvPr id="14" name="テキスト ボックス 13"/>
          <p:cNvSpPr txBox="1"/>
          <p:nvPr/>
        </p:nvSpPr>
        <p:spPr>
          <a:xfrm>
            <a:off x="3799491" y="4419017"/>
            <a:ext cx="983526" cy="400110"/>
          </a:xfrm>
          <a:prstGeom prst="rect">
            <a:avLst/>
          </a:prstGeom>
          <a:noFill/>
        </p:spPr>
        <p:txBody>
          <a:bodyPr wrap="square" rtlCol="0">
            <a:spAutoFit/>
          </a:bodyPr>
          <a:lstStyle/>
          <a:p>
            <a:pPr algn="ctr"/>
            <a:r>
              <a:rPr lang="ja-JP" altLang="en-US" sz="2000" dirty="0" smtClean="0">
                <a:latin typeface="HGP創英角ﾎﾟｯﾌﾟ体" pitchFamily="50" charset="-128"/>
                <a:ea typeface="HGP創英角ﾎﾟｯﾌﾟ体" pitchFamily="50" charset="-128"/>
              </a:rPr>
              <a:t>子供</a:t>
            </a:r>
            <a:endParaRPr kumimoji="1" lang="ja-JP" altLang="en-US" sz="2000" dirty="0">
              <a:latin typeface="HGP創英角ﾎﾟｯﾌﾟ体" pitchFamily="50" charset="-128"/>
              <a:ea typeface="HGP創英角ﾎﾟｯﾌﾟ体" pitchFamily="50" charset="-128"/>
            </a:endParaRPr>
          </a:p>
        </p:txBody>
      </p:sp>
      <p:sp>
        <p:nvSpPr>
          <p:cNvPr id="15" name="テキスト ボックス 14"/>
          <p:cNvSpPr txBox="1"/>
          <p:nvPr/>
        </p:nvSpPr>
        <p:spPr>
          <a:xfrm>
            <a:off x="5034753" y="4419017"/>
            <a:ext cx="1255688"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お坊さん</a:t>
            </a:r>
            <a:endParaRPr kumimoji="1" lang="ja-JP" altLang="en-US" sz="2000" dirty="0">
              <a:latin typeface="HGP創英角ﾎﾟｯﾌﾟ体" pitchFamily="50" charset="-128"/>
              <a:ea typeface="HGP創英角ﾎﾟｯﾌﾟ体" pitchFamily="50" charset="-128"/>
            </a:endParaRPr>
          </a:p>
        </p:txBody>
      </p:sp>
      <p:sp>
        <p:nvSpPr>
          <p:cNvPr id="16" name="テキスト ボックス 15"/>
          <p:cNvSpPr txBox="1"/>
          <p:nvPr/>
        </p:nvSpPr>
        <p:spPr>
          <a:xfrm>
            <a:off x="6360079" y="4419017"/>
            <a:ext cx="807042"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医者</a:t>
            </a:r>
            <a:endParaRPr kumimoji="1" lang="ja-JP" altLang="en-US" sz="2000" dirty="0">
              <a:latin typeface="HGP創英角ﾎﾟｯﾌﾟ体" pitchFamily="50" charset="-128"/>
              <a:ea typeface="HGP創英角ﾎﾟｯﾌﾟ体" pitchFamily="50" charset="-128"/>
            </a:endParaRPr>
          </a:p>
        </p:txBody>
      </p:sp>
      <p:sp>
        <p:nvSpPr>
          <p:cNvPr id="17" name="テキスト ボックス 16"/>
          <p:cNvSpPr txBox="1"/>
          <p:nvPr/>
        </p:nvSpPr>
        <p:spPr>
          <a:xfrm>
            <a:off x="7315202" y="4419017"/>
            <a:ext cx="636748"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犬</a:t>
            </a:r>
            <a:endParaRPr kumimoji="1" lang="ja-JP" altLang="en-US" sz="2000" dirty="0">
              <a:latin typeface="HGP創英角ﾎﾟｯﾌﾟ体" pitchFamily="50" charset="-128"/>
              <a:ea typeface="HGP創英角ﾎﾟｯﾌﾟ体" pitchFamily="50" charset="-128"/>
            </a:endParaRPr>
          </a:p>
        </p:txBody>
      </p:sp>
      <p:sp>
        <p:nvSpPr>
          <p:cNvPr id="19" name="テキスト ボックス 18"/>
          <p:cNvSpPr txBox="1"/>
          <p:nvPr/>
        </p:nvSpPr>
        <p:spPr>
          <a:xfrm>
            <a:off x="1718442" y="1557712"/>
            <a:ext cx="1064970"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睡眠中</a:t>
            </a:r>
            <a:endParaRPr kumimoji="1" lang="ja-JP" altLang="en-US" sz="2000" dirty="0">
              <a:latin typeface="HGP創英角ﾎﾟｯﾌﾟ体" pitchFamily="50" charset="-128"/>
              <a:ea typeface="HGP創英角ﾎﾟｯﾌﾟ体" pitchFamily="50" charset="-128"/>
            </a:endParaRPr>
          </a:p>
        </p:txBody>
      </p:sp>
      <p:sp>
        <p:nvSpPr>
          <p:cNvPr id="20" name="テキスト ボックス 19"/>
          <p:cNvSpPr txBox="1"/>
          <p:nvPr/>
        </p:nvSpPr>
        <p:spPr>
          <a:xfrm>
            <a:off x="2853559" y="1557712"/>
            <a:ext cx="1070587"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洗髪時</a:t>
            </a:r>
            <a:endParaRPr kumimoji="1" lang="ja-JP" altLang="en-US" sz="2000" dirty="0">
              <a:latin typeface="HGP創英角ﾎﾟｯﾌﾟ体" pitchFamily="50" charset="-128"/>
              <a:ea typeface="HGP創英角ﾎﾟｯﾌﾟ体" pitchFamily="50" charset="-128"/>
            </a:endParaRPr>
          </a:p>
        </p:txBody>
      </p:sp>
      <p:sp>
        <p:nvSpPr>
          <p:cNvPr id="21" name="テキスト ボックス 20"/>
          <p:cNvSpPr txBox="1"/>
          <p:nvPr/>
        </p:nvSpPr>
        <p:spPr>
          <a:xfrm>
            <a:off x="3961164" y="1557712"/>
            <a:ext cx="718194"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早朝</a:t>
            </a:r>
            <a:endParaRPr kumimoji="1" lang="ja-JP" altLang="en-US" sz="20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4842249" y="1557712"/>
            <a:ext cx="1295707"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満月の夜</a:t>
            </a:r>
            <a:endParaRPr kumimoji="1" lang="ja-JP" altLang="en-US" sz="2000" dirty="0">
              <a:latin typeface="HGP創英角ﾎﾟｯﾌﾟ体" pitchFamily="50" charset="-128"/>
              <a:ea typeface="HGP創英角ﾎﾟｯﾌﾟ体" pitchFamily="50" charset="-128"/>
            </a:endParaRPr>
          </a:p>
        </p:txBody>
      </p:sp>
      <p:sp>
        <p:nvSpPr>
          <p:cNvPr id="23" name="テキスト ボックス 22"/>
          <p:cNvSpPr txBox="1"/>
          <p:nvPr/>
        </p:nvSpPr>
        <p:spPr>
          <a:xfrm>
            <a:off x="6189786" y="1557712"/>
            <a:ext cx="999546"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食事中</a:t>
            </a:r>
            <a:endParaRPr kumimoji="1" lang="ja-JP" altLang="en-US" sz="2000" dirty="0">
              <a:latin typeface="HGP創英角ﾎﾟｯﾌﾟ体" pitchFamily="50" charset="-128"/>
              <a:ea typeface="HGP創英角ﾎﾟｯﾌﾟ体" pitchFamily="50" charset="-128"/>
            </a:endParaRPr>
          </a:p>
        </p:txBody>
      </p:sp>
      <p:sp>
        <p:nvSpPr>
          <p:cNvPr id="24" name="テキスト ボックス 23"/>
          <p:cNvSpPr txBox="1"/>
          <p:nvPr/>
        </p:nvSpPr>
        <p:spPr>
          <a:xfrm>
            <a:off x="7337412" y="1557712"/>
            <a:ext cx="969930"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勉強中</a:t>
            </a:r>
            <a:endParaRPr kumimoji="1" lang="ja-JP" altLang="en-US" sz="2000" dirty="0">
              <a:latin typeface="HGP創英角ﾎﾟｯﾌﾟ体" pitchFamily="50" charset="-128"/>
              <a:ea typeface="HGP創英角ﾎﾟｯﾌﾟ体" pitchFamily="50" charset="-128"/>
            </a:endParaRPr>
          </a:p>
        </p:txBody>
      </p:sp>
      <p:sp>
        <p:nvSpPr>
          <p:cNvPr id="25" name="テキスト ボックス 24"/>
          <p:cNvSpPr txBox="1"/>
          <p:nvPr/>
        </p:nvSpPr>
        <p:spPr>
          <a:xfrm>
            <a:off x="1791012" y="2319712"/>
            <a:ext cx="888487"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自宅</a:t>
            </a:r>
            <a:endParaRPr kumimoji="1" lang="ja-JP" altLang="en-US" sz="2000" dirty="0">
              <a:latin typeface="HGP創英角ﾎﾟｯﾌﾟ体" pitchFamily="50" charset="-128"/>
              <a:ea typeface="HGP創英角ﾎﾟｯﾌﾟ体" pitchFamily="50" charset="-128"/>
            </a:endParaRPr>
          </a:p>
        </p:txBody>
      </p:sp>
      <p:sp>
        <p:nvSpPr>
          <p:cNvPr id="26" name="テキスト ボックス 25"/>
          <p:cNvSpPr txBox="1"/>
          <p:nvPr/>
        </p:nvSpPr>
        <p:spPr>
          <a:xfrm>
            <a:off x="2822028" y="2319712"/>
            <a:ext cx="1124330"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洗髪時</a:t>
            </a:r>
            <a:endParaRPr kumimoji="1" lang="ja-JP" altLang="en-US" sz="2000" dirty="0">
              <a:latin typeface="HGP創英角ﾎﾟｯﾌﾟ体" pitchFamily="50" charset="-128"/>
              <a:ea typeface="HGP創英角ﾎﾟｯﾌﾟ体" pitchFamily="50" charset="-128"/>
            </a:endParaRPr>
          </a:p>
        </p:txBody>
      </p:sp>
      <p:sp>
        <p:nvSpPr>
          <p:cNvPr id="27" name="テキスト ボックス 26"/>
          <p:cNvSpPr txBox="1"/>
          <p:nvPr/>
        </p:nvSpPr>
        <p:spPr>
          <a:xfrm>
            <a:off x="3983376" y="2319712"/>
            <a:ext cx="844063"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トイレ</a:t>
            </a:r>
            <a:endParaRPr kumimoji="1" lang="ja-JP" altLang="en-US" sz="2000" dirty="0">
              <a:latin typeface="HGP創英角ﾎﾟｯﾌﾟ体" pitchFamily="50" charset="-128"/>
              <a:ea typeface="HGP創英角ﾎﾟｯﾌﾟ体" pitchFamily="50" charset="-128"/>
            </a:endParaRPr>
          </a:p>
        </p:txBody>
      </p:sp>
      <p:sp>
        <p:nvSpPr>
          <p:cNvPr id="28" name="テキスト ボックス 27"/>
          <p:cNvSpPr txBox="1"/>
          <p:nvPr/>
        </p:nvSpPr>
        <p:spPr>
          <a:xfrm>
            <a:off x="4864461" y="2319712"/>
            <a:ext cx="1029162"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運動場</a:t>
            </a:r>
            <a:endParaRPr kumimoji="1" lang="ja-JP" altLang="en-US" sz="2000" dirty="0">
              <a:latin typeface="HGP創英角ﾎﾟｯﾌﾟ体" pitchFamily="50" charset="-128"/>
              <a:ea typeface="HGP創英角ﾎﾟｯﾌﾟ体" pitchFamily="50" charset="-128"/>
            </a:endParaRPr>
          </a:p>
        </p:txBody>
      </p:sp>
      <p:sp>
        <p:nvSpPr>
          <p:cNvPr id="29" name="テキスト ボックス 28"/>
          <p:cNvSpPr txBox="1"/>
          <p:nvPr/>
        </p:nvSpPr>
        <p:spPr>
          <a:xfrm>
            <a:off x="5952855" y="2319712"/>
            <a:ext cx="1467275"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飛行機の中</a:t>
            </a:r>
            <a:endParaRPr kumimoji="1" lang="ja-JP" altLang="en-US" sz="2000" dirty="0">
              <a:latin typeface="HGP創英角ﾎﾟｯﾌﾟ体" pitchFamily="50" charset="-128"/>
              <a:ea typeface="HGP創英角ﾎﾟｯﾌﾟ体" pitchFamily="50" charset="-128"/>
            </a:endParaRPr>
          </a:p>
        </p:txBody>
      </p:sp>
      <p:sp>
        <p:nvSpPr>
          <p:cNvPr id="30" name="テキスト ボックス 29"/>
          <p:cNvSpPr txBox="1"/>
          <p:nvPr/>
        </p:nvSpPr>
        <p:spPr>
          <a:xfrm>
            <a:off x="7359624" y="2319712"/>
            <a:ext cx="1232583"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お風呂場</a:t>
            </a:r>
            <a:endParaRPr kumimoji="1" lang="ja-JP" altLang="en-US" sz="2000" dirty="0">
              <a:latin typeface="HGP創英角ﾎﾟｯﾌﾟ体" pitchFamily="50" charset="-128"/>
              <a:ea typeface="HGP創英角ﾎﾟｯﾌﾟ体" pitchFamily="50" charset="-128"/>
            </a:endParaRPr>
          </a:p>
        </p:txBody>
      </p:sp>
      <p:grpSp>
        <p:nvGrpSpPr>
          <p:cNvPr id="3" name="グループ化 49"/>
          <p:cNvGrpSpPr/>
          <p:nvPr/>
        </p:nvGrpSpPr>
        <p:grpSpPr>
          <a:xfrm>
            <a:off x="4055632" y="437017"/>
            <a:ext cx="4072890" cy="600635"/>
            <a:chOff x="2747095" y="5466217"/>
            <a:chExt cx="4072890" cy="600635"/>
          </a:xfrm>
        </p:grpSpPr>
        <p:sp>
          <p:nvSpPr>
            <p:cNvPr id="11" name="テキスト ボックス 10"/>
            <p:cNvSpPr txBox="1"/>
            <p:nvPr/>
          </p:nvSpPr>
          <p:spPr>
            <a:xfrm>
              <a:off x="2747095" y="5666742"/>
              <a:ext cx="1095172" cy="400110"/>
            </a:xfrm>
            <a:prstGeom prst="rect">
              <a:avLst/>
            </a:prstGeom>
            <a:noFill/>
          </p:spPr>
          <p:txBody>
            <a:bodyPr wrap="none" rtlCol="0">
              <a:spAutoFit/>
            </a:bodyPr>
            <a:lstStyle/>
            <a:p>
              <a:r>
                <a:rPr lang="ja-JP" altLang="en-US" sz="2000" u="sng" dirty="0" smtClean="0">
                  <a:latin typeface="HGP創英角ﾎﾟｯﾌﾟ体" pitchFamily="50" charset="-128"/>
                  <a:ea typeface="HGP創英角ﾎﾟｯﾌﾟ体" pitchFamily="50" charset="-128"/>
                </a:rPr>
                <a:t>どうする</a:t>
              </a:r>
              <a:endParaRPr kumimoji="1" lang="ja-JP" altLang="en-US" sz="2000" u="sng" dirty="0">
                <a:latin typeface="HGP創英角ﾎﾟｯﾌﾟ体" pitchFamily="50" charset="-128"/>
                <a:ea typeface="HGP創英角ﾎﾟｯﾌﾟ体" pitchFamily="50" charset="-128"/>
              </a:endParaRPr>
            </a:p>
          </p:txBody>
        </p:sp>
        <p:sp>
          <p:nvSpPr>
            <p:cNvPr id="31" name="テキスト ボックス 30"/>
            <p:cNvSpPr txBox="1"/>
            <p:nvPr/>
          </p:nvSpPr>
          <p:spPr>
            <a:xfrm>
              <a:off x="4151631" y="5466217"/>
              <a:ext cx="2668354" cy="584775"/>
            </a:xfrm>
            <a:prstGeom prst="rect">
              <a:avLst/>
            </a:prstGeom>
            <a:noFill/>
          </p:spPr>
          <p:txBody>
            <a:bodyPr wrap="square" rtlCol="0">
              <a:spAutoFit/>
            </a:bodyPr>
            <a:lstStyle/>
            <a:p>
              <a:r>
                <a:rPr lang="ja-JP" altLang="en-US" sz="3200" dirty="0" smtClean="0">
                  <a:latin typeface="HGP創英角ﾎﾟｯﾌﾟ体" pitchFamily="50" charset="-128"/>
                  <a:ea typeface="HGP創英角ﾎﾟｯﾌﾟ体" pitchFamily="50" charset="-128"/>
                </a:rPr>
                <a:t>防ぐ</a:t>
              </a:r>
              <a:r>
                <a:rPr lang="en-US" altLang="ja-JP" sz="3200" dirty="0" smtClean="0">
                  <a:latin typeface="HGP創英角ﾎﾟｯﾌﾟ体" pitchFamily="50" charset="-128"/>
                  <a:ea typeface="HGP創英角ﾎﾟｯﾌﾟ体" pitchFamily="50" charset="-128"/>
                </a:rPr>
                <a:t>/</a:t>
              </a:r>
              <a:r>
                <a:rPr lang="ja-JP" altLang="en-US" sz="3200" dirty="0" smtClean="0">
                  <a:latin typeface="HGP創英角ﾎﾟｯﾌﾟ体" pitchFamily="50" charset="-128"/>
                  <a:ea typeface="HGP創英角ﾎﾟｯﾌﾟ体" pitchFamily="50" charset="-128"/>
                </a:rPr>
                <a:t>妨げる</a:t>
              </a:r>
              <a:endParaRPr kumimoji="1" lang="ja-JP" altLang="en-US" sz="3200" dirty="0">
                <a:latin typeface="HGP創英角ﾎﾟｯﾌﾟ体" pitchFamily="50" charset="-128"/>
                <a:ea typeface="HGP創英角ﾎﾟｯﾌﾟ体" pitchFamily="50" charset="-128"/>
              </a:endParaRPr>
            </a:p>
          </p:txBody>
        </p:sp>
      </p:grpSp>
      <p:sp>
        <p:nvSpPr>
          <p:cNvPr id="33" name="テキスト ボックス 32"/>
          <p:cNvSpPr txBox="1"/>
          <p:nvPr/>
        </p:nvSpPr>
        <p:spPr>
          <a:xfrm>
            <a:off x="2270234" y="3223087"/>
            <a:ext cx="1461407"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嫌がってる</a:t>
            </a:r>
            <a:endParaRPr kumimoji="1" lang="ja-JP" altLang="en-US" sz="2000" dirty="0">
              <a:latin typeface="HGP創英角ﾎﾟｯﾌﾟ体" pitchFamily="50" charset="-128"/>
              <a:ea typeface="HGP創英角ﾎﾟｯﾌﾟ体" pitchFamily="50" charset="-128"/>
            </a:endParaRPr>
          </a:p>
        </p:txBody>
      </p:sp>
      <p:sp>
        <p:nvSpPr>
          <p:cNvPr id="34" name="テキスト ボックス 33"/>
          <p:cNvSpPr txBox="1"/>
          <p:nvPr/>
        </p:nvSpPr>
        <p:spPr>
          <a:xfrm>
            <a:off x="3042745" y="3656224"/>
            <a:ext cx="1177563"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泣いてる</a:t>
            </a:r>
            <a:endParaRPr kumimoji="1" lang="ja-JP" altLang="en-US" sz="2000" dirty="0">
              <a:latin typeface="HGP創英角ﾎﾟｯﾌﾟ体" pitchFamily="50" charset="-128"/>
              <a:ea typeface="HGP創英角ﾎﾟｯﾌﾟ体" pitchFamily="50" charset="-128"/>
            </a:endParaRPr>
          </a:p>
        </p:txBody>
      </p:sp>
      <p:sp>
        <p:nvSpPr>
          <p:cNvPr id="35" name="テキスト ボックス 34"/>
          <p:cNvSpPr txBox="1"/>
          <p:nvPr/>
        </p:nvSpPr>
        <p:spPr>
          <a:xfrm>
            <a:off x="4146266" y="3271214"/>
            <a:ext cx="1529319"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空腹である</a:t>
            </a:r>
            <a:endParaRPr kumimoji="1" lang="ja-JP" altLang="en-US" sz="2000" dirty="0">
              <a:latin typeface="HGP創英角ﾎﾟｯﾌﾟ体" pitchFamily="50" charset="-128"/>
              <a:ea typeface="HGP創英角ﾎﾟｯﾌﾟ体" pitchFamily="50" charset="-128"/>
            </a:endParaRPr>
          </a:p>
        </p:txBody>
      </p:sp>
      <p:sp>
        <p:nvSpPr>
          <p:cNvPr id="36" name="テキスト ボックス 35"/>
          <p:cNvSpPr txBox="1"/>
          <p:nvPr/>
        </p:nvSpPr>
        <p:spPr>
          <a:xfrm>
            <a:off x="5633194" y="3704350"/>
            <a:ext cx="889775"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痒い</a:t>
            </a:r>
            <a:endParaRPr kumimoji="1" lang="ja-JP" altLang="en-US" sz="2000" dirty="0">
              <a:latin typeface="HGP創英角ﾎﾟｯﾌﾟ体" pitchFamily="50" charset="-128"/>
              <a:ea typeface="HGP創英角ﾎﾟｯﾌﾟ体" pitchFamily="50" charset="-128"/>
            </a:endParaRPr>
          </a:p>
        </p:txBody>
      </p:sp>
      <p:sp>
        <p:nvSpPr>
          <p:cNvPr id="37" name="テキスト ボックス 36"/>
          <p:cNvSpPr txBox="1"/>
          <p:nvPr/>
        </p:nvSpPr>
        <p:spPr>
          <a:xfrm>
            <a:off x="6552585" y="3319340"/>
            <a:ext cx="910697" cy="400110"/>
          </a:xfrm>
          <a:prstGeom prst="rect">
            <a:avLst/>
          </a:prstGeom>
          <a:noFill/>
        </p:spPr>
        <p:txBody>
          <a:bodyPr wrap="square" rtlCol="0">
            <a:spAutoFit/>
          </a:bodyPr>
          <a:lstStyle/>
          <a:p>
            <a:r>
              <a:rPr kumimoji="1" lang="ja-JP" altLang="en-US" sz="2000" dirty="0" smtClean="0">
                <a:latin typeface="HGP創英角ﾎﾟｯﾌﾟ体" pitchFamily="50" charset="-128"/>
                <a:ea typeface="HGP創英角ﾎﾟｯﾌﾟ体" pitchFamily="50" charset="-128"/>
              </a:rPr>
              <a:t>眠たい</a:t>
            </a:r>
            <a:endParaRPr kumimoji="1" lang="ja-JP" altLang="en-US" sz="2000" dirty="0">
              <a:latin typeface="HGP創英角ﾎﾟｯﾌﾟ体" pitchFamily="50" charset="-128"/>
              <a:ea typeface="HGP創英角ﾎﾟｯﾌﾟ体" pitchFamily="50" charset="-128"/>
            </a:endParaRPr>
          </a:p>
        </p:txBody>
      </p:sp>
      <p:sp>
        <p:nvSpPr>
          <p:cNvPr id="38" name="テキスト ボックス 37"/>
          <p:cNvSpPr txBox="1"/>
          <p:nvPr/>
        </p:nvSpPr>
        <p:spPr>
          <a:xfrm>
            <a:off x="7448474" y="3688308"/>
            <a:ext cx="1485664" cy="400110"/>
          </a:xfrm>
          <a:prstGeom prst="rect">
            <a:avLst/>
          </a:prstGeom>
          <a:noFill/>
        </p:spPr>
        <p:txBody>
          <a:bodyPr wrap="square" rtlCol="0">
            <a:spAutoFit/>
          </a:bodyPr>
          <a:lstStyle/>
          <a:p>
            <a:r>
              <a:rPr lang="ja-JP" altLang="en-US" sz="2000" dirty="0" smtClean="0">
                <a:latin typeface="HGP創英角ﾎﾟｯﾌﾟ体" pitchFamily="50" charset="-128"/>
                <a:ea typeface="HGP創英角ﾎﾟｯﾌﾟ体" pitchFamily="50" charset="-128"/>
              </a:rPr>
              <a:t>疲れている</a:t>
            </a:r>
            <a:endParaRPr kumimoji="1" lang="ja-JP" altLang="en-US" sz="2000" dirty="0">
              <a:latin typeface="HGP創英角ﾎﾟｯﾌﾟ体" pitchFamily="50" charset="-128"/>
              <a:ea typeface="HGP創英角ﾎﾟｯﾌﾟ体" pitchFamily="50" charset="-128"/>
            </a:endParaRPr>
          </a:p>
        </p:txBody>
      </p:sp>
      <p:sp>
        <p:nvSpPr>
          <p:cNvPr id="39" name="円/楕円 38"/>
          <p:cNvSpPr/>
          <p:nvPr/>
        </p:nvSpPr>
        <p:spPr bwMode="auto">
          <a:xfrm>
            <a:off x="6977423" y="4361763"/>
            <a:ext cx="1140223"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sp>
        <p:nvSpPr>
          <p:cNvPr id="40" name="円/楕円 39"/>
          <p:cNvSpPr/>
          <p:nvPr/>
        </p:nvSpPr>
        <p:spPr bwMode="auto">
          <a:xfrm>
            <a:off x="1632781" y="1437396"/>
            <a:ext cx="1140223"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sp>
        <p:nvSpPr>
          <p:cNvPr id="41" name="円/楕円 40"/>
          <p:cNvSpPr/>
          <p:nvPr/>
        </p:nvSpPr>
        <p:spPr bwMode="auto">
          <a:xfrm>
            <a:off x="1597806" y="2208246"/>
            <a:ext cx="1140223"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sp>
        <p:nvSpPr>
          <p:cNvPr id="42" name="円/楕円 41"/>
          <p:cNvSpPr/>
          <p:nvPr/>
        </p:nvSpPr>
        <p:spPr bwMode="auto">
          <a:xfrm>
            <a:off x="5339660" y="3607545"/>
            <a:ext cx="1310515" cy="62564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7263" rtl="0" eaLnBrk="1" fontAlgn="base" latinLnBrk="0" hangingPunct="1">
              <a:lnSpc>
                <a:spcPct val="100000"/>
              </a:lnSpc>
              <a:spcBef>
                <a:spcPct val="0"/>
              </a:spcBef>
              <a:spcAft>
                <a:spcPct val="0"/>
              </a:spcAft>
              <a:buClrTx/>
              <a:buSzTx/>
              <a:buFontTx/>
              <a:buNone/>
              <a:tabLst/>
            </a:pPr>
            <a:endParaRPr kumimoji="1" lang="ja-JP" altLang="en-US" sz="1900" b="0" i="0" u="none" strike="noStrike" cap="none" normalizeH="0" baseline="0" smtClean="0">
              <a:ln>
                <a:noFill/>
              </a:ln>
              <a:solidFill>
                <a:schemeClr val="tx1"/>
              </a:solidFill>
              <a:effectLst/>
              <a:latin typeface="Arial" charset="0"/>
              <a:ea typeface="ＭＳ Ｐゴシック" charset="-128"/>
            </a:endParaRPr>
          </a:p>
        </p:txBody>
      </p:sp>
      <p:cxnSp>
        <p:nvCxnSpPr>
          <p:cNvPr id="44" name="直線コネクタ 43"/>
          <p:cNvCxnSpPr>
            <a:stCxn id="39" idx="0"/>
            <a:endCxn id="42" idx="5"/>
          </p:cNvCxnSpPr>
          <p:nvPr/>
        </p:nvCxnSpPr>
        <p:spPr bwMode="auto">
          <a:xfrm flipH="1" flipV="1">
            <a:off x="6458254" y="4141564"/>
            <a:ext cx="1089281" cy="220199"/>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6" name="直線コネクタ 45"/>
          <p:cNvCxnSpPr>
            <a:stCxn id="40" idx="4"/>
            <a:endCxn id="41" idx="0"/>
          </p:cNvCxnSpPr>
          <p:nvPr/>
        </p:nvCxnSpPr>
        <p:spPr bwMode="auto">
          <a:xfrm flipH="1">
            <a:off x="2167918" y="2063038"/>
            <a:ext cx="34975" cy="14520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48" name="直線コネクタ 47"/>
          <p:cNvCxnSpPr>
            <a:stCxn id="41" idx="5"/>
            <a:endCxn id="42" idx="1"/>
          </p:cNvCxnSpPr>
          <p:nvPr/>
        </p:nvCxnSpPr>
        <p:spPr bwMode="auto">
          <a:xfrm>
            <a:off x="2571047" y="2742265"/>
            <a:ext cx="2960534" cy="956903"/>
          </a:xfrm>
          <a:prstGeom prst="line">
            <a:avLst/>
          </a:prstGeom>
          <a:solidFill>
            <a:schemeClr val="accent1"/>
          </a:solidFill>
          <a:ln w="9525" cap="flat" cmpd="sng" algn="ctr">
            <a:solidFill>
              <a:srgbClr val="FF0000"/>
            </a:solidFill>
            <a:prstDash val="solid"/>
            <a:round/>
            <a:headEnd type="none" w="med" len="med"/>
            <a:tailEnd type="none" w="med" len="med"/>
          </a:ln>
          <a:effectLst/>
        </p:spPr>
      </p:cxnSp>
      <p:pic>
        <p:nvPicPr>
          <p:cNvPr id="59" name="Picture 2" descr="http://nanairo.sub.jp/pughug/sick/photo2/k1.jpg"/>
          <p:cNvPicPr>
            <a:picLocks noChangeAspect="1" noChangeArrowheads="1"/>
          </p:cNvPicPr>
          <p:nvPr/>
        </p:nvPicPr>
        <p:blipFill>
          <a:blip r:embed="rId2" cstate="print"/>
          <a:srcRect/>
          <a:stretch>
            <a:fillRect/>
          </a:stretch>
        </p:blipFill>
        <p:spPr bwMode="auto">
          <a:xfrm>
            <a:off x="2591798" y="2099780"/>
            <a:ext cx="3911557" cy="3467062"/>
          </a:xfrm>
          <a:prstGeom prst="rect">
            <a:avLst/>
          </a:prstGeom>
          <a:noFill/>
        </p:spPr>
      </p:pic>
      <p:sp>
        <p:nvSpPr>
          <p:cNvPr id="43"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44</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59259E-6 L -0.15851 0.70115 " pathEditMode="relative" rAng="0" ptsTypes="AA">
                                      <p:cBhvr>
                                        <p:cTn id="6" dur="2000" fill="hold"/>
                                        <p:tgtEl>
                                          <p:spTgt spid="3"/>
                                        </p:tgtEl>
                                        <p:attrNameLst>
                                          <p:attrName>ppt_x</p:attrName>
                                          <p:attrName>ppt_y</p:attrName>
                                        </p:attrNameLst>
                                      </p:cBhvr>
                                      <p:rCtr x="-7900" y="3500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500" fill="hold"/>
                                        <p:tgtEl>
                                          <p:spTgt spid="38"/>
                                        </p:tgtEl>
                                        <p:attrNameLst>
                                          <p:attrName>ppt_x</p:attrName>
                                        </p:attrNameLst>
                                      </p:cBhvr>
                                      <p:tavLst>
                                        <p:tav tm="0">
                                          <p:val>
                                            <p:strVal val="#ppt_x"/>
                                          </p:val>
                                        </p:tav>
                                        <p:tav tm="100000">
                                          <p:val>
                                            <p:strVal val="#ppt_x"/>
                                          </p:val>
                                        </p:tav>
                                      </p:tavLst>
                                    </p:anim>
                                    <p:anim calcmode="lin" valueType="num">
                                      <p:cBhvr additive="base">
                                        <p:cTn id="8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nodeType="click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ppt_x"/>
                                          </p:val>
                                        </p:tav>
                                        <p:tav tm="100000">
                                          <p:val>
                                            <p:strVal val="#ppt_x"/>
                                          </p:val>
                                        </p:tav>
                                      </p:tavLst>
                                    </p:anim>
                                    <p:anim calcmode="lin" valueType="num">
                                      <p:cBhvr additive="base">
                                        <p:cTn id="90" dur="500" fill="hold"/>
                                        <p:tgtEl>
                                          <p:spTgt spid="12"/>
                                        </p:tgtEl>
                                        <p:attrNameLst>
                                          <p:attrName>ppt_y</p:attrName>
                                        </p:attrNameLst>
                                      </p:cBhvr>
                                      <p:tavLst>
                                        <p:tav tm="0">
                                          <p:val>
                                            <p:strVal val="0-#ppt_h/2"/>
                                          </p:val>
                                        </p:tav>
                                        <p:tav tm="100000">
                                          <p:val>
                                            <p:strVal val="#ppt_y"/>
                                          </p:val>
                                        </p:tav>
                                      </p:tavLst>
                                    </p:anim>
                                  </p:childTnLst>
                                </p:cTn>
                              </p:par>
                              <p:par>
                                <p:cTn id="91" presetID="2" presetClass="entr" presetSubtype="1"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additive="base">
                                        <p:cTn id="93" dur="500" fill="hold"/>
                                        <p:tgtEl>
                                          <p:spTgt spid="13"/>
                                        </p:tgtEl>
                                        <p:attrNameLst>
                                          <p:attrName>ppt_x</p:attrName>
                                        </p:attrNameLst>
                                      </p:cBhvr>
                                      <p:tavLst>
                                        <p:tav tm="0">
                                          <p:val>
                                            <p:strVal val="#ppt_x"/>
                                          </p:val>
                                        </p:tav>
                                        <p:tav tm="100000">
                                          <p:val>
                                            <p:strVal val="#ppt_x"/>
                                          </p:val>
                                        </p:tav>
                                      </p:tavLst>
                                    </p:anim>
                                    <p:anim calcmode="lin" valueType="num">
                                      <p:cBhvr additive="base">
                                        <p:cTn id="94" dur="500" fill="hold"/>
                                        <p:tgtEl>
                                          <p:spTgt spid="13"/>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additive="base">
                                        <p:cTn id="101" dur="500" fill="hold"/>
                                        <p:tgtEl>
                                          <p:spTgt spid="15"/>
                                        </p:tgtEl>
                                        <p:attrNameLst>
                                          <p:attrName>ppt_x</p:attrName>
                                        </p:attrNameLst>
                                      </p:cBhvr>
                                      <p:tavLst>
                                        <p:tav tm="0">
                                          <p:val>
                                            <p:strVal val="#ppt_x"/>
                                          </p:val>
                                        </p:tav>
                                        <p:tav tm="100000">
                                          <p:val>
                                            <p:strVal val="#ppt_x"/>
                                          </p:val>
                                        </p:tav>
                                      </p:tavLst>
                                    </p:anim>
                                    <p:anim calcmode="lin" valueType="num">
                                      <p:cBhvr additive="base">
                                        <p:cTn id="102" dur="500" fill="hold"/>
                                        <p:tgtEl>
                                          <p:spTgt spid="15"/>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additive="base">
                                        <p:cTn id="105" dur="500" fill="hold"/>
                                        <p:tgtEl>
                                          <p:spTgt spid="16"/>
                                        </p:tgtEl>
                                        <p:attrNameLst>
                                          <p:attrName>ppt_x</p:attrName>
                                        </p:attrNameLst>
                                      </p:cBhvr>
                                      <p:tavLst>
                                        <p:tav tm="0">
                                          <p:val>
                                            <p:strVal val="#ppt_x"/>
                                          </p:val>
                                        </p:tav>
                                        <p:tav tm="100000">
                                          <p:val>
                                            <p:strVal val="#ppt_x"/>
                                          </p:val>
                                        </p:tav>
                                      </p:tavLst>
                                    </p:anim>
                                    <p:anim calcmode="lin" valueType="num">
                                      <p:cBhvr additive="base">
                                        <p:cTn id="106" dur="500" fill="hold"/>
                                        <p:tgtEl>
                                          <p:spTgt spid="16"/>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500" fill="hold"/>
                                        <p:tgtEl>
                                          <p:spTgt spid="17"/>
                                        </p:tgtEl>
                                        <p:attrNameLst>
                                          <p:attrName>ppt_x</p:attrName>
                                        </p:attrNameLst>
                                      </p:cBhvr>
                                      <p:tavLst>
                                        <p:tav tm="0">
                                          <p:val>
                                            <p:strVal val="#ppt_x"/>
                                          </p:val>
                                        </p:tav>
                                        <p:tav tm="100000">
                                          <p:val>
                                            <p:strVal val="#ppt_x"/>
                                          </p:val>
                                        </p:tav>
                                      </p:tavLst>
                                    </p:anim>
                                    <p:anim calcmode="lin" valueType="num">
                                      <p:cBhvr additive="base">
                                        <p:cTn id="11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 presetClass="entr" presetSubtype="1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checkerboard(across)">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5" presetClass="entr" presetSubtype="10"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checkerboard(across)">
                                      <p:cBhvr>
                                        <p:cTn id="120" dur="500"/>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checkerboard(across)">
                                      <p:cBhvr>
                                        <p:cTn id="125" dur="500"/>
                                        <p:tgtEl>
                                          <p:spTgt spid="41"/>
                                        </p:tgtEl>
                                      </p:cBhvr>
                                    </p:animEffect>
                                  </p:childTnLst>
                                </p:cTn>
                              </p:par>
                            </p:childTnLst>
                          </p:cTn>
                        </p:par>
                      </p:childTnLst>
                    </p:cTn>
                  </p:par>
                  <p:par>
                    <p:cTn id="126" fill="hold">
                      <p:stCondLst>
                        <p:cond delay="indefinite"/>
                      </p:stCondLst>
                      <p:childTnLst>
                        <p:par>
                          <p:cTn id="127" fill="hold">
                            <p:stCondLst>
                              <p:cond delay="0"/>
                            </p:stCondLst>
                            <p:childTnLst>
                              <p:par>
                                <p:cTn id="128" presetID="5" presetClass="entr" presetSubtype="10" fill="hold" nodeType="click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checkerboard(across)">
                                      <p:cBhvr>
                                        <p:cTn id="130" dur="500"/>
                                        <p:tgtEl>
                                          <p:spTgt spid="48"/>
                                        </p:tgtEl>
                                      </p:cBhvr>
                                    </p:animEffect>
                                  </p:childTnLst>
                                </p:cTn>
                              </p:par>
                            </p:childTnLst>
                          </p:cTn>
                        </p:par>
                      </p:childTnLst>
                    </p:cTn>
                  </p:par>
                  <p:par>
                    <p:cTn id="131" fill="hold">
                      <p:stCondLst>
                        <p:cond delay="indefinite"/>
                      </p:stCondLst>
                      <p:childTnLst>
                        <p:par>
                          <p:cTn id="132" fill="hold">
                            <p:stCondLst>
                              <p:cond delay="0"/>
                            </p:stCondLst>
                            <p:childTnLst>
                              <p:par>
                                <p:cTn id="133" presetID="5" presetClass="entr" presetSubtype="10" fill="hold" grpId="0" nodeType="click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checkerboard(across)">
                                      <p:cBhvr>
                                        <p:cTn id="135" dur="500"/>
                                        <p:tgtEl>
                                          <p:spTgt spid="42"/>
                                        </p:tgtEl>
                                      </p:cBhvr>
                                    </p:animEffect>
                                  </p:childTnLst>
                                </p:cTn>
                              </p:par>
                            </p:childTnLst>
                          </p:cTn>
                        </p:par>
                      </p:childTnLst>
                    </p:cTn>
                  </p:par>
                  <p:par>
                    <p:cTn id="136" fill="hold">
                      <p:stCondLst>
                        <p:cond delay="indefinite"/>
                      </p:stCondLst>
                      <p:childTnLst>
                        <p:par>
                          <p:cTn id="137" fill="hold">
                            <p:stCondLst>
                              <p:cond delay="0"/>
                            </p:stCondLst>
                            <p:childTnLst>
                              <p:par>
                                <p:cTn id="138" presetID="5" presetClass="entr" presetSubtype="1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heckerboard(across)">
                                      <p:cBhvr>
                                        <p:cTn id="140" dur="500"/>
                                        <p:tgtEl>
                                          <p:spTgt spid="39"/>
                                        </p:tgtEl>
                                      </p:cBhvr>
                                    </p:animEffec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nodeType="click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checkerboard(across)">
                                      <p:cBhvr>
                                        <p:cTn id="145" dur="500"/>
                                        <p:tgtEl>
                                          <p:spTgt spid="44"/>
                                        </p:tgtEl>
                                      </p:cBhvr>
                                    </p:animEffect>
                                  </p:childTnLst>
                                </p:cTn>
                              </p:par>
                            </p:childTnLst>
                          </p:cTn>
                        </p:par>
                      </p:childTnLst>
                    </p:cTn>
                  </p:par>
                  <p:par>
                    <p:cTn id="146" fill="hold">
                      <p:stCondLst>
                        <p:cond delay="indefinite"/>
                      </p:stCondLst>
                      <p:childTnLst>
                        <p:par>
                          <p:cTn id="147" fill="hold">
                            <p:stCondLst>
                              <p:cond delay="0"/>
                            </p:stCondLst>
                            <p:childTnLst>
                              <p:par>
                                <p:cTn id="148" presetID="5" presetClass="entr" presetSubtype="10" fill="hold" nodeType="clickEffect">
                                  <p:stCondLst>
                                    <p:cond delay="0"/>
                                  </p:stCondLst>
                                  <p:childTnLst>
                                    <p:set>
                                      <p:cBhvr>
                                        <p:cTn id="149" dur="1" fill="hold">
                                          <p:stCondLst>
                                            <p:cond delay="0"/>
                                          </p:stCondLst>
                                        </p:cTn>
                                        <p:tgtEl>
                                          <p:spTgt spid="59"/>
                                        </p:tgtEl>
                                        <p:attrNameLst>
                                          <p:attrName>style.visibility</p:attrName>
                                        </p:attrNameLst>
                                      </p:cBhvr>
                                      <p:to>
                                        <p:strVal val="visible"/>
                                      </p:to>
                                    </p:set>
                                    <p:animEffect transition="in" filter="checkerboard(across)">
                                      <p:cBhvr>
                                        <p:cTn id="1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P spid="22" grpId="0"/>
      <p:bldP spid="23" grpId="0"/>
      <p:bldP spid="24" grpId="0"/>
      <p:bldP spid="25" grpId="0"/>
      <p:bldP spid="26" grpId="0"/>
      <p:bldP spid="27" grpId="0"/>
      <p:bldP spid="28" grpId="0"/>
      <p:bldP spid="29" grpId="0"/>
      <p:bldP spid="30" grpId="0"/>
      <p:bldP spid="33" grpId="0"/>
      <p:bldP spid="34" grpId="0"/>
      <p:bldP spid="35" grpId="0"/>
      <p:bldP spid="36" grpId="0"/>
      <p:bldP spid="37" grpId="0"/>
      <p:bldP spid="38" grpId="0"/>
      <p:bldP spid="39" grpId="0" animBg="1"/>
      <p:bldP spid="40" grpId="0" animBg="1"/>
      <p:bldP spid="41" grpId="0" animBg="1"/>
      <p:bldP spid="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IMG_1769.JPG"/>
          <p:cNvPicPr>
            <a:picLocks noChangeAspect="1"/>
          </p:cNvPicPr>
          <p:nvPr/>
        </p:nvPicPr>
        <p:blipFill>
          <a:blip r:embed="rId2"/>
          <a:stretch>
            <a:fillRect/>
          </a:stretch>
        </p:blipFill>
        <p:spPr>
          <a:xfrm>
            <a:off x="1124077" y="1218277"/>
            <a:ext cx="4493427" cy="2995618"/>
          </a:xfrm>
          <a:prstGeom prst="rect">
            <a:avLst/>
          </a:prstGeom>
        </p:spPr>
      </p:pic>
      <p:sp>
        <p:nvSpPr>
          <p:cNvPr id="2" name="テキスト ボックス 1"/>
          <p:cNvSpPr txBox="1"/>
          <p:nvPr/>
        </p:nvSpPr>
        <p:spPr>
          <a:xfrm>
            <a:off x="429768" y="240629"/>
            <a:ext cx="8211312" cy="830997"/>
          </a:xfrm>
          <a:prstGeom prst="rect">
            <a:avLst/>
          </a:prstGeom>
          <a:noFill/>
        </p:spPr>
        <p:txBody>
          <a:bodyPr wrap="square" rtlCol="0">
            <a:spAutoFit/>
          </a:bodyPr>
          <a:lstStyle/>
          <a:p>
            <a:pPr algn="ctr"/>
            <a:r>
              <a:rPr kumimoji="1" lang="ja-JP" altLang="en-US" sz="4800" dirty="0" smtClean="0">
                <a:solidFill>
                  <a:srgbClr val="003399"/>
                </a:solidFill>
                <a:latin typeface="HGP創英角ｺﾞｼｯｸUB"/>
                <a:ea typeface="HGP創英角ｺﾞｼｯｸUB"/>
                <a:cs typeface="HGP創英角ｺﾞｼｯｸUB"/>
              </a:rPr>
              <a:t>シナリオグラフ</a:t>
            </a:r>
            <a:endParaRPr kumimoji="1" lang="ja-JP" altLang="en-US" sz="4800" dirty="0">
              <a:solidFill>
                <a:srgbClr val="003399"/>
              </a:solidFill>
              <a:latin typeface="HGP創英角ｺﾞｼｯｸUB"/>
              <a:ea typeface="HGP創英角ｺﾞｼｯｸUB"/>
              <a:cs typeface="HGP創英角ｺﾞｼｯｸUB"/>
            </a:endParaRPr>
          </a:p>
        </p:txBody>
      </p:sp>
      <p:sp>
        <p:nvSpPr>
          <p:cNvPr id="3" name="テキスト ボックス 2"/>
          <p:cNvSpPr txBox="1"/>
          <p:nvPr/>
        </p:nvSpPr>
        <p:spPr>
          <a:xfrm>
            <a:off x="832980" y="2080249"/>
            <a:ext cx="5093466"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ja-JP" altLang="en-US" sz="3200" dirty="0" smtClean="0">
                <a:solidFill>
                  <a:srgbClr val="003399"/>
                </a:solidFill>
                <a:latin typeface="HGP創英角ｺﾞｼｯｸUB" pitchFamily="50" charset="-128"/>
                <a:ea typeface="HGP創英角ｺﾞｼｯｸUB" pitchFamily="50" charset="-128"/>
              </a:rPr>
              <a:t>ブレスト</a:t>
            </a:r>
            <a:endParaRPr lang="en-US" altLang="ja-JP" sz="3200" dirty="0" smtClean="0">
              <a:solidFill>
                <a:srgbClr val="003399"/>
              </a:solidFill>
              <a:latin typeface="HGP創英角ｺﾞｼｯｸUB" pitchFamily="50" charset="-128"/>
              <a:ea typeface="HGP創英角ｺﾞｼｯｸUB" pitchFamily="50" charset="-128"/>
            </a:endParaRPr>
          </a:p>
          <a:p>
            <a:pPr algn="ctr"/>
            <a:r>
              <a:rPr lang="ja-JP" altLang="en-US" sz="3200" dirty="0" smtClean="0">
                <a:solidFill>
                  <a:srgbClr val="003399"/>
                </a:solidFill>
                <a:latin typeface="HGP創英角ｺﾞｼｯｸUB" pitchFamily="50" charset="-128"/>
                <a:ea typeface="HGP創英角ｺﾞｼｯｸUB" pitchFamily="50" charset="-128"/>
              </a:rPr>
              <a:t>２０年後の</a:t>
            </a:r>
            <a:r>
              <a:rPr kumimoji="1" lang="ja-JP" altLang="en-US" sz="3200" dirty="0" smtClean="0">
                <a:solidFill>
                  <a:srgbClr val="003399"/>
                </a:solidFill>
                <a:latin typeface="HGP創英角ｺﾞｼｯｸUB" pitchFamily="50" charset="-128"/>
                <a:ea typeface="HGP創英角ｺﾞｼｯｸUB" pitchFamily="50" charset="-128"/>
              </a:rPr>
              <a:t>サービス</a:t>
            </a:r>
            <a:endParaRPr kumimoji="1" lang="ja-JP" altLang="en-US" sz="3200" dirty="0">
              <a:solidFill>
                <a:srgbClr val="003399"/>
              </a:solidFill>
              <a:latin typeface="HGP創英角ｺﾞｼｯｸUB" pitchFamily="50" charset="-128"/>
              <a:ea typeface="HGP創英角ｺﾞｼｯｸUB" pitchFamily="50" charset="-128"/>
            </a:endParaRPr>
          </a:p>
        </p:txBody>
      </p:sp>
      <p:sp>
        <p:nvSpPr>
          <p:cNvPr id="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45</a:t>
            </a:fld>
            <a:endParaRPr lang="en-US" altLang="ja-JP" sz="2800" b="1" baseline="2000">
              <a:latin typeface="ＭＳ Ｐゴシック" pitchFamily="50" charset="-12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上矢印 5"/>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3946412" y="4710022"/>
            <a:ext cx="4694668" cy="16476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000" dirty="0" smtClean="0">
                <a:solidFill>
                  <a:srgbClr val="003399"/>
                </a:solidFill>
                <a:latin typeface="HGP創英角ｺﾞｼｯｸUB" pitchFamily="50" charset="-128"/>
                <a:ea typeface="HGP創英角ｺﾞｼｯｸUB" pitchFamily="50" charset="-128"/>
              </a:rPr>
              <a:t>キーコンセプト</a:t>
            </a:r>
            <a:endParaRPr kumimoji="1" lang="en-US" altLang="ja-JP" sz="4000" dirty="0" smtClean="0">
              <a:solidFill>
                <a:srgbClr val="003399"/>
              </a:solidFill>
              <a:latin typeface="HGP創英角ｺﾞｼｯｸUB" pitchFamily="50" charset="-128"/>
              <a:ea typeface="HGP創英角ｺﾞｼｯｸUB" pitchFamily="50" charset="-128"/>
            </a:endParaRPr>
          </a:p>
        </p:txBody>
      </p:sp>
      <p:sp>
        <p:nvSpPr>
          <p:cNvPr id="9" name="右矢印 8"/>
          <p:cNvSpPr/>
          <p:nvPr/>
        </p:nvSpPr>
        <p:spPr>
          <a:xfrm rot="3290207">
            <a:off x="5011947" y="3864634"/>
            <a:ext cx="1043796" cy="9057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081753" y="2071351"/>
            <a:ext cx="2671361" cy="1200328"/>
          </a:xfrm>
          <a:prstGeom prst="rect">
            <a:avLst/>
          </a:prstGeom>
          <a:noFill/>
        </p:spPr>
        <p:txBody>
          <a:bodyPr wrap="square" rtlCol="0">
            <a:spAutoFit/>
          </a:bodyPr>
          <a:lstStyle/>
          <a:p>
            <a:r>
              <a:rPr kumimoji="1" lang="ja-JP" altLang="en-US" sz="2400" dirty="0" smtClean="0">
                <a:latin typeface="ＤＦＰ太丸ゴシック体"/>
                <a:ea typeface="ＤＦＰ太丸ゴシック体"/>
                <a:cs typeface="ＤＦＰ太丸ゴシック体"/>
              </a:rPr>
              <a:t>一番いいアイデアをみんなで一つ選んで下さい。</a:t>
            </a:r>
            <a:endParaRPr kumimoji="1" lang="ja-JP" altLang="en-US" sz="24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4882423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429768" y="1211967"/>
            <a:ext cx="8317417" cy="3108543"/>
          </a:xfrm>
          <a:prstGeom prst="rect">
            <a:avLst/>
          </a:prstGeom>
          <a:solidFill>
            <a:schemeClr val="bg1"/>
          </a:solidFill>
        </p:spPr>
        <p:txBody>
          <a:bodyPr wrap="square" rtlCol="0">
            <a:spAutoFit/>
          </a:bodyPr>
          <a:lstStyle/>
          <a:p>
            <a:pPr marL="269875" indent="-269875">
              <a:buFont typeface="Arial" pitchFamily="34" charset="0"/>
              <a:buChar char="•"/>
            </a:pPr>
            <a:r>
              <a:rPr kumimoji="1" lang="ja-JP" altLang="en-US" sz="2800" dirty="0" smtClean="0">
                <a:latin typeface="HGP創英角ﾎﾟｯﾌﾟ体" pitchFamily="50" charset="-128"/>
                <a:ea typeface="HGP創英角ﾎﾟｯﾌﾟ体" pitchFamily="50" charset="-128"/>
              </a:rPr>
              <a:t>キーコンセプト（</a:t>
            </a:r>
            <a:r>
              <a:rPr kumimoji="1" lang="ja-JP" altLang="en-US" sz="2800" u="sng" dirty="0" smtClean="0">
                <a:solidFill>
                  <a:srgbClr val="FF0000"/>
                </a:solidFill>
                <a:latin typeface="HGP創英角ﾎﾟｯﾌﾟ体" pitchFamily="50" charset="-128"/>
                <a:ea typeface="HGP創英角ﾎﾟｯﾌﾟ体" pitchFamily="50" charset="-128"/>
              </a:rPr>
              <a:t>変更したくないもの</a:t>
            </a:r>
            <a:r>
              <a:rPr kumimoji="1" lang="ja-JP" altLang="en-US" sz="2800" dirty="0" smtClean="0">
                <a:latin typeface="HGP創英角ﾎﾟｯﾌﾟ体" pitchFamily="50" charset="-128"/>
                <a:ea typeface="HGP創英角ﾎﾟｯﾌﾟ体" pitchFamily="50" charset="-128"/>
              </a:rPr>
              <a:t>）の識別</a:t>
            </a:r>
            <a:endParaRPr kumimoji="1" lang="en-US" altLang="ja-JP" sz="2800" dirty="0" smtClean="0">
              <a:latin typeface="HGP創英角ﾎﾟｯﾌﾟ体" pitchFamily="50" charset="-128"/>
              <a:ea typeface="HGP創英角ﾎﾟｯﾌﾟ体" pitchFamily="50" charset="-128"/>
            </a:endParaRPr>
          </a:p>
          <a:p>
            <a:pPr marL="269875" indent="-269875">
              <a:buFont typeface="Arial" pitchFamily="34" charset="0"/>
              <a:buChar char="•"/>
            </a:pPr>
            <a:r>
              <a:rPr kumimoji="1" lang="ja-JP" altLang="en-US" sz="2800" dirty="0" smtClean="0">
                <a:latin typeface="HGP創英角ﾎﾟｯﾌﾟ体" pitchFamily="50" charset="-128"/>
                <a:ea typeface="HGP創英角ﾎﾟｯﾌﾟ体" pitchFamily="50" charset="-128"/>
              </a:rPr>
              <a:t>上から読んで文章になるように項目を並べる</a:t>
            </a:r>
            <a:endParaRPr kumimoji="1" lang="en-US" altLang="ja-JP" sz="2800" dirty="0" smtClean="0">
              <a:latin typeface="HGP創英角ﾎﾟｯﾌﾟ体" pitchFamily="50" charset="-128"/>
              <a:ea typeface="HGP創英角ﾎﾟｯﾌﾟ体" pitchFamily="50" charset="-128"/>
            </a:endParaRPr>
          </a:p>
          <a:p>
            <a:pPr marL="727075" lvl="1" indent="-269875">
              <a:buFont typeface="Arial" pitchFamily="34" charset="0"/>
              <a:buChar char="•"/>
            </a:pPr>
            <a:r>
              <a:rPr lang="ja-JP" altLang="en-US" sz="2800" dirty="0">
                <a:latin typeface="HGP創英角ﾎﾟｯﾌﾟ体" pitchFamily="50" charset="-128"/>
                <a:ea typeface="HGP創英角ﾎﾟｯﾌﾟ体" pitchFamily="50" charset="-128"/>
              </a:rPr>
              <a:t>“だれが”、“何を”、“どうする”</a:t>
            </a:r>
            <a:endParaRPr lang="en-US" altLang="ja-JP" sz="2800" dirty="0">
              <a:latin typeface="HGP創英角ﾎﾟｯﾌﾟ体" pitchFamily="50" charset="-128"/>
              <a:ea typeface="HGP創英角ﾎﾟｯﾌﾟ体" pitchFamily="50" charset="-128"/>
            </a:endParaRPr>
          </a:p>
          <a:p>
            <a:pPr marL="727075" lvl="1" indent="-269875">
              <a:buFont typeface="Arial" pitchFamily="34" charset="0"/>
              <a:buChar char="•"/>
            </a:pPr>
            <a:r>
              <a:rPr lang="ja-JP" altLang="en-US" sz="2800" dirty="0">
                <a:latin typeface="HGP創英角ﾎﾟｯﾌﾟ体" pitchFamily="50" charset="-128"/>
                <a:ea typeface="HGP創英角ﾎﾟｯﾌﾟ体" pitchFamily="50" charset="-128"/>
              </a:rPr>
              <a:t>“いつ”、“どこで”、“どういう状態の”</a:t>
            </a:r>
            <a:endParaRPr lang="en-US" altLang="ja-JP" sz="2800" dirty="0">
              <a:latin typeface="HGP創英角ﾎﾟｯﾌﾟ体" pitchFamily="50" charset="-128"/>
              <a:ea typeface="HGP創英角ﾎﾟｯﾌﾟ体" pitchFamily="50" charset="-128"/>
            </a:endParaRPr>
          </a:p>
          <a:p>
            <a:pPr marL="269875" indent="-269875">
              <a:buFont typeface="Arial" pitchFamily="34" charset="0"/>
              <a:buChar char="•"/>
            </a:pPr>
            <a:r>
              <a:rPr kumimoji="1" lang="ja-JP" altLang="en-US" sz="2800" dirty="0" smtClean="0">
                <a:latin typeface="HGP創英角ﾎﾟｯﾌﾟ体" pitchFamily="50" charset="-128"/>
                <a:ea typeface="HGP創英角ﾎﾟｯﾌﾟ体" pitchFamily="50" charset="-128"/>
              </a:rPr>
              <a:t>各項目候補をブレストで上げる</a:t>
            </a:r>
            <a:endParaRPr kumimoji="1" lang="en-US" altLang="ja-JP" sz="2800" dirty="0" smtClean="0">
              <a:latin typeface="HGP創英角ﾎﾟｯﾌﾟ体" pitchFamily="50" charset="-128"/>
              <a:ea typeface="HGP創英角ﾎﾟｯﾌﾟ体" pitchFamily="50" charset="-128"/>
            </a:endParaRPr>
          </a:p>
          <a:p>
            <a:pPr marL="269875" indent="-269875">
              <a:buFont typeface="Arial" pitchFamily="34" charset="0"/>
              <a:buChar char="•"/>
            </a:pPr>
            <a:r>
              <a:rPr kumimoji="1" lang="ja-JP" altLang="en-US" sz="2800" dirty="0" smtClean="0">
                <a:latin typeface="HGP創英角ﾎﾟｯﾌﾟ体" pitchFamily="50" charset="-128"/>
                <a:ea typeface="HGP創英角ﾎﾟｯﾌﾟ体" pitchFamily="50" charset="-128"/>
              </a:rPr>
              <a:t>上記の組み合わせ（グラフによる接続）によるシナリオの選定</a:t>
            </a:r>
            <a:endParaRPr kumimoji="1" lang="ja-JP" altLang="en-US" sz="2800" dirty="0">
              <a:latin typeface="HGP創英角ﾎﾟｯﾌﾟ体" pitchFamily="50" charset="-128"/>
              <a:ea typeface="HGP創英角ﾎﾟｯﾌﾟ体" pitchFamily="50" charset="-128"/>
            </a:endParaRPr>
          </a:p>
        </p:txBody>
      </p:sp>
      <p:sp>
        <p:nvSpPr>
          <p:cNvPr id="6" name="テキスト ボックス 5"/>
          <p:cNvSpPr txBox="1"/>
          <p:nvPr/>
        </p:nvSpPr>
        <p:spPr>
          <a:xfrm>
            <a:off x="429768" y="240629"/>
            <a:ext cx="8211312" cy="830997"/>
          </a:xfrm>
          <a:prstGeom prst="rect">
            <a:avLst/>
          </a:prstGeom>
          <a:noFill/>
        </p:spPr>
        <p:txBody>
          <a:bodyPr wrap="square" rtlCol="0">
            <a:spAutoFit/>
          </a:bodyPr>
          <a:lstStyle/>
          <a:p>
            <a:pPr algn="ctr"/>
            <a:r>
              <a:rPr kumimoji="1" lang="ja-JP" altLang="en-US" sz="4800" dirty="0" smtClean="0">
                <a:solidFill>
                  <a:srgbClr val="003399"/>
                </a:solidFill>
                <a:latin typeface="HGP創英角ｺﾞｼｯｸUB"/>
                <a:ea typeface="HGP創英角ｺﾞｼｯｸUB"/>
                <a:cs typeface="HGP創英角ｺﾞｼｯｸUB"/>
              </a:rPr>
              <a:t>シナリオグラフ</a:t>
            </a:r>
            <a:endParaRPr kumimoji="1" lang="ja-JP" altLang="en-US" sz="4800" dirty="0">
              <a:solidFill>
                <a:srgbClr val="003399"/>
              </a:solidFill>
              <a:latin typeface="HGP創英角ｺﾞｼｯｸUB"/>
              <a:ea typeface="HGP創英角ｺﾞｼｯｸUB"/>
              <a:cs typeface="HGP創英角ｺﾞｼｯｸUB"/>
            </a:endParaRPr>
          </a:p>
        </p:txBody>
      </p:sp>
      <p:pic>
        <p:nvPicPr>
          <p:cNvPr id="130050" name="Picture 2" descr="C:\Users\shirasaka\Documents\Work_KEIO\慶應\2011年度\ソニー研修\写真\0212\IMG_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2296" y="3968717"/>
            <a:ext cx="3786431" cy="25242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46</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42615483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81470" y="666026"/>
            <a:ext cx="1196161"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“いつ”</a:t>
            </a:r>
            <a:endParaRPr lang="ja-JP" altLang="en-US" sz="2800" u="sng" dirty="0"/>
          </a:p>
        </p:txBody>
      </p:sp>
      <p:sp>
        <p:nvSpPr>
          <p:cNvPr id="4" name="正方形/長方形 3"/>
          <p:cNvSpPr/>
          <p:nvPr/>
        </p:nvSpPr>
        <p:spPr>
          <a:xfrm>
            <a:off x="781470" y="1642885"/>
            <a:ext cx="1527982"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“どこで”</a:t>
            </a:r>
            <a:endParaRPr lang="ja-JP" altLang="en-US" sz="2800" u="sng" dirty="0"/>
          </a:p>
        </p:txBody>
      </p:sp>
      <p:sp>
        <p:nvSpPr>
          <p:cNvPr id="5" name="正方形/長方形 4"/>
          <p:cNvSpPr/>
          <p:nvPr/>
        </p:nvSpPr>
        <p:spPr>
          <a:xfrm>
            <a:off x="781470" y="2722177"/>
            <a:ext cx="2861681"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“どういう状態の”</a:t>
            </a:r>
            <a:endParaRPr lang="ja-JP" altLang="en-US" sz="2800" u="sng" dirty="0"/>
          </a:p>
        </p:txBody>
      </p:sp>
      <p:sp>
        <p:nvSpPr>
          <p:cNvPr id="6" name="正方形/長方形 5"/>
          <p:cNvSpPr/>
          <p:nvPr/>
        </p:nvSpPr>
        <p:spPr>
          <a:xfrm>
            <a:off x="781470" y="3756498"/>
            <a:ext cx="1239442"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“誰が”</a:t>
            </a:r>
            <a:endParaRPr lang="ja-JP" altLang="en-US" sz="2800" u="sng" dirty="0"/>
          </a:p>
        </p:txBody>
      </p:sp>
      <p:sp>
        <p:nvSpPr>
          <p:cNvPr id="7" name="正方形/長方形 6"/>
          <p:cNvSpPr/>
          <p:nvPr/>
        </p:nvSpPr>
        <p:spPr>
          <a:xfrm>
            <a:off x="781470" y="5675239"/>
            <a:ext cx="1819729"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“どうする”</a:t>
            </a:r>
            <a:endParaRPr lang="ja-JP" altLang="en-US" sz="2800" u="sng" dirty="0"/>
          </a:p>
        </p:txBody>
      </p:sp>
      <p:sp>
        <p:nvSpPr>
          <p:cNvPr id="8" name="正方形/長方形 7"/>
          <p:cNvSpPr/>
          <p:nvPr/>
        </p:nvSpPr>
        <p:spPr>
          <a:xfrm>
            <a:off x="3491297" y="4728419"/>
            <a:ext cx="2254944" cy="523220"/>
          </a:xfrm>
          <a:prstGeom prst="rect">
            <a:avLst/>
          </a:prstGeom>
          <a:ln>
            <a:solidFill>
              <a:schemeClr val="tx1"/>
            </a:solidFill>
          </a:ln>
        </p:spPr>
        <p:txBody>
          <a:bodyPr wrap="none">
            <a:spAutoFit/>
          </a:bodyPr>
          <a:lstStyle/>
          <a:p>
            <a:r>
              <a:rPr lang="ja-JP" altLang="en-US" sz="2800" dirty="0" smtClean="0">
                <a:latin typeface="HGP創英角ｺﾞｼｯｸUB" pitchFamily="50" charset="-128"/>
                <a:ea typeface="HGP創英角ｺﾞｼｯｸUB" pitchFamily="50" charset="-128"/>
              </a:rPr>
              <a:t>キーコンセプト</a:t>
            </a:r>
            <a:endParaRPr lang="ja-JP" altLang="en-US" sz="2800" dirty="0">
              <a:latin typeface="HGP創英角ｺﾞｼｯｸUB" pitchFamily="50" charset="-128"/>
              <a:ea typeface="HGP創英角ｺﾞｼｯｸUB" pitchFamily="50" charset="-128"/>
            </a:endParaRPr>
          </a:p>
        </p:txBody>
      </p:sp>
      <p:cxnSp>
        <p:nvCxnSpPr>
          <p:cNvPr id="11" name="直線コネクタ 10"/>
          <p:cNvCxnSpPr/>
          <p:nvPr/>
        </p:nvCxnSpPr>
        <p:spPr>
          <a:xfrm>
            <a:off x="3705069" y="124418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756244" y="2359216"/>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705069" y="328784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705069" y="436713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705069" y="631835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053932" y="4545502"/>
            <a:ext cx="2842097" cy="830997"/>
          </a:xfrm>
          <a:prstGeom prst="rect">
            <a:avLst/>
          </a:prstGeom>
          <a:noFill/>
        </p:spPr>
        <p:txBody>
          <a:bodyPr wrap="square" rtlCol="0">
            <a:spAutoFit/>
          </a:bodyPr>
          <a:lstStyle/>
          <a:p>
            <a:r>
              <a:rPr kumimoji="1" lang="ja-JP" altLang="en-US" sz="2400" dirty="0" smtClean="0"/>
              <a:t>キーコンセプトが目的語になる場合</a:t>
            </a:r>
            <a:endParaRPr kumimoji="1" lang="ja-JP" altLang="en-US" sz="2400" dirty="0"/>
          </a:p>
        </p:txBody>
      </p:sp>
      <p:grpSp>
        <p:nvGrpSpPr>
          <p:cNvPr id="130052" name="グループ化 130051"/>
          <p:cNvGrpSpPr/>
          <p:nvPr/>
        </p:nvGrpSpPr>
        <p:grpSpPr>
          <a:xfrm>
            <a:off x="3889675" y="244544"/>
            <a:ext cx="4318628" cy="6046355"/>
            <a:chOff x="3889675" y="244544"/>
            <a:chExt cx="4318628" cy="6046355"/>
          </a:xfrm>
        </p:grpSpPr>
        <p:pic>
          <p:nvPicPr>
            <p:cNvPr id="17" name="Picture 54" descr="MC900433838[1]"/>
            <p:cNvPicPr>
              <a:picLocks noChangeAspect="1" noChangeArrowheads="1"/>
            </p:cNvPicPr>
            <p:nvPr/>
          </p:nvPicPr>
          <p:blipFill>
            <a:blip r:embed="rId2"/>
            <a:srcRect/>
            <a:stretch>
              <a:fillRect/>
            </a:stretch>
          </p:blipFill>
          <p:spPr bwMode="auto">
            <a:xfrm>
              <a:off x="4125253" y="3335017"/>
              <a:ext cx="842962" cy="842962"/>
            </a:xfrm>
            <a:prstGeom prst="rect">
              <a:avLst/>
            </a:prstGeom>
            <a:noFill/>
          </p:spPr>
        </p:pic>
        <p:pic>
          <p:nvPicPr>
            <p:cNvPr id="18" name="Picture 55" descr="MC900433838[1]"/>
            <p:cNvPicPr>
              <a:picLocks noChangeAspect="1" noChangeArrowheads="1"/>
            </p:cNvPicPr>
            <p:nvPr/>
          </p:nvPicPr>
          <p:blipFill>
            <a:blip r:embed="rId2"/>
            <a:srcRect/>
            <a:stretch>
              <a:fillRect/>
            </a:stretch>
          </p:blipFill>
          <p:spPr bwMode="auto">
            <a:xfrm>
              <a:off x="5133315" y="3335017"/>
              <a:ext cx="842963" cy="842962"/>
            </a:xfrm>
            <a:prstGeom prst="rect">
              <a:avLst/>
            </a:prstGeom>
            <a:noFill/>
          </p:spPr>
        </p:pic>
        <p:pic>
          <p:nvPicPr>
            <p:cNvPr id="19" name="Picture 56" descr="MC900433838[1]"/>
            <p:cNvPicPr>
              <a:picLocks noChangeAspect="1" noChangeArrowheads="1"/>
            </p:cNvPicPr>
            <p:nvPr/>
          </p:nvPicPr>
          <p:blipFill>
            <a:blip r:embed="rId2"/>
            <a:srcRect/>
            <a:stretch>
              <a:fillRect/>
            </a:stretch>
          </p:blipFill>
          <p:spPr bwMode="auto">
            <a:xfrm>
              <a:off x="6212815" y="3335017"/>
              <a:ext cx="842963" cy="842962"/>
            </a:xfrm>
            <a:prstGeom prst="rect">
              <a:avLst/>
            </a:prstGeom>
            <a:noFill/>
          </p:spPr>
        </p:pic>
        <p:pic>
          <p:nvPicPr>
            <p:cNvPr id="20" name="Picture 57" descr="MC900433838[1]"/>
            <p:cNvPicPr>
              <a:picLocks noChangeAspect="1" noChangeArrowheads="1"/>
            </p:cNvPicPr>
            <p:nvPr/>
          </p:nvPicPr>
          <p:blipFill>
            <a:blip r:embed="rId2"/>
            <a:srcRect/>
            <a:stretch>
              <a:fillRect/>
            </a:stretch>
          </p:blipFill>
          <p:spPr bwMode="auto">
            <a:xfrm>
              <a:off x="7365340" y="3335017"/>
              <a:ext cx="842963" cy="842962"/>
            </a:xfrm>
            <a:prstGeom prst="rect">
              <a:avLst/>
            </a:prstGeom>
            <a:noFill/>
          </p:spPr>
        </p:pic>
        <p:pic>
          <p:nvPicPr>
            <p:cNvPr id="21" name="Picture 59" descr="MC900433838[1]"/>
            <p:cNvPicPr>
              <a:picLocks noChangeAspect="1" noChangeArrowheads="1"/>
            </p:cNvPicPr>
            <p:nvPr/>
          </p:nvPicPr>
          <p:blipFill>
            <a:blip r:embed="rId2"/>
            <a:srcRect/>
            <a:stretch>
              <a:fillRect/>
            </a:stretch>
          </p:blipFill>
          <p:spPr bwMode="auto">
            <a:xfrm>
              <a:off x="4059838" y="1323142"/>
              <a:ext cx="842962" cy="842963"/>
            </a:xfrm>
            <a:prstGeom prst="rect">
              <a:avLst/>
            </a:prstGeom>
            <a:noFill/>
          </p:spPr>
        </p:pic>
        <p:pic>
          <p:nvPicPr>
            <p:cNvPr id="22" name="Picture 60" descr="MC900433838[1]"/>
            <p:cNvPicPr>
              <a:picLocks noChangeAspect="1" noChangeArrowheads="1"/>
            </p:cNvPicPr>
            <p:nvPr/>
          </p:nvPicPr>
          <p:blipFill>
            <a:blip r:embed="rId2"/>
            <a:srcRect/>
            <a:stretch>
              <a:fillRect/>
            </a:stretch>
          </p:blipFill>
          <p:spPr bwMode="auto">
            <a:xfrm>
              <a:off x="5067900" y="1323142"/>
              <a:ext cx="842963" cy="842963"/>
            </a:xfrm>
            <a:prstGeom prst="rect">
              <a:avLst/>
            </a:prstGeom>
            <a:noFill/>
          </p:spPr>
        </p:pic>
        <p:pic>
          <p:nvPicPr>
            <p:cNvPr id="23" name="Picture 61" descr="MC900433838[1]"/>
            <p:cNvPicPr>
              <a:picLocks noChangeAspect="1" noChangeArrowheads="1"/>
            </p:cNvPicPr>
            <p:nvPr/>
          </p:nvPicPr>
          <p:blipFill>
            <a:blip r:embed="rId2"/>
            <a:srcRect/>
            <a:stretch>
              <a:fillRect/>
            </a:stretch>
          </p:blipFill>
          <p:spPr bwMode="auto">
            <a:xfrm>
              <a:off x="6147400" y="1323142"/>
              <a:ext cx="842963" cy="842963"/>
            </a:xfrm>
            <a:prstGeom prst="rect">
              <a:avLst/>
            </a:prstGeom>
            <a:noFill/>
          </p:spPr>
        </p:pic>
        <p:pic>
          <p:nvPicPr>
            <p:cNvPr id="24" name="Picture 64" descr="MC900433838[1]"/>
            <p:cNvPicPr>
              <a:picLocks noChangeAspect="1" noChangeArrowheads="1"/>
            </p:cNvPicPr>
            <p:nvPr/>
          </p:nvPicPr>
          <p:blipFill>
            <a:blip r:embed="rId2"/>
            <a:srcRect/>
            <a:stretch>
              <a:fillRect/>
            </a:stretch>
          </p:blipFill>
          <p:spPr bwMode="auto">
            <a:xfrm>
              <a:off x="4094817" y="2395191"/>
              <a:ext cx="842962" cy="842962"/>
            </a:xfrm>
            <a:prstGeom prst="rect">
              <a:avLst/>
            </a:prstGeom>
            <a:noFill/>
          </p:spPr>
        </p:pic>
        <p:pic>
          <p:nvPicPr>
            <p:cNvPr id="25" name="Picture 65" descr="MC900433838[1]"/>
            <p:cNvPicPr>
              <a:picLocks noChangeAspect="1" noChangeArrowheads="1"/>
            </p:cNvPicPr>
            <p:nvPr/>
          </p:nvPicPr>
          <p:blipFill>
            <a:blip r:embed="rId2"/>
            <a:srcRect/>
            <a:stretch>
              <a:fillRect/>
            </a:stretch>
          </p:blipFill>
          <p:spPr bwMode="auto">
            <a:xfrm>
              <a:off x="5102879" y="2395191"/>
              <a:ext cx="842963" cy="842962"/>
            </a:xfrm>
            <a:prstGeom prst="rect">
              <a:avLst/>
            </a:prstGeom>
            <a:noFill/>
          </p:spPr>
        </p:pic>
        <p:pic>
          <p:nvPicPr>
            <p:cNvPr id="26" name="Picture 66" descr="MC900433838[1]"/>
            <p:cNvPicPr>
              <a:picLocks noChangeAspect="1" noChangeArrowheads="1"/>
            </p:cNvPicPr>
            <p:nvPr/>
          </p:nvPicPr>
          <p:blipFill>
            <a:blip r:embed="rId2"/>
            <a:srcRect/>
            <a:stretch>
              <a:fillRect/>
            </a:stretch>
          </p:blipFill>
          <p:spPr bwMode="auto">
            <a:xfrm>
              <a:off x="6144526" y="2398425"/>
              <a:ext cx="842962" cy="842963"/>
            </a:xfrm>
            <a:prstGeom prst="rect">
              <a:avLst/>
            </a:prstGeom>
            <a:noFill/>
          </p:spPr>
        </p:pic>
        <p:pic>
          <p:nvPicPr>
            <p:cNvPr id="27" name="Picture 68" descr="MC900433838[1]"/>
            <p:cNvPicPr>
              <a:picLocks noChangeAspect="1" noChangeArrowheads="1"/>
            </p:cNvPicPr>
            <p:nvPr/>
          </p:nvPicPr>
          <p:blipFill>
            <a:blip r:embed="rId2"/>
            <a:srcRect/>
            <a:stretch>
              <a:fillRect/>
            </a:stretch>
          </p:blipFill>
          <p:spPr bwMode="auto">
            <a:xfrm>
              <a:off x="3966369" y="244544"/>
              <a:ext cx="842963" cy="842963"/>
            </a:xfrm>
            <a:prstGeom prst="rect">
              <a:avLst/>
            </a:prstGeom>
            <a:noFill/>
          </p:spPr>
        </p:pic>
        <p:pic>
          <p:nvPicPr>
            <p:cNvPr id="28" name="Picture 69" descr="MC900433838[1]"/>
            <p:cNvPicPr>
              <a:picLocks noChangeAspect="1" noChangeArrowheads="1"/>
            </p:cNvPicPr>
            <p:nvPr/>
          </p:nvPicPr>
          <p:blipFill>
            <a:blip r:embed="rId2"/>
            <a:srcRect/>
            <a:stretch>
              <a:fillRect/>
            </a:stretch>
          </p:blipFill>
          <p:spPr bwMode="auto">
            <a:xfrm>
              <a:off x="4974432" y="244544"/>
              <a:ext cx="842962" cy="842963"/>
            </a:xfrm>
            <a:prstGeom prst="rect">
              <a:avLst/>
            </a:prstGeom>
            <a:noFill/>
          </p:spPr>
        </p:pic>
        <p:pic>
          <p:nvPicPr>
            <p:cNvPr id="29" name="Picture 70" descr="MC900433838[1]"/>
            <p:cNvPicPr>
              <a:picLocks noChangeAspect="1" noChangeArrowheads="1"/>
            </p:cNvPicPr>
            <p:nvPr/>
          </p:nvPicPr>
          <p:blipFill>
            <a:blip r:embed="rId2"/>
            <a:srcRect/>
            <a:stretch>
              <a:fillRect/>
            </a:stretch>
          </p:blipFill>
          <p:spPr bwMode="auto">
            <a:xfrm>
              <a:off x="6053932" y="244544"/>
              <a:ext cx="842962" cy="842963"/>
            </a:xfrm>
            <a:prstGeom prst="rect">
              <a:avLst/>
            </a:prstGeom>
            <a:noFill/>
          </p:spPr>
        </p:pic>
        <p:pic>
          <p:nvPicPr>
            <p:cNvPr id="30" name="Picture 71" descr="MC900433838[1]"/>
            <p:cNvPicPr>
              <a:picLocks noChangeAspect="1" noChangeArrowheads="1"/>
            </p:cNvPicPr>
            <p:nvPr/>
          </p:nvPicPr>
          <p:blipFill>
            <a:blip r:embed="rId2"/>
            <a:srcRect/>
            <a:stretch>
              <a:fillRect/>
            </a:stretch>
          </p:blipFill>
          <p:spPr bwMode="auto">
            <a:xfrm>
              <a:off x="7206457" y="244544"/>
              <a:ext cx="842962" cy="842963"/>
            </a:xfrm>
            <a:prstGeom prst="rect">
              <a:avLst/>
            </a:prstGeom>
            <a:noFill/>
          </p:spPr>
        </p:pic>
        <p:sp>
          <p:nvSpPr>
            <p:cNvPr id="34" name="Text Box 82"/>
            <p:cNvSpPr txBox="1">
              <a:spLocks noChangeArrowheads="1"/>
            </p:cNvSpPr>
            <p:nvPr/>
          </p:nvSpPr>
          <p:spPr bwMode="auto">
            <a:xfrm>
              <a:off x="4044017" y="2676178"/>
              <a:ext cx="886781" cy="400110"/>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怒った</a:t>
              </a:r>
              <a:endParaRPr lang="ja-JP" altLang="en-US" sz="2000" b="1" dirty="0"/>
            </a:p>
          </p:txBody>
        </p:sp>
        <p:sp>
          <p:nvSpPr>
            <p:cNvPr id="35" name="Text Box 83"/>
            <p:cNvSpPr txBox="1">
              <a:spLocks noChangeArrowheads="1"/>
            </p:cNvSpPr>
            <p:nvPr/>
          </p:nvSpPr>
          <p:spPr bwMode="auto">
            <a:xfrm>
              <a:off x="5032255" y="2503251"/>
              <a:ext cx="886781" cy="707886"/>
            </a:xfrm>
            <a:prstGeom prst="rect">
              <a:avLst/>
            </a:prstGeom>
            <a:noFill/>
            <a:ln w="9525">
              <a:noFill/>
              <a:miter lim="800000"/>
              <a:headEnd/>
              <a:tailEnd/>
            </a:ln>
            <a:effectLst/>
          </p:spPr>
          <p:txBody>
            <a:bodyPr wrap="none">
              <a:prstTxWarp prst="textNoShape">
                <a:avLst/>
              </a:prstTxWarp>
              <a:spAutoFit/>
            </a:bodyPr>
            <a:lstStyle/>
            <a:p>
              <a:pPr algn="ctr"/>
              <a:r>
                <a:rPr lang="ja-JP" altLang="en-US" sz="2000" b="1" dirty="0" smtClean="0"/>
                <a:t>道に</a:t>
              </a:r>
              <a:endParaRPr lang="en-US" altLang="ja-JP" sz="2000" b="1" dirty="0" smtClean="0"/>
            </a:p>
            <a:p>
              <a:pPr algn="ctr"/>
              <a:r>
                <a:rPr lang="ja-JP" altLang="en-US" sz="2000" b="1" dirty="0" smtClean="0"/>
                <a:t>迷った</a:t>
              </a:r>
              <a:endParaRPr lang="ja-JP" altLang="en-US" sz="2000" b="1" dirty="0"/>
            </a:p>
          </p:txBody>
        </p:sp>
        <p:sp>
          <p:nvSpPr>
            <p:cNvPr id="36" name="Text Box 84"/>
            <p:cNvSpPr txBox="1">
              <a:spLocks noChangeArrowheads="1"/>
            </p:cNvSpPr>
            <p:nvPr/>
          </p:nvSpPr>
          <p:spPr bwMode="auto">
            <a:xfrm>
              <a:off x="6063819" y="2503251"/>
              <a:ext cx="881973" cy="707886"/>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走って</a:t>
              </a:r>
              <a:endParaRPr lang="en-US" altLang="ja-JP" sz="2000" b="1" dirty="0" smtClean="0"/>
            </a:p>
            <a:p>
              <a:pPr algn="ctr"/>
              <a:r>
                <a:rPr lang="ja-JP" altLang="en-US" sz="2000" b="1" dirty="0" smtClean="0"/>
                <a:t>いる</a:t>
              </a:r>
              <a:endParaRPr lang="ja-JP" altLang="en-US" sz="2000" b="1" dirty="0"/>
            </a:p>
          </p:txBody>
        </p:sp>
        <p:sp>
          <p:nvSpPr>
            <p:cNvPr id="37" name="Text Box 88"/>
            <p:cNvSpPr txBox="1">
              <a:spLocks noChangeArrowheads="1"/>
            </p:cNvSpPr>
            <p:nvPr/>
          </p:nvSpPr>
          <p:spPr bwMode="auto">
            <a:xfrm>
              <a:off x="6190263" y="1604130"/>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地球</a:t>
              </a:r>
            </a:p>
          </p:txBody>
        </p:sp>
        <p:sp>
          <p:nvSpPr>
            <p:cNvPr id="38" name="Text Box 89"/>
            <p:cNvSpPr txBox="1">
              <a:spLocks noChangeArrowheads="1"/>
            </p:cNvSpPr>
            <p:nvPr/>
          </p:nvSpPr>
          <p:spPr bwMode="auto">
            <a:xfrm>
              <a:off x="5109175" y="1604130"/>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廃校</a:t>
              </a:r>
            </a:p>
          </p:txBody>
        </p:sp>
        <p:sp>
          <p:nvSpPr>
            <p:cNvPr id="39" name="Text Box 90"/>
            <p:cNvSpPr txBox="1">
              <a:spLocks noChangeArrowheads="1"/>
            </p:cNvSpPr>
            <p:nvPr/>
          </p:nvSpPr>
          <p:spPr bwMode="auto">
            <a:xfrm>
              <a:off x="4050313" y="1604130"/>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自宅</a:t>
              </a:r>
            </a:p>
          </p:txBody>
        </p:sp>
        <p:sp>
          <p:nvSpPr>
            <p:cNvPr id="40" name="Text Box 91"/>
            <p:cNvSpPr txBox="1">
              <a:spLocks noChangeArrowheads="1"/>
            </p:cNvSpPr>
            <p:nvPr/>
          </p:nvSpPr>
          <p:spPr bwMode="auto">
            <a:xfrm>
              <a:off x="3889675" y="504894"/>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dirty="0"/>
                <a:t>思春期</a:t>
              </a:r>
            </a:p>
          </p:txBody>
        </p:sp>
        <p:sp>
          <p:nvSpPr>
            <p:cNvPr id="41" name="Text Box 92"/>
            <p:cNvSpPr txBox="1">
              <a:spLocks noChangeArrowheads="1"/>
            </p:cNvSpPr>
            <p:nvPr/>
          </p:nvSpPr>
          <p:spPr bwMode="auto">
            <a:xfrm>
              <a:off x="4879182" y="504894"/>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災害時</a:t>
              </a:r>
            </a:p>
          </p:txBody>
        </p:sp>
        <p:sp>
          <p:nvSpPr>
            <p:cNvPr id="42" name="Text Box 93"/>
            <p:cNvSpPr txBox="1">
              <a:spLocks noChangeArrowheads="1"/>
            </p:cNvSpPr>
            <p:nvPr/>
          </p:nvSpPr>
          <p:spPr bwMode="auto">
            <a:xfrm>
              <a:off x="6053932" y="454094"/>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洗顔時</a:t>
              </a:r>
            </a:p>
          </p:txBody>
        </p:sp>
        <p:sp>
          <p:nvSpPr>
            <p:cNvPr id="43" name="Text Box 94"/>
            <p:cNvSpPr txBox="1">
              <a:spLocks noChangeArrowheads="1"/>
            </p:cNvSpPr>
            <p:nvPr/>
          </p:nvSpPr>
          <p:spPr bwMode="auto">
            <a:xfrm>
              <a:off x="7135019" y="454094"/>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業務中</a:t>
              </a:r>
            </a:p>
          </p:txBody>
        </p:sp>
        <p:sp>
          <p:nvSpPr>
            <p:cNvPr id="45" name="Text Box 96"/>
            <p:cNvSpPr txBox="1">
              <a:spLocks noChangeArrowheads="1"/>
            </p:cNvSpPr>
            <p:nvPr/>
          </p:nvSpPr>
          <p:spPr bwMode="auto">
            <a:xfrm>
              <a:off x="4059838" y="3510906"/>
              <a:ext cx="869149" cy="707886"/>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おじい</a:t>
              </a:r>
              <a:endParaRPr lang="en-US" altLang="ja-JP" sz="2000" b="1" dirty="0" smtClean="0"/>
            </a:p>
            <a:p>
              <a:pPr algn="ctr"/>
              <a:r>
                <a:rPr lang="ja-JP" altLang="en-US" sz="2000" b="1" dirty="0"/>
                <a:t>さん</a:t>
              </a:r>
            </a:p>
          </p:txBody>
        </p:sp>
        <p:sp>
          <p:nvSpPr>
            <p:cNvPr id="46" name="Text Box 97"/>
            <p:cNvSpPr txBox="1">
              <a:spLocks noChangeArrowheads="1"/>
            </p:cNvSpPr>
            <p:nvPr/>
          </p:nvSpPr>
          <p:spPr bwMode="auto">
            <a:xfrm>
              <a:off x="6181065" y="3614417"/>
              <a:ext cx="946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都会人</a:t>
              </a:r>
            </a:p>
          </p:txBody>
        </p:sp>
        <p:sp>
          <p:nvSpPr>
            <p:cNvPr id="47" name="Text Box 98"/>
            <p:cNvSpPr txBox="1">
              <a:spLocks noChangeArrowheads="1"/>
            </p:cNvSpPr>
            <p:nvPr/>
          </p:nvSpPr>
          <p:spPr bwMode="auto">
            <a:xfrm>
              <a:off x="7438365" y="3601717"/>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友達</a:t>
              </a:r>
            </a:p>
          </p:txBody>
        </p:sp>
        <p:pic>
          <p:nvPicPr>
            <p:cNvPr id="49" name="Picture 64" descr="MC900433838[1]"/>
            <p:cNvPicPr>
              <a:picLocks noChangeAspect="1" noChangeArrowheads="1"/>
            </p:cNvPicPr>
            <p:nvPr/>
          </p:nvPicPr>
          <p:blipFill>
            <a:blip r:embed="rId2"/>
            <a:srcRect/>
            <a:stretch>
              <a:fillRect/>
            </a:stretch>
          </p:blipFill>
          <p:spPr bwMode="auto">
            <a:xfrm>
              <a:off x="4125253" y="5447937"/>
              <a:ext cx="842962" cy="842962"/>
            </a:xfrm>
            <a:prstGeom prst="rect">
              <a:avLst/>
            </a:prstGeom>
            <a:noFill/>
          </p:spPr>
        </p:pic>
        <p:pic>
          <p:nvPicPr>
            <p:cNvPr id="50" name="Picture 65" descr="MC900433838[1]"/>
            <p:cNvPicPr>
              <a:picLocks noChangeAspect="1" noChangeArrowheads="1"/>
            </p:cNvPicPr>
            <p:nvPr/>
          </p:nvPicPr>
          <p:blipFill>
            <a:blip r:embed="rId2"/>
            <a:srcRect/>
            <a:stretch>
              <a:fillRect/>
            </a:stretch>
          </p:blipFill>
          <p:spPr bwMode="auto">
            <a:xfrm>
              <a:off x="5133315" y="5447937"/>
              <a:ext cx="842963" cy="842962"/>
            </a:xfrm>
            <a:prstGeom prst="rect">
              <a:avLst/>
            </a:prstGeom>
            <a:noFill/>
          </p:spPr>
        </p:pic>
        <p:pic>
          <p:nvPicPr>
            <p:cNvPr id="51" name="Picture 66" descr="MC900433838[1]"/>
            <p:cNvPicPr>
              <a:picLocks noChangeAspect="1" noChangeArrowheads="1"/>
            </p:cNvPicPr>
            <p:nvPr/>
          </p:nvPicPr>
          <p:blipFill>
            <a:blip r:embed="rId2"/>
            <a:srcRect/>
            <a:stretch>
              <a:fillRect/>
            </a:stretch>
          </p:blipFill>
          <p:spPr bwMode="auto">
            <a:xfrm>
              <a:off x="6165164" y="5434442"/>
              <a:ext cx="842962" cy="842963"/>
            </a:xfrm>
            <a:prstGeom prst="rect">
              <a:avLst/>
            </a:prstGeom>
            <a:noFill/>
          </p:spPr>
        </p:pic>
        <p:sp>
          <p:nvSpPr>
            <p:cNvPr id="52" name="Text Box 82"/>
            <p:cNvSpPr txBox="1">
              <a:spLocks noChangeArrowheads="1"/>
            </p:cNvSpPr>
            <p:nvPr/>
          </p:nvSpPr>
          <p:spPr bwMode="auto">
            <a:xfrm>
              <a:off x="4074453" y="5728924"/>
              <a:ext cx="911225" cy="396875"/>
            </a:xfrm>
            <a:prstGeom prst="rect">
              <a:avLst/>
            </a:prstGeom>
            <a:noFill/>
            <a:ln w="9525">
              <a:noFill/>
              <a:miter lim="800000"/>
              <a:headEnd/>
              <a:tailEnd/>
            </a:ln>
            <a:effectLst/>
          </p:spPr>
          <p:txBody>
            <a:bodyPr wrap="none">
              <a:prstTxWarp prst="textNoShape">
                <a:avLst/>
              </a:prstTxWarp>
              <a:spAutoFit/>
            </a:bodyPr>
            <a:lstStyle/>
            <a:p>
              <a:r>
                <a:rPr lang="ja-JP" altLang="en-US" sz="2000" b="1" dirty="0"/>
                <a:t>食べる</a:t>
              </a:r>
            </a:p>
          </p:txBody>
        </p:sp>
        <p:sp>
          <p:nvSpPr>
            <p:cNvPr id="53" name="Text Box 83"/>
            <p:cNvSpPr txBox="1">
              <a:spLocks noChangeArrowheads="1"/>
            </p:cNvSpPr>
            <p:nvPr/>
          </p:nvSpPr>
          <p:spPr bwMode="auto">
            <a:xfrm>
              <a:off x="5176178" y="5728924"/>
              <a:ext cx="918841" cy="400110"/>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投げる</a:t>
              </a:r>
              <a:endParaRPr lang="ja-JP" altLang="en-US" sz="2000" b="1" dirty="0"/>
            </a:p>
          </p:txBody>
        </p:sp>
        <p:sp>
          <p:nvSpPr>
            <p:cNvPr id="54" name="Text Box 84"/>
            <p:cNvSpPr txBox="1">
              <a:spLocks noChangeArrowheads="1"/>
            </p:cNvSpPr>
            <p:nvPr/>
          </p:nvSpPr>
          <p:spPr bwMode="auto">
            <a:xfrm>
              <a:off x="6144526" y="5715430"/>
              <a:ext cx="898003" cy="400110"/>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育てる</a:t>
              </a:r>
              <a:endParaRPr lang="ja-JP" altLang="en-US" sz="2000" b="1" dirty="0"/>
            </a:p>
          </p:txBody>
        </p:sp>
        <p:sp>
          <p:nvSpPr>
            <p:cNvPr id="55" name="Text Box 98"/>
            <p:cNvSpPr txBox="1">
              <a:spLocks noChangeArrowheads="1"/>
            </p:cNvSpPr>
            <p:nvPr/>
          </p:nvSpPr>
          <p:spPr bwMode="auto">
            <a:xfrm>
              <a:off x="5087751" y="3664794"/>
              <a:ext cx="958917" cy="400110"/>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小学生</a:t>
              </a:r>
              <a:endParaRPr lang="ja-JP" altLang="en-US" sz="2000" b="1" dirty="0"/>
            </a:p>
          </p:txBody>
        </p:sp>
        <p:pic>
          <p:nvPicPr>
            <p:cNvPr id="56" name="Picture 61" descr="MC900433838[1]"/>
            <p:cNvPicPr>
              <a:picLocks noChangeAspect="1" noChangeArrowheads="1"/>
            </p:cNvPicPr>
            <p:nvPr/>
          </p:nvPicPr>
          <p:blipFill>
            <a:blip r:embed="rId2"/>
            <a:srcRect/>
            <a:stretch>
              <a:fillRect/>
            </a:stretch>
          </p:blipFill>
          <p:spPr bwMode="auto">
            <a:xfrm>
              <a:off x="7246277" y="1297055"/>
              <a:ext cx="842963" cy="842963"/>
            </a:xfrm>
            <a:prstGeom prst="rect">
              <a:avLst/>
            </a:prstGeom>
            <a:noFill/>
          </p:spPr>
        </p:pic>
        <p:sp>
          <p:nvSpPr>
            <p:cNvPr id="57" name="Text Box 88"/>
            <p:cNvSpPr txBox="1">
              <a:spLocks noChangeArrowheads="1"/>
            </p:cNvSpPr>
            <p:nvPr/>
          </p:nvSpPr>
          <p:spPr bwMode="auto">
            <a:xfrm>
              <a:off x="7289140" y="1578043"/>
              <a:ext cx="692150" cy="396875"/>
            </a:xfrm>
            <a:prstGeom prst="rect">
              <a:avLst/>
            </a:prstGeom>
            <a:noFill/>
            <a:ln w="9525">
              <a:noFill/>
              <a:miter lim="800000"/>
              <a:headEnd/>
              <a:tailEnd/>
            </a:ln>
            <a:effectLst/>
          </p:spPr>
          <p:txBody>
            <a:bodyPr wrap="none">
              <a:prstTxWarp prst="textNoShape">
                <a:avLst/>
              </a:prstTxWarp>
              <a:spAutoFit/>
            </a:bodyPr>
            <a:lstStyle/>
            <a:p>
              <a:r>
                <a:rPr lang="ja-JP" altLang="en-US" sz="2000" b="1"/>
                <a:t>地球</a:t>
              </a:r>
            </a:p>
          </p:txBody>
        </p:sp>
        <p:pic>
          <p:nvPicPr>
            <p:cNvPr id="58" name="Picture 66" descr="MC900433838[1]"/>
            <p:cNvPicPr>
              <a:picLocks noChangeAspect="1" noChangeArrowheads="1"/>
            </p:cNvPicPr>
            <p:nvPr/>
          </p:nvPicPr>
          <p:blipFill>
            <a:blip r:embed="rId2"/>
            <a:srcRect/>
            <a:stretch>
              <a:fillRect/>
            </a:stretch>
          </p:blipFill>
          <p:spPr bwMode="auto">
            <a:xfrm>
              <a:off x="7309778" y="2397859"/>
              <a:ext cx="842962" cy="842963"/>
            </a:xfrm>
            <a:prstGeom prst="rect">
              <a:avLst/>
            </a:prstGeom>
            <a:noFill/>
          </p:spPr>
        </p:pic>
        <p:sp>
          <p:nvSpPr>
            <p:cNvPr id="59" name="Text Box 84"/>
            <p:cNvSpPr txBox="1">
              <a:spLocks noChangeArrowheads="1"/>
            </p:cNvSpPr>
            <p:nvPr/>
          </p:nvSpPr>
          <p:spPr bwMode="auto">
            <a:xfrm>
              <a:off x="7246277" y="2522290"/>
              <a:ext cx="926857" cy="707886"/>
            </a:xfrm>
            <a:prstGeom prst="rect">
              <a:avLst/>
            </a:prstGeom>
            <a:noFill/>
            <a:ln w="9525">
              <a:noFill/>
              <a:miter lim="800000"/>
              <a:headEnd/>
              <a:tailEnd/>
            </a:ln>
            <a:effectLst/>
          </p:spPr>
          <p:txBody>
            <a:bodyPr wrap="none">
              <a:prstTxWarp prst="textNoShape">
                <a:avLst/>
              </a:prstTxWarp>
              <a:spAutoFit/>
            </a:bodyPr>
            <a:lstStyle/>
            <a:p>
              <a:pPr algn="ctr"/>
              <a:r>
                <a:rPr lang="ja-JP" altLang="en-US" sz="2000" b="1" dirty="0" smtClean="0"/>
                <a:t>腕を</a:t>
              </a:r>
              <a:endParaRPr lang="en-US" altLang="ja-JP" sz="2000" b="1" dirty="0" smtClean="0"/>
            </a:p>
            <a:p>
              <a:r>
                <a:rPr lang="ja-JP" altLang="en-US" sz="2000" b="1" dirty="0" smtClean="0"/>
                <a:t>組んだ</a:t>
              </a:r>
              <a:endParaRPr lang="ja-JP" altLang="en-US" sz="2000" b="1" dirty="0"/>
            </a:p>
          </p:txBody>
        </p:sp>
        <p:pic>
          <p:nvPicPr>
            <p:cNvPr id="60" name="Picture 64" descr="MC900433838[1]"/>
            <p:cNvPicPr>
              <a:picLocks noChangeAspect="1" noChangeArrowheads="1"/>
            </p:cNvPicPr>
            <p:nvPr/>
          </p:nvPicPr>
          <p:blipFill>
            <a:blip r:embed="rId2"/>
            <a:srcRect/>
            <a:stretch>
              <a:fillRect/>
            </a:stretch>
          </p:blipFill>
          <p:spPr bwMode="auto">
            <a:xfrm>
              <a:off x="7351348" y="5423042"/>
              <a:ext cx="842962" cy="842962"/>
            </a:xfrm>
            <a:prstGeom prst="rect">
              <a:avLst/>
            </a:prstGeom>
            <a:noFill/>
          </p:spPr>
        </p:pic>
        <p:sp>
          <p:nvSpPr>
            <p:cNvPr id="61" name="Text Box 82"/>
            <p:cNvSpPr txBox="1">
              <a:spLocks noChangeArrowheads="1"/>
            </p:cNvSpPr>
            <p:nvPr/>
          </p:nvSpPr>
          <p:spPr bwMode="auto">
            <a:xfrm>
              <a:off x="7300548" y="5704029"/>
              <a:ext cx="870751" cy="400110"/>
            </a:xfrm>
            <a:prstGeom prst="rect">
              <a:avLst/>
            </a:prstGeom>
            <a:noFill/>
            <a:ln w="9525">
              <a:noFill/>
              <a:miter lim="800000"/>
              <a:headEnd/>
              <a:tailEnd/>
            </a:ln>
            <a:effectLst/>
          </p:spPr>
          <p:txBody>
            <a:bodyPr wrap="none">
              <a:prstTxWarp prst="textNoShape">
                <a:avLst/>
              </a:prstTxWarp>
              <a:spAutoFit/>
            </a:bodyPr>
            <a:lstStyle/>
            <a:p>
              <a:r>
                <a:rPr lang="ja-JP" altLang="en-US" sz="2000" b="1" dirty="0" smtClean="0"/>
                <a:t>こねる</a:t>
              </a:r>
              <a:endParaRPr lang="ja-JP" altLang="en-US" sz="2000" b="1" dirty="0"/>
            </a:p>
          </p:txBody>
        </p:sp>
        <p:sp>
          <p:nvSpPr>
            <p:cNvPr id="62" name="フリーフォーム 61"/>
            <p:cNvSpPr/>
            <p:nvPr/>
          </p:nvSpPr>
          <p:spPr>
            <a:xfrm>
              <a:off x="4468483" y="966158"/>
              <a:ext cx="3269481" cy="4701397"/>
            </a:xfrm>
            <a:custGeom>
              <a:avLst/>
              <a:gdLst>
                <a:gd name="connsiteX0" fmla="*/ 0 w 3269481"/>
                <a:gd name="connsiteY0" fmla="*/ 0 h 4701397"/>
                <a:gd name="connsiteX1" fmla="*/ 1009291 w 3269481"/>
                <a:gd name="connsiteY1" fmla="*/ 690114 h 4701397"/>
                <a:gd name="connsiteX2" fmla="*/ 3269411 w 3269481"/>
                <a:gd name="connsiteY2" fmla="*/ 1871933 h 4701397"/>
                <a:gd name="connsiteX3" fmla="*/ 1095555 w 3269481"/>
                <a:gd name="connsiteY3" fmla="*/ 2639684 h 4701397"/>
                <a:gd name="connsiteX4" fmla="*/ 3217653 w 3269481"/>
                <a:gd name="connsiteY4" fmla="*/ 4701397 h 470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9481" h="4701397">
                  <a:moveTo>
                    <a:pt x="0" y="0"/>
                  </a:moveTo>
                  <a:cubicBezTo>
                    <a:pt x="232194" y="189062"/>
                    <a:pt x="464389" y="378125"/>
                    <a:pt x="1009291" y="690114"/>
                  </a:cubicBezTo>
                  <a:cubicBezTo>
                    <a:pt x="1554193" y="1002103"/>
                    <a:pt x="3255034" y="1547005"/>
                    <a:pt x="3269411" y="1871933"/>
                  </a:cubicBezTo>
                  <a:cubicBezTo>
                    <a:pt x="3283788" y="2196861"/>
                    <a:pt x="1104181" y="2168107"/>
                    <a:pt x="1095555" y="2639684"/>
                  </a:cubicBezTo>
                  <a:cubicBezTo>
                    <a:pt x="1086929" y="3111261"/>
                    <a:pt x="2152291" y="3906329"/>
                    <a:pt x="3217653" y="4701397"/>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kumimoji="1" lang="ja-JP" altLang="en-US"/>
            </a:p>
          </p:txBody>
        </p:sp>
        <p:sp>
          <p:nvSpPr>
            <p:cNvPr id="63" name="フリーフォーム 62"/>
            <p:cNvSpPr/>
            <p:nvPr/>
          </p:nvSpPr>
          <p:spPr>
            <a:xfrm>
              <a:off x="5551732" y="992038"/>
              <a:ext cx="1910117" cy="4761781"/>
            </a:xfrm>
            <a:custGeom>
              <a:avLst/>
              <a:gdLst>
                <a:gd name="connsiteX0" fmla="*/ 1910117 w 1910117"/>
                <a:gd name="connsiteY0" fmla="*/ 0 h 4761781"/>
                <a:gd name="connsiteX1" fmla="*/ 12306 w 1910117"/>
                <a:gd name="connsiteY1" fmla="*/ 1759788 h 4761781"/>
                <a:gd name="connsiteX2" fmla="*/ 1047476 w 1910117"/>
                <a:gd name="connsiteY2" fmla="*/ 2717320 h 4761781"/>
                <a:gd name="connsiteX3" fmla="*/ 107196 w 1910117"/>
                <a:gd name="connsiteY3" fmla="*/ 4761781 h 4761781"/>
              </a:gdLst>
              <a:ahLst/>
              <a:cxnLst>
                <a:cxn ang="0">
                  <a:pos x="connsiteX0" y="connsiteY0"/>
                </a:cxn>
                <a:cxn ang="0">
                  <a:pos x="connsiteX1" y="connsiteY1"/>
                </a:cxn>
                <a:cxn ang="0">
                  <a:pos x="connsiteX2" y="connsiteY2"/>
                </a:cxn>
                <a:cxn ang="0">
                  <a:pos x="connsiteX3" y="connsiteY3"/>
                </a:cxn>
              </a:cxnLst>
              <a:rect l="l" t="t" r="r" b="b"/>
              <a:pathLst>
                <a:path w="1910117" h="4761781">
                  <a:moveTo>
                    <a:pt x="1910117" y="0"/>
                  </a:moveTo>
                  <a:cubicBezTo>
                    <a:pt x="1033098" y="653450"/>
                    <a:pt x="156079" y="1306901"/>
                    <a:pt x="12306" y="1759788"/>
                  </a:cubicBezTo>
                  <a:cubicBezTo>
                    <a:pt x="-131467" y="2212675"/>
                    <a:pt x="1031661" y="2216988"/>
                    <a:pt x="1047476" y="2717320"/>
                  </a:cubicBezTo>
                  <a:cubicBezTo>
                    <a:pt x="1063291" y="3217652"/>
                    <a:pt x="585243" y="3989716"/>
                    <a:pt x="107196" y="4761781"/>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kumimoji="1" lang="ja-JP" altLang="en-US"/>
            </a:p>
          </p:txBody>
        </p:sp>
        <p:sp>
          <p:nvSpPr>
            <p:cNvPr id="130048" name="フリーフォーム 130047"/>
            <p:cNvSpPr/>
            <p:nvPr/>
          </p:nvSpPr>
          <p:spPr>
            <a:xfrm>
              <a:off x="4376281" y="1052423"/>
              <a:ext cx="2033311" cy="4684143"/>
            </a:xfrm>
            <a:custGeom>
              <a:avLst/>
              <a:gdLst>
                <a:gd name="connsiteX0" fmla="*/ 1964134 w 2033311"/>
                <a:gd name="connsiteY0" fmla="*/ 0 h 4684143"/>
                <a:gd name="connsiteX1" fmla="*/ 66323 w 2033311"/>
                <a:gd name="connsiteY1" fmla="*/ 621102 h 4684143"/>
                <a:gd name="connsiteX2" fmla="*/ 2033145 w 2033311"/>
                <a:gd name="connsiteY2" fmla="*/ 1682151 h 4684143"/>
                <a:gd name="connsiteX3" fmla="*/ 178466 w 2033311"/>
                <a:gd name="connsiteY3" fmla="*/ 2674188 h 4684143"/>
                <a:gd name="connsiteX4" fmla="*/ 178466 w 2033311"/>
                <a:gd name="connsiteY4" fmla="*/ 4684143 h 4684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311" h="4684143">
                  <a:moveTo>
                    <a:pt x="1964134" y="0"/>
                  </a:moveTo>
                  <a:cubicBezTo>
                    <a:pt x="1009477" y="170372"/>
                    <a:pt x="54821" y="340744"/>
                    <a:pt x="66323" y="621102"/>
                  </a:cubicBezTo>
                  <a:cubicBezTo>
                    <a:pt x="77825" y="901460"/>
                    <a:pt x="2014455" y="1339970"/>
                    <a:pt x="2033145" y="1682151"/>
                  </a:cubicBezTo>
                  <a:cubicBezTo>
                    <a:pt x="2051836" y="2024332"/>
                    <a:pt x="487579" y="2173856"/>
                    <a:pt x="178466" y="2674188"/>
                  </a:cubicBezTo>
                  <a:cubicBezTo>
                    <a:pt x="-130647" y="3174520"/>
                    <a:pt x="23909" y="3929331"/>
                    <a:pt x="178466" y="4684143"/>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kumimoji="1" lang="ja-JP" altLang="en-US"/>
            </a:p>
          </p:txBody>
        </p:sp>
        <p:sp>
          <p:nvSpPr>
            <p:cNvPr id="130049" name="フリーフォーム 130048"/>
            <p:cNvSpPr/>
            <p:nvPr/>
          </p:nvSpPr>
          <p:spPr>
            <a:xfrm>
              <a:off x="5477774" y="1026543"/>
              <a:ext cx="2618645" cy="4692770"/>
            </a:xfrm>
            <a:custGeom>
              <a:avLst/>
              <a:gdLst>
                <a:gd name="connsiteX0" fmla="*/ 0 w 2618645"/>
                <a:gd name="connsiteY0" fmla="*/ 0 h 4692770"/>
                <a:gd name="connsiteX1" fmla="*/ 2277373 w 2618645"/>
                <a:gd name="connsiteY1" fmla="*/ 733246 h 4692770"/>
                <a:gd name="connsiteX2" fmla="*/ 2380890 w 2618645"/>
                <a:gd name="connsiteY2" fmla="*/ 1889185 h 4692770"/>
                <a:gd name="connsiteX3" fmla="*/ 86264 w 2618645"/>
                <a:gd name="connsiteY3" fmla="*/ 2613804 h 4692770"/>
                <a:gd name="connsiteX4" fmla="*/ 1000664 w 2618645"/>
                <a:gd name="connsiteY4" fmla="*/ 4692770 h 469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645" h="4692770">
                  <a:moveTo>
                    <a:pt x="0" y="0"/>
                  </a:moveTo>
                  <a:cubicBezTo>
                    <a:pt x="940279" y="209191"/>
                    <a:pt x="1880558" y="418382"/>
                    <a:pt x="2277373" y="733246"/>
                  </a:cubicBezTo>
                  <a:cubicBezTo>
                    <a:pt x="2674188" y="1048110"/>
                    <a:pt x="2746075" y="1575759"/>
                    <a:pt x="2380890" y="1889185"/>
                  </a:cubicBezTo>
                  <a:cubicBezTo>
                    <a:pt x="2015705" y="2202611"/>
                    <a:pt x="316302" y="2146540"/>
                    <a:pt x="86264" y="2613804"/>
                  </a:cubicBezTo>
                  <a:cubicBezTo>
                    <a:pt x="-143774" y="3081068"/>
                    <a:pt x="428445" y="3886919"/>
                    <a:pt x="1000664" y="4692770"/>
                  </a:cubicBez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kumimoji="1" lang="ja-JP" altLang="en-US"/>
            </a:p>
          </p:txBody>
        </p:sp>
      </p:grpSp>
      <p:grpSp>
        <p:nvGrpSpPr>
          <p:cNvPr id="130054" name="グループ化 130053"/>
          <p:cNvGrpSpPr/>
          <p:nvPr/>
        </p:nvGrpSpPr>
        <p:grpSpPr>
          <a:xfrm>
            <a:off x="6852455" y="1744623"/>
            <a:ext cx="1714500" cy="2738156"/>
            <a:chOff x="6852455" y="1744623"/>
            <a:chExt cx="1714500" cy="2738156"/>
          </a:xfrm>
        </p:grpSpPr>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455" y="2720654"/>
              <a:ext cx="17145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3" name="角丸四角形吹き出し 130052"/>
            <p:cNvSpPr/>
            <p:nvPr/>
          </p:nvSpPr>
          <p:spPr>
            <a:xfrm>
              <a:off x="6896894" y="1744623"/>
              <a:ext cx="1670061" cy="1019127"/>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smtClean="0"/>
                <a:t>無意識！</a:t>
              </a:r>
              <a:endParaRPr kumimoji="1" lang="ja-JP" altLang="en-US" dirty="0"/>
            </a:p>
          </p:txBody>
        </p:sp>
      </p:grpSp>
      <p:grpSp>
        <p:nvGrpSpPr>
          <p:cNvPr id="130055" name="グループ化 130054"/>
          <p:cNvGrpSpPr/>
          <p:nvPr/>
        </p:nvGrpSpPr>
        <p:grpSpPr>
          <a:xfrm>
            <a:off x="3889675" y="1012927"/>
            <a:ext cx="1937988" cy="2878514"/>
            <a:chOff x="3889675" y="1012927"/>
            <a:chExt cx="1937988" cy="2878514"/>
          </a:xfrm>
        </p:grpSpPr>
        <p:pic>
          <p:nvPicPr>
            <p:cNvPr id="130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675" y="2076132"/>
              <a:ext cx="1856566" cy="181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角丸四角形吹き出し 69"/>
            <p:cNvSpPr/>
            <p:nvPr/>
          </p:nvSpPr>
          <p:spPr>
            <a:xfrm>
              <a:off x="4157602" y="1012927"/>
              <a:ext cx="1670061" cy="1019127"/>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dirty="0" smtClean="0"/>
                <a:t>両手に思考</a:t>
              </a:r>
              <a:endParaRPr kumimoji="1" lang="en-US" altLang="ja-JP" dirty="0" smtClean="0"/>
            </a:p>
            <a:p>
              <a:pPr algn="ctr"/>
              <a:r>
                <a:rPr lang="ja-JP" altLang="en-US" dirty="0"/>
                <a:t>させよ！</a:t>
              </a:r>
              <a:endParaRPr kumimoji="1" lang="ja-JP" altLang="en-US" dirty="0"/>
            </a:p>
          </p:txBody>
        </p:sp>
      </p:grpSp>
      <p:sp>
        <p:nvSpPr>
          <p:cNvPr id="65"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47</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2456065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fade">
                                      <p:cBhvr>
                                        <p:cTn id="7" dur="500"/>
                                        <p:tgtEl>
                                          <p:spTgt spid="130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055"/>
                                        </p:tgtEl>
                                        <p:attrNameLst>
                                          <p:attrName>style.visibility</p:attrName>
                                        </p:attrNameLst>
                                      </p:cBhvr>
                                      <p:to>
                                        <p:strVal val="visible"/>
                                      </p:to>
                                    </p:set>
                                    <p:animEffect transition="in" filter="fade">
                                      <p:cBhvr>
                                        <p:cTn id="12" dur="500"/>
                                        <p:tgtEl>
                                          <p:spTgt spid="130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052"/>
                                        </p:tgtEl>
                                        <p:attrNameLst>
                                          <p:attrName>style.visibility</p:attrName>
                                        </p:attrNameLst>
                                      </p:cBhvr>
                                      <p:to>
                                        <p:strVal val="visible"/>
                                      </p:to>
                                    </p:set>
                                    <p:animEffect transition="in" filter="fade">
                                      <p:cBhvr>
                                        <p:cTn id="1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81470" y="666026"/>
            <a:ext cx="1196161"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“いつ”</a:t>
            </a:r>
            <a:endParaRPr lang="ja-JP" altLang="en-US" sz="2800" u="sng" dirty="0"/>
          </a:p>
        </p:txBody>
      </p:sp>
      <p:sp>
        <p:nvSpPr>
          <p:cNvPr id="4" name="正方形/長方形 3"/>
          <p:cNvSpPr/>
          <p:nvPr/>
        </p:nvSpPr>
        <p:spPr>
          <a:xfrm>
            <a:off x="781470" y="1642885"/>
            <a:ext cx="1527982"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“どこで”</a:t>
            </a:r>
            <a:endParaRPr lang="ja-JP" altLang="en-US" sz="2800" u="sng" dirty="0"/>
          </a:p>
        </p:txBody>
      </p:sp>
      <p:sp>
        <p:nvSpPr>
          <p:cNvPr id="5" name="正方形/長方形 4"/>
          <p:cNvSpPr/>
          <p:nvPr/>
        </p:nvSpPr>
        <p:spPr>
          <a:xfrm>
            <a:off x="781470" y="2722177"/>
            <a:ext cx="2861681"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“どういう状態の”</a:t>
            </a:r>
            <a:endParaRPr lang="ja-JP" altLang="en-US" sz="2800" u="sng" dirty="0"/>
          </a:p>
        </p:txBody>
      </p:sp>
      <p:sp>
        <p:nvSpPr>
          <p:cNvPr id="6" name="正方形/長方形 5"/>
          <p:cNvSpPr/>
          <p:nvPr/>
        </p:nvSpPr>
        <p:spPr>
          <a:xfrm>
            <a:off x="781470" y="3756498"/>
            <a:ext cx="1239442"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“誰が”</a:t>
            </a:r>
            <a:endParaRPr lang="ja-JP" altLang="en-US" sz="2800" u="sng" dirty="0"/>
          </a:p>
        </p:txBody>
      </p:sp>
      <p:sp>
        <p:nvSpPr>
          <p:cNvPr id="7" name="正方形/長方形 6"/>
          <p:cNvSpPr/>
          <p:nvPr/>
        </p:nvSpPr>
        <p:spPr>
          <a:xfrm>
            <a:off x="781470" y="5675239"/>
            <a:ext cx="1819729" cy="523220"/>
          </a:xfrm>
          <a:prstGeom prst="rect">
            <a:avLst/>
          </a:prstGeom>
        </p:spPr>
        <p:txBody>
          <a:bodyPr wrap="none">
            <a:spAutoFit/>
          </a:bodyPr>
          <a:lstStyle/>
          <a:p>
            <a:r>
              <a:rPr lang="ja-JP" altLang="en-US" sz="2800" u="sng" dirty="0" smtClean="0">
                <a:latin typeface="HGP創英角ﾎﾟｯﾌﾟ体" pitchFamily="50" charset="-128"/>
                <a:ea typeface="HGP創英角ﾎﾟｯﾌﾟ体" pitchFamily="50" charset="-128"/>
              </a:rPr>
              <a:t>“どうする”</a:t>
            </a:r>
            <a:endParaRPr lang="ja-JP" altLang="en-US" sz="2800" u="sng" dirty="0"/>
          </a:p>
        </p:txBody>
      </p:sp>
      <p:sp>
        <p:nvSpPr>
          <p:cNvPr id="8" name="正方形/長方形 7"/>
          <p:cNvSpPr/>
          <p:nvPr/>
        </p:nvSpPr>
        <p:spPr>
          <a:xfrm>
            <a:off x="1653822" y="4855250"/>
            <a:ext cx="2254944" cy="523220"/>
          </a:xfrm>
          <a:prstGeom prst="rect">
            <a:avLst/>
          </a:prstGeom>
          <a:ln>
            <a:solidFill>
              <a:schemeClr val="tx1"/>
            </a:solidFill>
          </a:ln>
        </p:spPr>
        <p:txBody>
          <a:bodyPr wrap="none">
            <a:spAutoFit/>
          </a:bodyPr>
          <a:lstStyle/>
          <a:p>
            <a:r>
              <a:rPr lang="ja-JP" altLang="en-US" sz="2800" dirty="0" smtClean="0">
                <a:latin typeface="HGP創英角ｺﾞｼｯｸUB" pitchFamily="50" charset="-128"/>
                <a:ea typeface="HGP創英角ｺﾞｼｯｸUB" pitchFamily="50" charset="-128"/>
              </a:rPr>
              <a:t>キーコンセプト</a:t>
            </a:r>
            <a:endParaRPr lang="ja-JP" altLang="en-US" sz="2800" dirty="0">
              <a:latin typeface="HGP創英角ｺﾞｼｯｸUB" pitchFamily="50" charset="-128"/>
              <a:ea typeface="HGP創英角ｺﾞｼｯｸUB" pitchFamily="50" charset="-128"/>
            </a:endParaRPr>
          </a:p>
        </p:txBody>
      </p:sp>
      <p:cxnSp>
        <p:nvCxnSpPr>
          <p:cNvPr id="11" name="直線コネクタ 10"/>
          <p:cNvCxnSpPr/>
          <p:nvPr/>
        </p:nvCxnSpPr>
        <p:spPr>
          <a:xfrm>
            <a:off x="3705069" y="124418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756244" y="2359216"/>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705069" y="328784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705069" y="436713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705069" y="6318354"/>
            <a:ext cx="47968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4356074" y="4545502"/>
            <a:ext cx="4539955" cy="1200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ja-JP" altLang="en-US" sz="2400" dirty="0" smtClean="0"/>
              <a:t>キーコンセプト</a:t>
            </a:r>
            <a:r>
              <a:rPr lang="ja-JP" altLang="en-US" sz="2400" dirty="0" smtClean="0"/>
              <a:t>は、自分たちのサービスの最も重要な点で、変更したくないところ。</a:t>
            </a:r>
            <a:endParaRPr kumimoji="1" lang="ja-JP" altLang="en-US" sz="2400" dirty="0"/>
          </a:p>
        </p:txBody>
      </p:sp>
      <p:sp>
        <p:nvSpPr>
          <p:cNvPr id="65" name="テキスト ボックス 64"/>
          <p:cNvSpPr txBox="1"/>
          <p:nvPr/>
        </p:nvSpPr>
        <p:spPr>
          <a:xfrm>
            <a:off x="4356074" y="1903057"/>
            <a:ext cx="3944512" cy="1200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400" dirty="0" smtClean="0"/>
              <a:t>各項目のリストアップ：５分</a:t>
            </a:r>
            <a:endParaRPr kumimoji="1" lang="en-US" altLang="ja-JP" sz="2400" dirty="0" smtClean="0"/>
          </a:p>
          <a:p>
            <a:r>
              <a:rPr lang="ja-JP" altLang="en-US" sz="2400" dirty="0" smtClean="0"/>
              <a:t>つなげる作業：５分</a:t>
            </a:r>
            <a:endParaRPr lang="en-US" altLang="ja-JP" sz="2400" dirty="0" smtClean="0"/>
          </a:p>
          <a:p>
            <a:r>
              <a:rPr kumimoji="1" lang="ja-JP" altLang="en-US" sz="2400" dirty="0" smtClean="0"/>
              <a:t>合計：１０分</a:t>
            </a:r>
            <a:endParaRPr kumimoji="1" lang="ja-JP" altLang="en-US" sz="2400" dirty="0"/>
          </a:p>
        </p:txBody>
      </p:sp>
      <p:sp>
        <p:nvSpPr>
          <p:cNvPr id="6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48</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102923957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63026" y="1456053"/>
            <a:ext cx="3005951" cy="769441"/>
          </a:xfrm>
          <a:prstGeom prst="rect">
            <a:avLst/>
          </a:prstGeom>
          <a:noFill/>
        </p:spPr>
        <p:txBody>
          <a:bodyPr wrap="none" rtlCol="0">
            <a:spAutoFit/>
          </a:bodyPr>
          <a:lstStyle/>
          <a:p>
            <a:r>
              <a:rPr kumimoji="1" lang="ja-JP" altLang="en-US" sz="4400" dirty="0" smtClean="0">
                <a:latin typeface="ＤＦＰ太丸ゴシック体"/>
                <a:ea typeface="ＤＦＰ太丸ゴシック体"/>
                <a:cs typeface="ＤＦＰ太丸ゴシック体"/>
              </a:rPr>
              <a:t>休憩：</a:t>
            </a:r>
            <a:r>
              <a:rPr lang="ja-JP" altLang="en-US" sz="4400" dirty="0" smtClean="0">
                <a:latin typeface="ＤＦＰ太丸ゴシック体"/>
                <a:ea typeface="ＤＦＰ太丸ゴシック体"/>
                <a:cs typeface="ＤＦＰ太丸ゴシック体"/>
              </a:rPr>
              <a:t>５</a:t>
            </a:r>
            <a:r>
              <a:rPr kumimoji="1" lang="ja-JP" altLang="en-US" sz="4400" dirty="0" smtClean="0">
                <a:latin typeface="ＤＦＰ太丸ゴシック体"/>
                <a:ea typeface="ＤＦＰ太丸ゴシック体"/>
                <a:cs typeface="ＤＦＰ太丸ゴシック体"/>
              </a:rPr>
              <a:t>分</a:t>
            </a:r>
            <a:endParaRPr kumimoji="1" lang="ja-JP" altLang="en-US" sz="4400" dirty="0">
              <a:latin typeface="ＤＦＰ太丸ゴシック体"/>
              <a:ea typeface="ＤＦＰ太丸ゴシック体"/>
              <a:cs typeface="ＤＦＰ太丸ゴシック体"/>
            </a:endParaRPr>
          </a:p>
        </p:txBody>
      </p:sp>
      <p:sp>
        <p:nvSpPr>
          <p:cNvPr id="3" name="テキスト ボックス 2"/>
          <p:cNvSpPr txBox="1"/>
          <p:nvPr/>
        </p:nvSpPr>
        <p:spPr>
          <a:xfrm>
            <a:off x="337625" y="3038761"/>
            <a:ext cx="8681775" cy="1446550"/>
          </a:xfrm>
          <a:prstGeom prst="rect">
            <a:avLst/>
          </a:prstGeom>
          <a:noFill/>
        </p:spPr>
        <p:txBody>
          <a:bodyPr wrap="square" rtlCol="0">
            <a:spAutoFit/>
          </a:bodyPr>
          <a:lstStyle/>
          <a:p>
            <a:r>
              <a:rPr kumimoji="1" lang="ja-JP" altLang="en-US" sz="4400" dirty="0" smtClean="0">
                <a:latin typeface="ＤＦＰ太丸ゴシック体"/>
                <a:ea typeface="ＤＦＰ太丸ゴシック体"/>
                <a:cs typeface="ＤＦＰ太丸ゴシック体"/>
              </a:rPr>
              <a:t>ぜひ他のチームのシナリオグラフを見てみて下さい！</a:t>
            </a:r>
            <a:endParaRPr kumimoji="1" lang="ja-JP" altLang="en-US" sz="4400" dirty="0">
              <a:latin typeface="ＤＦＰ太丸ゴシック体"/>
              <a:ea typeface="ＤＦＰ太丸ゴシック体"/>
              <a:cs typeface="ＤＦＰ太丸ゴシック体"/>
            </a:endParaRPr>
          </a:p>
        </p:txBody>
      </p:sp>
      <p:sp>
        <p:nvSpPr>
          <p:cNvPr id="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49</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39223424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屈折矢印 4"/>
          <p:cNvSpPr>
            <a:spLocks/>
          </p:cNvSpPr>
          <p:nvPr/>
        </p:nvSpPr>
        <p:spPr bwMode="auto">
          <a:xfrm rot="2680784">
            <a:off x="2055813" y="-868363"/>
            <a:ext cx="6256337" cy="7089776"/>
          </a:xfrm>
          <a:custGeom>
            <a:avLst/>
            <a:gdLst>
              <a:gd name="T0" fmla="*/ 4692253 w 6256337"/>
              <a:gd name="T1" fmla="*/ 0 h 7089776"/>
              <a:gd name="T2" fmla="*/ 3128169 w 6256337"/>
              <a:gd name="T3" fmla="*/ 1469676 h 7089776"/>
              <a:gd name="T4" fmla="*/ 0 w 6256337"/>
              <a:gd name="T5" fmla="*/ 6260496 h 7089776"/>
              <a:gd name="T6" fmla="*/ 2760765 w 6256337"/>
              <a:gd name="T7" fmla="*/ 7089776 h 7089776"/>
              <a:gd name="T8" fmla="*/ 5521530 w 6256337"/>
              <a:gd name="T9" fmla="*/ 4279724 h 7089776"/>
              <a:gd name="T10" fmla="*/ 6256337 w 6256337"/>
              <a:gd name="T11" fmla="*/ 1469676 h 7089776"/>
              <a:gd name="T12" fmla="*/ 17694720 60000 65536"/>
              <a:gd name="T13" fmla="*/ 11796480 60000 65536"/>
              <a:gd name="T14" fmla="*/ 11796480 60000 65536"/>
              <a:gd name="T15" fmla="*/ 5898240 60000 65536"/>
              <a:gd name="T16" fmla="*/ 0 60000 65536"/>
              <a:gd name="T17" fmla="*/ 0 60000 65536"/>
              <a:gd name="T18" fmla="*/ 0 w 6256337"/>
              <a:gd name="T19" fmla="*/ 5431221 h 7089776"/>
              <a:gd name="T20" fmla="*/ 5521530 w 6256337"/>
              <a:gd name="T21" fmla="*/ 7089776 h 7089776"/>
            </a:gdLst>
            <a:ahLst/>
            <a:cxnLst>
              <a:cxn ang="T12">
                <a:pos x="T0" y="T1"/>
              </a:cxn>
              <a:cxn ang="T13">
                <a:pos x="T2" y="T3"/>
              </a:cxn>
              <a:cxn ang="T14">
                <a:pos x="T4" y="T5"/>
              </a:cxn>
              <a:cxn ang="T15">
                <a:pos x="T6" y="T7"/>
              </a:cxn>
              <a:cxn ang="T16">
                <a:pos x="T8" y="T9"/>
              </a:cxn>
              <a:cxn ang="T17">
                <a:pos x="T10" y="T11"/>
              </a:cxn>
            </a:cxnLst>
            <a:rect l="T18" t="T19" r="T20" b="T21"/>
            <a:pathLst>
              <a:path w="6256337" h="7089776">
                <a:moveTo>
                  <a:pt x="0" y="5431221"/>
                </a:moveTo>
                <a:lnTo>
                  <a:pt x="3862975" y="5431221"/>
                </a:lnTo>
                <a:lnTo>
                  <a:pt x="3862975" y="1469676"/>
                </a:lnTo>
                <a:lnTo>
                  <a:pt x="3128169" y="1469676"/>
                </a:lnTo>
                <a:lnTo>
                  <a:pt x="4692253" y="0"/>
                </a:lnTo>
                <a:lnTo>
                  <a:pt x="6256337" y="1469676"/>
                </a:lnTo>
                <a:lnTo>
                  <a:pt x="5521530" y="1469676"/>
                </a:lnTo>
                <a:lnTo>
                  <a:pt x="5521530" y="7089776"/>
                </a:lnTo>
                <a:lnTo>
                  <a:pt x="0" y="7089776"/>
                </a:lnTo>
                <a:lnTo>
                  <a:pt x="0" y="5431221"/>
                </a:lnTo>
                <a:close/>
              </a:path>
            </a:pathLst>
          </a:custGeom>
          <a:solidFill>
            <a:schemeClr val="accent1">
              <a:lumMod val="40000"/>
              <a:lumOff val="60000"/>
            </a:schemeClr>
          </a:solidFill>
          <a:ln w="9525" cap="flat" cmpd="sng">
            <a:solidFill>
              <a:schemeClr val="accent1">
                <a:lumMod val="40000"/>
                <a:lumOff val="60000"/>
              </a:schemeClr>
            </a:solidFill>
            <a:prstDash val="solid"/>
            <a:round/>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endParaRPr lang="ja-JP" altLang="en-US">
              <a:latin typeface="+mn-lt"/>
              <a:ea typeface="+mn-ea"/>
              <a:cs typeface="ＭＳ Ｐゴシック" charset="-128"/>
            </a:endParaRPr>
          </a:p>
        </p:txBody>
      </p:sp>
      <p:sp>
        <p:nvSpPr>
          <p:cNvPr id="38" name="テキスト ボックス 37"/>
          <p:cNvSpPr txBox="1">
            <a:spLocks noChangeArrowheads="1"/>
          </p:cNvSpPr>
          <p:nvPr/>
        </p:nvSpPr>
        <p:spPr bwMode="auto">
          <a:xfrm>
            <a:off x="5618480" y="1527175"/>
            <a:ext cx="3384550" cy="369888"/>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Validation</a:t>
            </a:r>
            <a:endParaRPr lang="ja-JP" altLang="en-US" dirty="0">
              <a:solidFill>
                <a:srgbClr val="FFFFFF"/>
              </a:solidFill>
              <a:latin typeface="Calibri" charset="0"/>
              <a:ea typeface="+mn-ea"/>
            </a:endParaRPr>
          </a:p>
        </p:txBody>
      </p:sp>
      <p:sp>
        <p:nvSpPr>
          <p:cNvPr id="36" name="テキスト ボックス 35"/>
          <p:cNvSpPr txBox="1">
            <a:spLocks noChangeArrowheads="1"/>
          </p:cNvSpPr>
          <p:nvPr/>
        </p:nvSpPr>
        <p:spPr bwMode="auto">
          <a:xfrm>
            <a:off x="1701800" y="5430838"/>
            <a:ext cx="3384550" cy="646112"/>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System Design and </a:t>
            </a:r>
          </a:p>
          <a:p>
            <a:pPr algn="ctr" fontAlgn="auto">
              <a:spcBef>
                <a:spcPts val="0"/>
              </a:spcBef>
              <a:spcAft>
                <a:spcPts val="0"/>
              </a:spcAft>
              <a:defRPr/>
            </a:pPr>
            <a:r>
              <a:rPr lang="en-US" altLang="ja-JP" dirty="0">
                <a:solidFill>
                  <a:srgbClr val="FFFFFF"/>
                </a:solidFill>
                <a:latin typeface="Calibri" charset="0"/>
                <a:ea typeface="+mn-ea"/>
              </a:rPr>
              <a:t>Evaluation</a:t>
            </a:r>
            <a:endParaRPr lang="ja-JP" altLang="en-US" dirty="0">
              <a:solidFill>
                <a:srgbClr val="FFFFFF"/>
              </a:solidFill>
              <a:latin typeface="Calibri" charset="0"/>
              <a:ea typeface="+mn-ea"/>
            </a:endParaRPr>
          </a:p>
        </p:txBody>
      </p:sp>
      <p:sp>
        <p:nvSpPr>
          <p:cNvPr id="37" name="テキスト ボックス 36"/>
          <p:cNvSpPr txBox="1">
            <a:spLocks noChangeArrowheads="1"/>
          </p:cNvSpPr>
          <p:nvPr/>
        </p:nvSpPr>
        <p:spPr bwMode="auto">
          <a:xfrm>
            <a:off x="1217728" y="3933825"/>
            <a:ext cx="3384550" cy="646113"/>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Understanding and </a:t>
            </a:r>
          </a:p>
          <a:p>
            <a:pPr algn="ctr" fontAlgn="auto">
              <a:spcBef>
                <a:spcPts val="0"/>
              </a:spcBef>
              <a:spcAft>
                <a:spcPts val="0"/>
              </a:spcAft>
              <a:defRPr/>
            </a:pPr>
            <a:r>
              <a:rPr lang="en-US" altLang="ja-JP" dirty="0">
                <a:solidFill>
                  <a:srgbClr val="FFFFFF"/>
                </a:solidFill>
                <a:latin typeface="Calibri" charset="0"/>
                <a:ea typeface="+mn-ea"/>
              </a:rPr>
              <a:t>Architecting</a:t>
            </a:r>
            <a:endParaRPr lang="ja-JP" altLang="en-US" dirty="0">
              <a:solidFill>
                <a:srgbClr val="FFFFFF"/>
              </a:solidFill>
              <a:latin typeface="Calibri" charset="0"/>
              <a:ea typeface="+mn-ea"/>
            </a:endParaRPr>
          </a:p>
        </p:txBody>
      </p:sp>
      <p:sp>
        <p:nvSpPr>
          <p:cNvPr id="35" name="テキスト ボックス 34"/>
          <p:cNvSpPr txBox="1">
            <a:spLocks noChangeArrowheads="1"/>
          </p:cNvSpPr>
          <p:nvPr/>
        </p:nvSpPr>
        <p:spPr bwMode="auto">
          <a:xfrm>
            <a:off x="750029" y="2997200"/>
            <a:ext cx="3384550" cy="369888"/>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Idea Creation</a:t>
            </a:r>
            <a:endParaRPr lang="ja-JP" altLang="en-US" dirty="0">
              <a:solidFill>
                <a:srgbClr val="FFFFFF"/>
              </a:solidFill>
              <a:latin typeface="Calibri" charset="0"/>
              <a:ea typeface="+mn-ea"/>
            </a:endParaRPr>
          </a:p>
        </p:txBody>
      </p:sp>
      <p:sp>
        <p:nvSpPr>
          <p:cNvPr id="18" name="テキスト ボックス 17"/>
          <p:cNvSpPr txBox="1">
            <a:spLocks noChangeArrowheads="1"/>
          </p:cNvSpPr>
          <p:nvPr/>
        </p:nvSpPr>
        <p:spPr bwMode="auto">
          <a:xfrm>
            <a:off x="152400" y="1516063"/>
            <a:ext cx="3384550" cy="369887"/>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en-US" altLang="ja-JP" dirty="0">
                <a:solidFill>
                  <a:srgbClr val="FFFFFF"/>
                </a:solidFill>
                <a:latin typeface="Calibri" charset="0"/>
                <a:ea typeface="+mn-ea"/>
              </a:rPr>
              <a:t>Start Up / Overview</a:t>
            </a:r>
            <a:endParaRPr lang="ja-JP" altLang="en-US" dirty="0">
              <a:solidFill>
                <a:srgbClr val="FFFFFF"/>
              </a:solidFill>
              <a:latin typeface="Calibri" charset="0"/>
              <a:ea typeface="+mn-ea"/>
            </a:endParaRPr>
          </a:p>
        </p:txBody>
      </p:sp>
      <p:sp>
        <p:nvSpPr>
          <p:cNvPr id="68" name="テキスト ボックス 67"/>
          <p:cNvSpPr txBox="1"/>
          <p:nvPr/>
        </p:nvSpPr>
        <p:spPr>
          <a:xfrm>
            <a:off x="307975" y="1504950"/>
            <a:ext cx="301625" cy="369888"/>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dirty="0">
                <a:solidFill>
                  <a:srgbClr val="FFFFFF"/>
                </a:solidFill>
              </a:rPr>
              <a:t>1</a:t>
            </a:r>
            <a:endParaRPr lang="ja-JP" altLang="en-US" i="1" dirty="0">
              <a:solidFill>
                <a:srgbClr val="FFFFFF"/>
              </a:solidFill>
            </a:endParaRPr>
          </a:p>
        </p:txBody>
      </p:sp>
      <p:sp>
        <p:nvSpPr>
          <p:cNvPr id="73" name="テキスト ボックス 72"/>
          <p:cNvSpPr txBox="1"/>
          <p:nvPr/>
        </p:nvSpPr>
        <p:spPr>
          <a:xfrm>
            <a:off x="878617" y="2997200"/>
            <a:ext cx="301625" cy="369888"/>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a:solidFill>
                  <a:srgbClr val="FFFFFF"/>
                </a:solidFill>
              </a:rPr>
              <a:t>2</a:t>
            </a:r>
            <a:endParaRPr lang="ja-JP" altLang="en-US" i="1">
              <a:solidFill>
                <a:srgbClr val="FFFFFF"/>
              </a:solidFill>
            </a:endParaRPr>
          </a:p>
        </p:txBody>
      </p:sp>
      <p:sp>
        <p:nvSpPr>
          <p:cNvPr id="76" name="テキスト ボックス 75"/>
          <p:cNvSpPr txBox="1"/>
          <p:nvPr/>
        </p:nvSpPr>
        <p:spPr>
          <a:xfrm>
            <a:off x="1316153" y="4071938"/>
            <a:ext cx="301625" cy="36830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a:solidFill>
                  <a:srgbClr val="FFFFFF"/>
                </a:solidFill>
              </a:rPr>
              <a:t>3</a:t>
            </a:r>
            <a:endParaRPr lang="ja-JP" altLang="en-US" i="1">
              <a:solidFill>
                <a:srgbClr val="FFFFFF"/>
              </a:solidFill>
            </a:endParaRPr>
          </a:p>
        </p:txBody>
      </p:sp>
      <p:sp>
        <p:nvSpPr>
          <p:cNvPr id="79" name="テキスト ボックス 78"/>
          <p:cNvSpPr txBox="1"/>
          <p:nvPr/>
        </p:nvSpPr>
        <p:spPr>
          <a:xfrm>
            <a:off x="1901825" y="5568950"/>
            <a:ext cx="301625" cy="36830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dirty="0">
                <a:solidFill>
                  <a:srgbClr val="FFFFFF"/>
                </a:solidFill>
              </a:rPr>
              <a:t>4</a:t>
            </a:r>
            <a:endParaRPr lang="ja-JP" altLang="en-US" i="1" dirty="0">
              <a:solidFill>
                <a:srgbClr val="FFFFFF"/>
              </a:solidFill>
            </a:endParaRPr>
          </a:p>
        </p:txBody>
      </p:sp>
      <p:sp>
        <p:nvSpPr>
          <p:cNvPr id="80" name="テキスト ボックス 79"/>
          <p:cNvSpPr txBox="1"/>
          <p:nvPr/>
        </p:nvSpPr>
        <p:spPr>
          <a:xfrm>
            <a:off x="5883593" y="1516063"/>
            <a:ext cx="301625" cy="369887"/>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a:solidFill>
                  <a:srgbClr val="FFFFFF"/>
                </a:solidFill>
              </a:rPr>
              <a:t>5</a:t>
            </a:r>
            <a:endParaRPr lang="ja-JP" altLang="en-US" i="1">
              <a:solidFill>
                <a:srgbClr val="FFFFFF"/>
              </a:solidFill>
            </a:endParaRPr>
          </a:p>
        </p:txBody>
      </p:sp>
      <p:sp>
        <p:nvSpPr>
          <p:cNvPr id="3" name="タイトル 2"/>
          <p:cNvSpPr>
            <a:spLocks noGrp="1"/>
          </p:cNvSpPr>
          <p:nvPr>
            <p:ph type="title"/>
          </p:nvPr>
        </p:nvSpPr>
        <p:spPr>
          <a:xfrm>
            <a:off x="152400" y="164910"/>
            <a:ext cx="8850630" cy="777875"/>
          </a:xfrm>
        </p:spPr>
        <p:txBody>
          <a:bodyPr rtlCol="0">
            <a:normAutofit fontScale="90000"/>
          </a:bodyPr>
          <a:lstStyle/>
          <a:p>
            <a:pPr fontAlgn="auto">
              <a:spcAft>
                <a:spcPts val="0"/>
              </a:spcAft>
              <a:defRPr/>
            </a:pPr>
            <a:r>
              <a:rPr lang="ja-JP" altLang="en-US" dirty="0" smtClean="0">
                <a:solidFill>
                  <a:srgbClr val="003399"/>
                </a:solidFill>
                <a:latin typeface="HGP創英角ｺﾞｼｯｸUB" pitchFamily="50" charset="-128"/>
                <a:ea typeface="HGP創英角ｺﾞｼｯｸUB" pitchFamily="50" charset="-128"/>
              </a:rPr>
              <a:t>デザインプロジェクトで学ぶ方法論・手法</a:t>
            </a:r>
            <a:endParaRPr lang="ja-JP" altLang="en-US" dirty="0">
              <a:solidFill>
                <a:srgbClr val="003399"/>
              </a:solidFill>
              <a:latin typeface="HGP創英角ｺﾞｼｯｸUB" pitchFamily="50" charset="-128"/>
              <a:ea typeface="HGP創英角ｺﾞｼｯｸUB" pitchFamily="50" charset="-128"/>
            </a:endParaRPr>
          </a:p>
        </p:txBody>
      </p:sp>
      <p:sp>
        <p:nvSpPr>
          <p:cNvPr id="6" name="テキスト ボックス 5"/>
          <p:cNvSpPr txBox="1"/>
          <p:nvPr/>
        </p:nvSpPr>
        <p:spPr>
          <a:xfrm>
            <a:off x="152400" y="1954213"/>
            <a:ext cx="4287838" cy="92392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システムズ・エンジニアリングとデザイン</a:t>
            </a:r>
            <a:r>
              <a:rPr lang="en-US" altLang="ja-JP" dirty="0"/>
              <a:t>, </a:t>
            </a:r>
            <a:endParaRPr lang="ja-JP" altLang="en-US" dirty="0"/>
          </a:p>
          <a:p>
            <a:pPr fontAlgn="auto">
              <a:spcBef>
                <a:spcPts val="0"/>
              </a:spcBef>
              <a:spcAft>
                <a:spcPts val="0"/>
              </a:spcAft>
              <a:defRPr/>
            </a:pPr>
            <a:r>
              <a:rPr lang="en-US" altLang="ja-JP" dirty="0"/>
              <a:t>V</a:t>
            </a:r>
            <a:r>
              <a:rPr lang="ja-JP" altLang="en-US" dirty="0"/>
              <a:t>モデルについて</a:t>
            </a:r>
            <a:r>
              <a:rPr lang="en-US" altLang="ja-JP" dirty="0"/>
              <a:t>, </a:t>
            </a:r>
            <a:r>
              <a:rPr lang="ja-JP" altLang="en-US" dirty="0"/>
              <a:t>チームビルディング</a:t>
            </a:r>
            <a:r>
              <a:rPr lang="en-US" altLang="ja-JP" dirty="0"/>
              <a:t>,</a:t>
            </a:r>
          </a:p>
          <a:p>
            <a:pPr fontAlgn="auto">
              <a:spcBef>
                <a:spcPts val="0"/>
              </a:spcBef>
              <a:spcAft>
                <a:spcPts val="0"/>
              </a:spcAft>
              <a:defRPr/>
            </a:pPr>
            <a:r>
              <a:rPr lang="ja-JP" altLang="en-US" dirty="0"/>
              <a:t>創造のための繰り返し</a:t>
            </a:r>
            <a:r>
              <a:rPr lang="en-US" altLang="ja-JP" dirty="0"/>
              <a:t>, </a:t>
            </a:r>
            <a:r>
              <a:rPr lang="ja-JP" altLang="en-US" dirty="0"/>
              <a:t>デザインと哲学</a:t>
            </a:r>
            <a:r>
              <a:rPr lang="en-US" altLang="ja-JP" dirty="0"/>
              <a:t>, </a:t>
            </a:r>
            <a:r>
              <a:rPr lang="ja-JP" altLang="en-US" dirty="0"/>
              <a:t>等</a:t>
            </a:r>
          </a:p>
        </p:txBody>
      </p:sp>
      <p:sp>
        <p:nvSpPr>
          <p:cNvPr id="7" name="テキスト ボックス 6"/>
          <p:cNvSpPr txBox="1"/>
          <p:nvPr/>
        </p:nvSpPr>
        <p:spPr>
          <a:xfrm>
            <a:off x="762729" y="3429000"/>
            <a:ext cx="4454525" cy="36988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ブレインストーミング</a:t>
            </a:r>
            <a:r>
              <a:rPr lang="en-US" altLang="ja-JP" dirty="0"/>
              <a:t>, KJ</a:t>
            </a:r>
            <a:r>
              <a:rPr lang="ja-JP" altLang="en-US" dirty="0"/>
              <a:t>法</a:t>
            </a:r>
            <a:r>
              <a:rPr lang="en-US" altLang="ja-JP" dirty="0"/>
              <a:t>, </a:t>
            </a:r>
            <a:r>
              <a:rPr lang="ja-JP" altLang="en-US" dirty="0"/>
              <a:t>マインドマップ</a:t>
            </a:r>
            <a:r>
              <a:rPr lang="en-US" altLang="ja-JP" dirty="0"/>
              <a:t>, </a:t>
            </a:r>
            <a:r>
              <a:rPr lang="ja-JP" altLang="en-US" dirty="0"/>
              <a:t>等</a:t>
            </a:r>
          </a:p>
        </p:txBody>
      </p:sp>
      <p:sp>
        <p:nvSpPr>
          <p:cNvPr id="9" name="テキスト ボックス 8"/>
          <p:cNvSpPr txBox="1"/>
          <p:nvPr/>
        </p:nvSpPr>
        <p:spPr>
          <a:xfrm>
            <a:off x="827088" y="6103938"/>
            <a:ext cx="6999287" cy="64611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エネーブラー・フレームワーク</a:t>
            </a:r>
            <a:r>
              <a:rPr lang="en-US" altLang="ja-JP" dirty="0"/>
              <a:t>, QFD, FFBD, OPM, </a:t>
            </a:r>
            <a:r>
              <a:rPr lang="ja-JP" altLang="en-US" dirty="0"/>
              <a:t>モルフォロジカル分析</a:t>
            </a:r>
            <a:r>
              <a:rPr lang="en-US" altLang="ja-JP" dirty="0"/>
              <a:t>, </a:t>
            </a:r>
            <a:endParaRPr lang="ja-JP" altLang="en-US" dirty="0"/>
          </a:p>
          <a:p>
            <a:pPr fontAlgn="auto">
              <a:spcBef>
                <a:spcPts val="0"/>
              </a:spcBef>
              <a:spcAft>
                <a:spcPts val="0"/>
              </a:spcAft>
              <a:defRPr/>
            </a:pPr>
            <a:r>
              <a:rPr lang="ja-JP" altLang="en-US" dirty="0"/>
              <a:t>ピュー・コンセプトセレクション</a:t>
            </a:r>
            <a:r>
              <a:rPr lang="en-US" altLang="ja-JP" dirty="0"/>
              <a:t>, </a:t>
            </a:r>
            <a:r>
              <a:rPr lang="ja-JP" altLang="en-US" dirty="0"/>
              <a:t>エンパシーのためのプロトタイプ</a:t>
            </a:r>
            <a:r>
              <a:rPr lang="en-US" altLang="ja-JP" dirty="0"/>
              <a:t>, </a:t>
            </a:r>
            <a:r>
              <a:rPr lang="ja-JP" altLang="en-US" dirty="0"/>
              <a:t>等</a:t>
            </a:r>
          </a:p>
        </p:txBody>
      </p:sp>
      <p:sp>
        <p:nvSpPr>
          <p:cNvPr id="10" name="テキスト ボックス 9"/>
          <p:cNvSpPr txBox="1"/>
          <p:nvPr/>
        </p:nvSpPr>
        <p:spPr>
          <a:xfrm>
            <a:off x="4629150" y="1954213"/>
            <a:ext cx="4452938" cy="92392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テストのためのプロトタイプ</a:t>
            </a:r>
            <a:r>
              <a:rPr lang="en-US" altLang="ja-JP" dirty="0"/>
              <a:t>,</a:t>
            </a:r>
            <a:endParaRPr lang="ja-JP" altLang="en-US" dirty="0"/>
          </a:p>
          <a:p>
            <a:pPr fontAlgn="auto">
              <a:spcBef>
                <a:spcPts val="0"/>
              </a:spcBef>
              <a:spcAft>
                <a:spcPts val="0"/>
              </a:spcAft>
              <a:defRPr/>
            </a:pPr>
            <a:r>
              <a:rPr lang="en-US" altLang="ja-JP" dirty="0"/>
              <a:t>AHP, </a:t>
            </a:r>
            <a:r>
              <a:rPr lang="ja-JP" altLang="en-US" dirty="0"/>
              <a:t>インタビュー</a:t>
            </a:r>
            <a:r>
              <a:rPr lang="en-US" altLang="ja-JP" dirty="0"/>
              <a:t>(</a:t>
            </a:r>
            <a:r>
              <a:rPr lang="ja-JP" altLang="en-US" dirty="0"/>
              <a:t>有識者調査</a:t>
            </a:r>
            <a:r>
              <a:rPr lang="en-US" altLang="ja-JP" dirty="0"/>
              <a:t>, </a:t>
            </a:r>
            <a:r>
              <a:rPr lang="ja-JP" altLang="en-US" dirty="0"/>
              <a:t>専門家判断</a:t>
            </a:r>
            <a:r>
              <a:rPr lang="en-US" altLang="ja-JP" dirty="0"/>
              <a:t>),</a:t>
            </a:r>
          </a:p>
          <a:p>
            <a:pPr fontAlgn="auto">
              <a:spcBef>
                <a:spcPts val="0"/>
              </a:spcBef>
              <a:spcAft>
                <a:spcPts val="0"/>
              </a:spcAft>
              <a:defRPr/>
            </a:pPr>
            <a:r>
              <a:rPr lang="ja-JP" altLang="en-US" dirty="0"/>
              <a:t>アンケート</a:t>
            </a:r>
            <a:r>
              <a:rPr lang="en-US" altLang="ja-JP" dirty="0"/>
              <a:t>, </a:t>
            </a:r>
            <a:r>
              <a:rPr lang="ja-JP" altLang="en-US" dirty="0"/>
              <a:t>社会調査</a:t>
            </a:r>
            <a:r>
              <a:rPr lang="en-US" altLang="ja-JP" dirty="0"/>
              <a:t>, </a:t>
            </a:r>
            <a:r>
              <a:rPr lang="ja-JP" altLang="en-US" dirty="0"/>
              <a:t>社会実験</a:t>
            </a:r>
          </a:p>
        </p:txBody>
      </p:sp>
      <p:pic>
        <p:nvPicPr>
          <p:cNvPr id="21" name="Picture 7" descr="DSC_0508"/>
          <p:cNvPicPr>
            <a:picLocks noChangeAspect="1" noChangeArrowheads="1"/>
          </p:cNvPicPr>
          <p:nvPr/>
        </p:nvPicPr>
        <p:blipFill rotWithShape="1">
          <a:blip r:embed="rId3"/>
          <a:srcRect t="9319"/>
          <a:stretch/>
        </p:blipFill>
        <p:spPr bwMode="auto">
          <a:xfrm>
            <a:off x="5328557" y="3062910"/>
            <a:ext cx="3384468" cy="2204034"/>
          </a:xfrm>
          <a:prstGeom prst="rect">
            <a:avLst/>
          </a:prstGeom>
          <a:ln>
            <a:noFill/>
          </a:ln>
          <a:effectLst>
            <a:outerShdw blurRad="292100" dist="139700" dir="2700000" algn="tl" rotWithShape="0">
              <a:srgbClr val="333333">
                <a:alpha val="65000"/>
              </a:srgbClr>
            </a:outerShdw>
          </a:effectLst>
          <a:extLst/>
        </p:spPr>
      </p:pic>
      <p:sp>
        <p:nvSpPr>
          <p:cNvPr id="8" name="テキスト ボックス 7"/>
          <p:cNvSpPr txBox="1"/>
          <p:nvPr/>
        </p:nvSpPr>
        <p:spPr>
          <a:xfrm>
            <a:off x="1203441" y="4691063"/>
            <a:ext cx="6089650" cy="64611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観察</a:t>
            </a:r>
            <a:r>
              <a:rPr lang="en-US" altLang="ja-JP" dirty="0"/>
              <a:t>(</a:t>
            </a:r>
            <a:r>
              <a:rPr lang="ja-JP" altLang="en-US" dirty="0"/>
              <a:t>フィールドワーク</a:t>
            </a:r>
            <a:r>
              <a:rPr lang="en-US" altLang="ja-JP" dirty="0"/>
              <a:t>, </a:t>
            </a:r>
            <a:r>
              <a:rPr lang="ja-JP" altLang="en-US" dirty="0"/>
              <a:t>エスノグラフィ</a:t>
            </a:r>
            <a:r>
              <a:rPr lang="en-US" altLang="ja-JP" dirty="0"/>
              <a:t>, </a:t>
            </a:r>
            <a:r>
              <a:rPr lang="ja-JP" altLang="en-US" dirty="0"/>
              <a:t>参与観察</a:t>
            </a:r>
            <a:r>
              <a:rPr lang="en-US" altLang="ja-JP" dirty="0"/>
              <a:t>),</a:t>
            </a:r>
          </a:p>
          <a:p>
            <a:pPr fontAlgn="auto">
              <a:spcBef>
                <a:spcPts val="0"/>
              </a:spcBef>
              <a:spcAft>
                <a:spcPts val="0"/>
              </a:spcAft>
              <a:defRPr/>
            </a:pPr>
            <a:r>
              <a:rPr lang="en-US" altLang="ja-JP" dirty="0"/>
              <a:t>CVCA, WCA, </a:t>
            </a:r>
            <a:r>
              <a:rPr lang="ja-JP" altLang="en-US" dirty="0"/>
              <a:t>バリューグラフ</a:t>
            </a:r>
            <a:r>
              <a:rPr lang="en-US" altLang="ja-JP" dirty="0"/>
              <a:t>, </a:t>
            </a:r>
            <a:r>
              <a:rPr lang="ja-JP" altLang="en-US" dirty="0"/>
              <a:t>シナリオグラフ</a:t>
            </a:r>
            <a:r>
              <a:rPr lang="en-US" altLang="ja-JP" dirty="0"/>
              <a:t>, </a:t>
            </a:r>
            <a:r>
              <a:rPr lang="ja-JP" altLang="en-US" dirty="0"/>
              <a:t>ユースケース</a:t>
            </a:r>
            <a:r>
              <a:rPr lang="en-US" altLang="ja-JP" dirty="0"/>
              <a:t>, </a:t>
            </a:r>
            <a:r>
              <a:rPr lang="ja-JP" altLang="en-US" dirty="0"/>
              <a:t>等</a:t>
            </a:r>
            <a:r>
              <a:rPr lang="en-US" altLang="ja-JP" dirty="0"/>
              <a:t> </a:t>
            </a:r>
            <a:endParaRPr lang="ja-JP" altLang="en-US" dirty="0"/>
          </a:p>
        </p:txBody>
      </p:sp>
      <p:sp>
        <p:nvSpPr>
          <p:cNvPr id="2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a:t>
            </a:fld>
            <a:endParaRPr lang="en-US" altLang="ja-JP" sz="2800" b="1" baseline="2000">
              <a:latin typeface="ＭＳ Ｐゴシック" pitchFamily="50" charset="-128"/>
            </a:endParaRPr>
          </a:p>
        </p:txBody>
      </p:sp>
    </p:spTree>
    <p:extLst>
      <p:ext uri="{BB962C8B-B14F-4D97-AF65-F5344CB8AC3E}">
        <p14:creationId xmlns:p14="http://schemas.microsoft.com/office/powerpoint/2010/main" val="285041214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屈折矢印 4"/>
          <p:cNvSpPr>
            <a:spLocks/>
          </p:cNvSpPr>
          <p:nvPr/>
        </p:nvSpPr>
        <p:spPr bwMode="auto">
          <a:xfrm rot="2680784">
            <a:off x="2055813" y="-868363"/>
            <a:ext cx="6256337" cy="7089776"/>
          </a:xfrm>
          <a:custGeom>
            <a:avLst/>
            <a:gdLst>
              <a:gd name="T0" fmla="*/ 4692253 w 6256337"/>
              <a:gd name="T1" fmla="*/ 0 h 7089776"/>
              <a:gd name="T2" fmla="*/ 3128169 w 6256337"/>
              <a:gd name="T3" fmla="*/ 1469676 h 7089776"/>
              <a:gd name="T4" fmla="*/ 0 w 6256337"/>
              <a:gd name="T5" fmla="*/ 6260496 h 7089776"/>
              <a:gd name="T6" fmla="*/ 2760765 w 6256337"/>
              <a:gd name="T7" fmla="*/ 7089776 h 7089776"/>
              <a:gd name="T8" fmla="*/ 5521530 w 6256337"/>
              <a:gd name="T9" fmla="*/ 4279724 h 7089776"/>
              <a:gd name="T10" fmla="*/ 6256337 w 6256337"/>
              <a:gd name="T11" fmla="*/ 1469676 h 7089776"/>
              <a:gd name="T12" fmla="*/ 17694720 60000 65536"/>
              <a:gd name="T13" fmla="*/ 11796480 60000 65536"/>
              <a:gd name="T14" fmla="*/ 11796480 60000 65536"/>
              <a:gd name="T15" fmla="*/ 5898240 60000 65536"/>
              <a:gd name="T16" fmla="*/ 0 60000 65536"/>
              <a:gd name="T17" fmla="*/ 0 60000 65536"/>
              <a:gd name="T18" fmla="*/ 0 w 6256337"/>
              <a:gd name="T19" fmla="*/ 5431221 h 7089776"/>
              <a:gd name="T20" fmla="*/ 5521530 w 6256337"/>
              <a:gd name="T21" fmla="*/ 7089776 h 7089776"/>
            </a:gdLst>
            <a:ahLst/>
            <a:cxnLst>
              <a:cxn ang="T12">
                <a:pos x="T0" y="T1"/>
              </a:cxn>
              <a:cxn ang="T13">
                <a:pos x="T2" y="T3"/>
              </a:cxn>
              <a:cxn ang="T14">
                <a:pos x="T4" y="T5"/>
              </a:cxn>
              <a:cxn ang="T15">
                <a:pos x="T6" y="T7"/>
              </a:cxn>
              <a:cxn ang="T16">
                <a:pos x="T8" y="T9"/>
              </a:cxn>
              <a:cxn ang="T17">
                <a:pos x="T10" y="T11"/>
              </a:cxn>
            </a:cxnLst>
            <a:rect l="T18" t="T19" r="T20" b="T21"/>
            <a:pathLst>
              <a:path w="6256337" h="7089776">
                <a:moveTo>
                  <a:pt x="0" y="5431221"/>
                </a:moveTo>
                <a:lnTo>
                  <a:pt x="3862975" y="5431221"/>
                </a:lnTo>
                <a:lnTo>
                  <a:pt x="3862975" y="1469676"/>
                </a:lnTo>
                <a:lnTo>
                  <a:pt x="3128169" y="1469676"/>
                </a:lnTo>
                <a:lnTo>
                  <a:pt x="4692253" y="0"/>
                </a:lnTo>
                <a:lnTo>
                  <a:pt x="6256337" y="1469676"/>
                </a:lnTo>
                <a:lnTo>
                  <a:pt x="5521530" y="1469676"/>
                </a:lnTo>
                <a:lnTo>
                  <a:pt x="5521530" y="7089776"/>
                </a:lnTo>
                <a:lnTo>
                  <a:pt x="0" y="7089776"/>
                </a:lnTo>
                <a:lnTo>
                  <a:pt x="0" y="5431221"/>
                </a:lnTo>
                <a:close/>
              </a:path>
            </a:pathLst>
          </a:custGeom>
          <a:solidFill>
            <a:schemeClr val="accent1">
              <a:lumMod val="40000"/>
              <a:lumOff val="60000"/>
            </a:schemeClr>
          </a:solidFill>
          <a:ln w="9525" cap="flat" cmpd="sng">
            <a:solidFill>
              <a:schemeClr val="accent1">
                <a:lumMod val="40000"/>
                <a:lumOff val="60000"/>
              </a:schemeClr>
            </a:solidFill>
            <a:prstDash val="solid"/>
            <a:round/>
            <a:headEnd/>
            <a:tailEnd/>
          </a:ln>
          <a:effectLst>
            <a:outerShdw blurRad="63500" dist="23000" dir="5400000" rotWithShape="0">
              <a:srgbClr val="000000">
                <a:alpha val="34998"/>
              </a:srgbClr>
            </a:outerShdw>
          </a:effectLst>
        </p:spPr>
        <p:txBody>
          <a:bodyPr anchor="ctr"/>
          <a:lstStyle/>
          <a:p>
            <a:pPr fontAlgn="auto">
              <a:spcBef>
                <a:spcPts val="0"/>
              </a:spcBef>
              <a:spcAft>
                <a:spcPts val="0"/>
              </a:spcAft>
              <a:defRPr/>
            </a:pPr>
            <a:endParaRPr lang="ja-JP" altLang="en-US">
              <a:latin typeface="+mn-lt"/>
              <a:ea typeface="+mn-ea"/>
              <a:cs typeface="ＭＳ Ｐゴシック" charset="-128"/>
            </a:endParaRPr>
          </a:p>
        </p:txBody>
      </p:sp>
      <p:sp>
        <p:nvSpPr>
          <p:cNvPr id="38" name="テキスト ボックス 37"/>
          <p:cNvSpPr txBox="1">
            <a:spLocks noChangeArrowheads="1"/>
          </p:cNvSpPr>
          <p:nvPr/>
        </p:nvSpPr>
        <p:spPr bwMode="auto">
          <a:xfrm>
            <a:off x="5618480" y="1527175"/>
            <a:ext cx="3384550" cy="369888"/>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Validation</a:t>
            </a:r>
            <a:endParaRPr lang="ja-JP" altLang="en-US" dirty="0">
              <a:solidFill>
                <a:srgbClr val="FFFFFF"/>
              </a:solidFill>
              <a:latin typeface="Calibri" charset="0"/>
              <a:ea typeface="+mn-ea"/>
            </a:endParaRPr>
          </a:p>
        </p:txBody>
      </p:sp>
      <p:sp>
        <p:nvSpPr>
          <p:cNvPr id="36" name="テキスト ボックス 35"/>
          <p:cNvSpPr txBox="1">
            <a:spLocks noChangeArrowheads="1"/>
          </p:cNvSpPr>
          <p:nvPr/>
        </p:nvSpPr>
        <p:spPr bwMode="auto">
          <a:xfrm>
            <a:off x="1701800" y="5430838"/>
            <a:ext cx="3384550" cy="646112"/>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System Design and </a:t>
            </a:r>
          </a:p>
          <a:p>
            <a:pPr algn="ctr" fontAlgn="auto">
              <a:spcBef>
                <a:spcPts val="0"/>
              </a:spcBef>
              <a:spcAft>
                <a:spcPts val="0"/>
              </a:spcAft>
              <a:defRPr/>
            </a:pPr>
            <a:r>
              <a:rPr lang="en-US" altLang="ja-JP" dirty="0">
                <a:solidFill>
                  <a:srgbClr val="FFFFFF"/>
                </a:solidFill>
                <a:latin typeface="Calibri" charset="0"/>
                <a:ea typeface="+mn-ea"/>
              </a:rPr>
              <a:t>Evaluation</a:t>
            </a:r>
            <a:endParaRPr lang="ja-JP" altLang="en-US" dirty="0">
              <a:solidFill>
                <a:srgbClr val="FFFFFF"/>
              </a:solidFill>
              <a:latin typeface="Calibri" charset="0"/>
              <a:ea typeface="+mn-ea"/>
            </a:endParaRPr>
          </a:p>
        </p:txBody>
      </p:sp>
      <p:sp>
        <p:nvSpPr>
          <p:cNvPr id="37" name="テキスト ボックス 36"/>
          <p:cNvSpPr txBox="1">
            <a:spLocks noChangeArrowheads="1"/>
          </p:cNvSpPr>
          <p:nvPr/>
        </p:nvSpPr>
        <p:spPr bwMode="auto">
          <a:xfrm>
            <a:off x="1217728" y="3933825"/>
            <a:ext cx="3384550" cy="646113"/>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Understanding and </a:t>
            </a:r>
          </a:p>
          <a:p>
            <a:pPr algn="ctr" fontAlgn="auto">
              <a:spcBef>
                <a:spcPts val="0"/>
              </a:spcBef>
              <a:spcAft>
                <a:spcPts val="0"/>
              </a:spcAft>
              <a:defRPr/>
            </a:pPr>
            <a:r>
              <a:rPr lang="en-US" altLang="ja-JP" dirty="0">
                <a:solidFill>
                  <a:srgbClr val="FFFFFF"/>
                </a:solidFill>
                <a:latin typeface="Calibri" charset="0"/>
                <a:ea typeface="+mn-ea"/>
              </a:rPr>
              <a:t>Architecting</a:t>
            </a:r>
            <a:endParaRPr lang="ja-JP" altLang="en-US" dirty="0">
              <a:solidFill>
                <a:srgbClr val="FFFFFF"/>
              </a:solidFill>
              <a:latin typeface="Calibri" charset="0"/>
              <a:ea typeface="+mn-ea"/>
            </a:endParaRPr>
          </a:p>
        </p:txBody>
      </p:sp>
      <p:sp>
        <p:nvSpPr>
          <p:cNvPr id="35" name="テキスト ボックス 34"/>
          <p:cNvSpPr txBox="1">
            <a:spLocks noChangeArrowheads="1"/>
          </p:cNvSpPr>
          <p:nvPr/>
        </p:nvSpPr>
        <p:spPr bwMode="auto">
          <a:xfrm>
            <a:off x="750029" y="2997200"/>
            <a:ext cx="3384550" cy="369888"/>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ja-JP" altLang="en-US" dirty="0">
                <a:solidFill>
                  <a:srgbClr val="FFFFFF"/>
                </a:solidFill>
                <a:latin typeface="Calibri" charset="0"/>
                <a:ea typeface="+mn-ea"/>
              </a:rPr>
              <a:t>    </a:t>
            </a:r>
            <a:r>
              <a:rPr lang="en-US" altLang="ja-JP" dirty="0">
                <a:solidFill>
                  <a:srgbClr val="FFFFFF"/>
                </a:solidFill>
                <a:latin typeface="Calibri" charset="0"/>
                <a:ea typeface="+mn-ea"/>
              </a:rPr>
              <a:t>Idea Creation</a:t>
            </a:r>
            <a:endParaRPr lang="ja-JP" altLang="en-US" dirty="0">
              <a:solidFill>
                <a:srgbClr val="FFFFFF"/>
              </a:solidFill>
              <a:latin typeface="Calibri" charset="0"/>
              <a:ea typeface="+mn-ea"/>
            </a:endParaRPr>
          </a:p>
        </p:txBody>
      </p:sp>
      <p:sp>
        <p:nvSpPr>
          <p:cNvPr id="18" name="テキスト ボックス 17"/>
          <p:cNvSpPr txBox="1">
            <a:spLocks noChangeArrowheads="1"/>
          </p:cNvSpPr>
          <p:nvPr/>
        </p:nvSpPr>
        <p:spPr bwMode="auto">
          <a:xfrm>
            <a:off x="152400" y="1516063"/>
            <a:ext cx="3384550" cy="369887"/>
          </a:xfrm>
          <a:prstGeom prst="rect">
            <a:avLst/>
          </a:prstGeom>
          <a:gradFill rotWithShape="1">
            <a:gsLst>
              <a:gs pos="0">
                <a:srgbClr val="2C5D98"/>
              </a:gs>
              <a:gs pos="80000">
                <a:srgbClr val="3C7BC7"/>
              </a:gs>
              <a:gs pos="100000">
                <a:srgbClr val="3A7CCB"/>
              </a:gs>
            </a:gsLst>
            <a:lin ang="16200000"/>
          </a:gradFill>
          <a:ln w="9525">
            <a:solidFill>
              <a:srgbClr val="4A7EBB"/>
            </a:solidFill>
            <a:miter lim="800000"/>
            <a:headEnd/>
            <a:tailEnd/>
          </a:ln>
          <a:effectLst>
            <a:outerShdw blurRad="63500" dist="23000" dir="5400000" rotWithShape="0">
              <a:srgbClr val="000000">
                <a:alpha val="34998"/>
              </a:srgbClr>
            </a:outerShdw>
          </a:effectLst>
        </p:spPr>
        <p:txBody>
          <a:bodyPr>
            <a:spAutoFit/>
          </a:bodyPr>
          <a:lstStyle/>
          <a:p>
            <a:pPr algn="ctr" fontAlgn="auto">
              <a:spcBef>
                <a:spcPts val="0"/>
              </a:spcBef>
              <a:spcAft>
                <a:spcPts val="0"/>
              </a:spcAft>
              <a:defRPr/>
            </a:pPr>
            <a:r>
              <a:rPr lang="en-US" altLang="ja-JP" dirty="0">
                <a:solidFill>
                  <a:srgbClr val="FFFFFF"/>
                </a:solidFill>
                <a:latin typeface="Calibri" charset="0"/>
                <a:ea typeface="+mn-ea"/>
              </a:rPr>
              <a:t>Start Up / Overview</a:t>
            </a:r>
            <a:endParaRPr lang="ja-JP" altLang="en-US" dirty="0">
              <a:solidFill>
                <a:srgbClr val="FFFFFF"/>
              </a:solidFill>
              <a:latin typeface="Calibri" charset="0"/>
              <a:ea typeface="+mn-ea"/>
            </a:endParaRPr>
          </a:p>
        </p:txBody>
      </p:sp>
      <p:sp>
        <p:nvSpPr>
          <p:cNvPr id="68" name="テキスト ボックス 67"/>
          <p:cNvSpPr txBox="1"/>
          <p:nvPr/>
        </p:nvSpPr>
        <p:spPr>
          <a:xfrm>
            <a:off x="307975" y="1504950"/>
            <a:ext cx="301625" cy="369888"/>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dirty="0">
                <a:solidFill>
                  <a:srgbClr val="FFFFFF"/>
                </a:solidFill>
              </a:rPr>
              <a:t>1</a:t>
            </a:r>
            <a:endParaRPr lang="ja-JP" altLang="en-US" i="1" dirty="0">
              <a:solidFill>
                <a:srgbClr val="FFFFFF"/>
              </a:solidFill>
            </a:endParaRPr>
          </a:p>
        </p:txBody>
      </p:sp>
      <p:sp>
        <p:nvSpPr>
          <p:cNvPr id="73" name="テキスト ボックス 72"/>
          <p:cNvSpPr txBox="1"/>
          <p:nvPr/>
        </p:nvSpPr>
        <p:spPr>
          <a:xfrm>
            <a:off x="878617" y="2997200"/>
            <a:ext cx="301625" cy="369888"/>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a:solidFill>
                  <a:srgbClr val="FFFFFF"/>
                </a:solidFill>
              </a:rPr>
              <a:t>2</a:t>
            </a:r>
            <a:endParaRPr lang="ja-JP" altLang="en-US" i="1">
              <a:solidFill>
                <a:srgbClr val="FFFFFF"/>
              </a:solidFill>
            </a:endParaRPr>
          </a:p>
        </p:txBody>
      </p:sp>
      <p:sp>
        <p:nvSpPr>
          <p:cNvPr id="76" name="テキスト ボックス 75"/>
          <p:cNvSpPr txBox="1"/>
          <p:nvPr/>
        </p:nvSpPr>
        <p:spPr>
          <a:xfrm>
            <a:off x="1316153" y="4071938"/>
            <a:ext cx="301625" cy="36830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a:solidFill>
                  <a:srgbClr val="FFFFFF"/>
                </a:solidFill>
              </a:rPr>
              <a:t>3</a:t>
            </a:r>
            <a:endParaRPr lang="ja-JP" altLang="en-US" i="1">
              <a:solidFill>
                <a:srgbClr val="FFFFFF"/>
              </a:solidFill>
            </a:endParaRPr>
          </a:p>
        </p:txBody>
      </p:sp>
      <p:sp>
        <p:nvSpPr>
          <p:cNvPr id="79" name="テキスト ボックス 78"/>
          <p:cNvSpPr txBox="1"/>
          <p:nvPr/>
        </p:nvSpPr>
        <p:spPr>
          <a:xfrm>
            <a:off x="1901825" y="5568950"/>
            <a:ext cx="301625" cy="368300"/>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dirty="0">
                <a:solidFill>
                  <a:srgbClr val="FFFFFF"/>
                </a:solidFill>
              </a:rPr>
              <a:t>4</a:t>
            </a:r>
            <a:endParaRPr lang="ja-JP" altLang="en-US" i="1" dirty="0">
              <a:solidFill>
                <a:srgbClr val="FFFFFF"/>
              </a:solidFill>
            </a:endParaRPr>
          </a:p>
        </p:txBody>
      </p:sp>
      <p:sp>
        <p:nvSpPr>
          <p:cNvPr id="80" name="テキスト ボックス 79"/>
          <p:cNvSpPr txBox="1"/>
          <p:nvPr/>
        </p:nvSpPr>
        <p:spPr>
          <a:xfrm>
            <a:off x="5883593" y="1516063"/>
            <a:ext cx="301625" cy="369887"/>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pPr fontAlgn="auto">
              <a:spcBef>
                <a:spcPts val="0"/>
              </a:spcBef>
              <a:spcAft>
                <a:spcPts val="0"/>
              </a:spcAft>
              <a:defRPr/>
            </a:pPr>
            <a:r>
              <a:rPr lang="en-US" altLang="ja-JP" i="1">
                <a:solidFill>
                  <a:srgbClr val="FFFFFF"/>
                </a:solidFill>
              </a:rPr>
              <a:t>5</a:t>
            </a:r>
            <a:endParaRPr lang="ja-JP" altLang="en-US" i="1">
              <a:solidFill>
                <a:srgbClr val="FFFFFF"/>
              </a:solidFill>
            </a:endParaRPr>
          </a:p>
        </p:txBody>
      </p:sp>
      <p:sp>
        <p:nvSpPr>
          <p:cNvPr id="3" name="タイトル 2"/>
          <p:cNvSpPr>
            <a:spLocks noGrp="1"/>
          </p:cNvSpPr>
          <p:nvPr>
            <p:ph type="title"/>
          </p:nvPr>
        </p:nvSpPr>
        <p:spPr>
          <a:xfrm>
            <a:off x="152400" y="164910"/>
            <a:ext cx="8850630" cy="777875"/>
          </a:xfrm>
        </p:spPr>
        <p:txBody>
          <a:bodyPr rtlCol="0">
            <a:normAutofit fontScale="90000"/>
          </a:bodyPr>
          <a:lstStyle/>
          <a:p>
            <a:pPr fontAlgn="auto">
              <a:spcAft>
                <a:spcPts val="0"/>
              </a:spcAft>
              <a:defRPr/>
            </a:pPr>
            <a:r>
              <a:rPr lang="ja-JP" altLang="en-US" dirty="0" smtClean="0">
                <a:solidFill>
                  <a:srgbClr val="003399"/>
                </a:solidFill>
                <a:latin typeface="HGP創英角ｺﾞｼｯｸUB" pitchFamily="50" charset="-128"/>
                <a:ea typeface="HGP創英角ｺﾞｼｯｸUB" pitchFamily="50" charset="-128"/>
              </a:rPr>
              <a:t>デザインプロジェクトで学ぶ方法論・手法</a:t>
            </a:r>
            <a:endParaRPr lang="ja-JP" altLang="en-US" dirty="0">
              <a:solidFill>
                <a:srgbClr val="003399"/>
              </a:solidFill>
              <a:latin typeface="HGP創英角ｺﾞｼｯｸUB" pitchFamily="50" charset="-128"/>
              <a:ea typeface="HGP創英角ｺﾞｼｯｸUB" pitchFamily="50" charset="-128"/>
            </a:endParaRPr>
          </a:p>
        </p:txBody>
      </p:sp>
      <p:sp>
        <p:nvSpPr>
          <p:cNvPr id="6" name="テキスト ボックス 5"/>
          <p:cNvSpPr txBox="1"/>
          <p:nvPr/>
        </p:nvSpPr>
        <p:spPr>
          <a:xfrm>
            <a:off x="152400" y="1954213"/>
            <a:ext cx="4287838" cy="92392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システムズ・エンジニアリングとデザイン</a:t>
            </a:r>
            <a:r>
              <a:rPr lang="en-US" altLang="ja-JP" dirty="0"/>
              <a:t>, </a:t>
            </a:r>
            <a:endParaRPr lang="ja-JP" altLang="en-US" dirty="0"/>
          </a:p>
          <a:p>
            <a:pPr fontAlgn="auto">
              <a:spcBef>
                <a:spcPts val="0"/>
              </a:spcBef>
              <a:spcAft>
                <a:spcPts val="0"/>
              </a:spcAft>
              <a:defRPr/>
            </a:pPr>
            <a:r>
              <a:rPr lang="en-US" altLang="ja-JP" dirty="0"/>
              <a:t>V</a:t>
            </a:r>
            <a:r>
              <a:rPr lang="ja-JP" altLang="en-US" dirty="0"/>
              <a:t>モデルについて</a:t>
            </a:r>
            <a:r>
              <a:rPr lang="en-US" altLang="ja-JP" dirty="0"/>
              <a:t>, </a:t>
            </a:r>
            <a:r>
              <a:rPr lang="ja-JP" altLang="en-US" dirty="0"/>
              <a:t>チームビルディング</a:t>
            </a:r>
            <a:r>
              <a:rPr lang="en-US" altLang="ja-JP" dirty="0"/>
              <a:t>,</a:t>
            </a:r>
          </a:p>
          <a:p>
            <a:pPr fontAlgn="auto">
              <a:spcBef>
                <a:spcPts val="0"/>
              </a:spcBef>
              <a:spcAft>
                <a:spcPts val="0"/>
              </a:spcAft>
              <a:defRPr/>
            </a:pPr>
            <a:r>
              <a:rPr lang="ja-JP" altLang="en-US" dirty="0"/>
              <a:t>創造のための繰り返し</a:t>
            </a:r>
            <a:r>
              <a:rPr lang="en-US" altLang="ja-JP" dirty="0"/>
              <a:t>, </a:t>
            </a:r>
            <a:r>
              <a:rPr lang="ja-JP" altLang="en-US" dirty="0"/>
              <a:t>デザインと哲学</a:t>
            </a:r>
            <a:r>
              <a:rPr lang="en-US" altLang="ja-JP" dirty="0"/>
              <a:t>, </a:t>
            </a:r>
            <a:r>
              <a:rPr lang="ja-JP" altLang="en-US" dirty="0"/>
              <a:t>等</a:t>
            </a:r>
          </a:p>
        </p:txBody>
      </p:sp>
      <p:sp>
        <p:nvSpPr>
          <p:cNvPr id="7" name="テキスト ボックス 6"/>
          <p:cNvSpPr txBox="1"/>
          <p:nvPr/>
        </p:nvSpPr>
        <p:spPr>
          <a:xfrm>
            <a:off x="762729" y="3429000"/>
            <a:ext cx="4454525" cy="36988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ブレインストーミング</a:t>
            </a:r>
            <a:r>
              <a:rPr lang="en-US" altLang="ja-JP" dirty="0"/>
              <a:t>, KJ</a:t>
            </a:r>
            <a:r>
              <a:rPr lang="ja-JP" altLang="en-US" dirty="0"/>
              <a:t>法</a:t>
            </a:r>
            <a:r>
              <a:rPr lang="en-US" altLang="ja-JP" dirty="0"/>
              <a:t>, </a:t>
            </a:r>
            <a:r>
              <a:rPr lang="ja-JP" altLang="en-US" dirty="0"/>
              <a:t>マインドマップ</a:t>
            </a:r>
            <a:r>
              <a:rPr lang="en-US" altLang="ja-JP" dirty="0"/>
              <a:t>, </a:t>
            </a:r>
            <a:r>
              <a:rPr lang="ja-JP" altLang="en-US" dirty="0"/>
              <a:t>等</a:t>
            </a:r>
          </a:p>
        </p:txBody>
      </p:sp>
      <p:sp>
        <p:nvSpPr>
          <p:cNvPr id="9" name="テキスト ボックス 8"/>
          <p:cNvSpPr txBox="1"/>
          <p:nvPr/>
        </p:nvSpPr>
        <p:spPr>
          <a:xfrm>
            <a:off x="827088" y="6103938"/>
            <a:ext cx="6999287" cy="64611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エネーブラー・フレームワーク</a:t>
            </a:r>
            <a:r>
              <a:rPr lang="en-US" altLang="ja-JP" dirty="0"/>
              <a:t>, QFD, FFBD, OPM, </a:t>
            </a:r>
            <a:r>
              <a:rPr lang="ja-JP" altLang="en-US" dirty="0"/>
              <a:t>モルフォロジカル分析</a:t>
            </a:r>
            <a:r>
              <a:rPr lang="en-US" altLang="ja-JP" dirty="0"/>
              <a:t>, </a:t>
            </a:r>
            <a:endParaRPr lang="ja-JP" altLang="en-US" dirty="0"/>
          </a:p>
          <a:p>
            <a:pPr fontAlgn="auto">
              <a:spcBef>
                <a:spcPts val="0"/>
              </a:spcBef>
              <a:spcAft>
                <a:spcPts val="0"/>
              </a:spcAft>
              <a:defRPr/>
            </a:pPr>
            <a:r>
              <a:rPr lang="ja-JP" altLang="en-US" dirty="0"/>
              <a:t>ピュー・コンセプトセレクション</a:t>
            </a:r>
            <a:r>
              <a:rPr lang="en-US" altLang="ja-JP" dirty="0"/>
              <a:t>, </a:t>
            </a:r>
            <a:r>
              <a:rPr lang="ja-JP" altLang="en-US" dirty="0"/>
              <a:t>エンパシーのためのプロトタイプ</a:t>
            </a:r>
            <a:r>
              <a:rPr lang="en-US" altLang="ja-JP" dirty="0"/>
              <a:t>, </a:t>
            </a:r>
            <a:r>
              <a:rPr lang="ja-JP" altLang="en-US" dirty="0"/>
              <a:t>等</a:t>
            </a:r>
          </a:p>
        </p:txBody>
      </p:sp>
      <p:sp>
        <p:nvSpPr>
          <p:cNvPr id="10" name="テキスト ボックス 9"/>
          <p:cNvSpPr txBox="1"/>
          <p:nvPr/>
        </p:nvSpPr>
        <p:spPr>
          <a:xfrm>
            <a:off x="4629150" y="1954213"/>
            <a:ext cx="4452938" cy="92392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テストのためのプロトタイプ</a:t>
            </a:r>
            <a:r>
              <a:rPr lang="en-US" altLang="ja-JP" dirty="0"/>
              <a:t>,</a:t>
            </a:r>
            <a:endParaRPr lang="ja-JP" altLang="en-US" dirty="0"/>
          </a:p>
          <a:p>
            <a:pPr fontAlgn="auto">
              <a:spcBef>
                <a:spcPts val="0"/>
              </a:spcBef>
              <a:spcAft>
                <a:spcPts val="0"/>
              </a:spcAft>
              <a:defRPr/>
            </a:pPr>
            <a:r>
              <a:rPr lang="en-US" altLang="ja-JP" dirty="0"/>
              <a:t>AHP, </a:t>
            </a:r>
            <a:r>
              <a:rPr lang="ja-JP" altLang="en-US" dirty="0"/>
              <a:t>インタビュー</a:t>
            </a:r>
            <a:r>
              <a:rPr lang="en-US" altLang="ja-JP" dirty="0"/>
              <a:t>(</a:t>
            </a:r>
            <a:r>
              <a:rPr lang="ja-JP" altLang="en-US" dirty="0"/>
              <a:t>有識者調査</a:t>
            </a:r>
            <a:r>
              <a:rPr lang="en-US" altLang="ja-JP" dirty="0"/>
              <a:t>, </a:t>
            </a:r>
            <a:r>
              <a:rPr lang="ja-JP" altLang="en-US" dirty="0"/>
              <a:t>専門家判断</a:t>
            </a:r>
            <a:r>
              <a:rPr lang="en-US" altLang="ja-JP" dirty="0"/>
              <a:t>),</a:t>
            </a:r>
          </a:p>
          <a:p>
            <a:pPr fontAlgn="auto">
              <a:spcBef>
                <a:spcPts val="0"/>
              </a:spcBef>
              <a:spcAft>
                <a:spcPts val="0"/>
              </a:spcAft>
              <a:defRPr/>
            </a:pPr>
            <a:r>
              <a:rPr lang="ja-JP" altLang="en-US" dirty="0"/>
              <a:t>アンケート</a:t>
            </a:r>
            <a:r>
              <a:rPr lang="en-US" altLang="ja-JP" dirty="0"/>
              <a:t>, </a:t>
            </a:r>
            <a:r>
              <a:rPr lang="ja-JP" altLang="en-US" dirty="0"/>
              <a:t>社会調査</a:t>
            </a:r>
            <a:r>
              <a:rPr lang="en-US" altLang="ja-JP" dirty="0"/>
              <a:t>, </a:t>
            </a:r>
            <a:r>
              <a:rPr lang="ja-JP" altLang="en-US" dirty="0"/>
              <a:t>社会実験</a:t>
            </a:r>
          </a:p>
        </p:txBody>
      </p:sp>
      <p:pic>
        <p:nvPicPr>
          <p:cNvPr id="21" name="Picture 7" descr="DSC_0508"/>
          <p:cNvPicPr>
            <a:picLocks noChangeAspect="1" noChangeArrowheads="1"/>
          </p:cNvPicPr>
          <p:nvPr/>
        </p:nvPicPr>
        <p:blipFill rotWithShape="1">
          <a:blip r:embed="rId3"/>
          <a:srcRect t="9319"/>
          <a:stretch/>
        </p:blipFill>
        <p:spPr bwMode="auto">
          <a:xfrm>
            <a:off x="5328557" y="3062910"/>
            <a:ext cx="3384468" cy="2204034"/>
          </a:xfrm>
          <a:prstGeom prst="rect">
            <a:avLst/>
          </a:prstGeom>
          <a:ln>
            <a:noFill/>
          </a:ln>
          <a:effectLst>
            <a:outerShdw blurRad="292100" dist="139700" dir="2700000" algn="tl" rotWithShape="0">
              <a:srgbClr val="333333">
                <a:alpha val="65000"/>
              </a:srgbClr>
            </a:outerShdw>
          </a:effectLst>
          <a:extLst/>
        </p:spPr>
      </p:pic>
      <p:sp>
        <p:nvSpPr>
          <p:cNvPr id="8" name="テキスト ボックス 7"/>
          <p:cNvSpPr txBox="1"/>
          <p:nvPr/>
        </p:nvSpPr>
        <p:spPr>
          <a:xfrm>
            <a:off x="1203441" y="4691063"/>
            <a:ext cx="6089650" cy="64611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ja-JP" altLang="en-US" dirty="0"/>
              <a:t>観察</a:t>
            </a:r>
            <a:r>
              <a:rPr lang="en-US" altLang="ja-JP" dirty="0"/>
              <a:t>(</a:t>
            </a:r>
            <a:r>
              <a:rPr lang="ja-JP" altLang="en-US" dirty="0"/>
              <a:t>フィールドワーク</a:t>
            </a:r>
            <a:r>
              <a:rPr lang="en-US" altLang="ja-JP" dirty="0"/>
              <a:t>, </a:t>
            </a:r>
            <a:r>
              <a:rPr lang="ja-JP" altLang="en-US" dirty="0"/>
              <a:t>エスノグラフィ</a:t>
            </a:r>
            <a:r>
              <a:rPr lang="en-US" altLang="ja-JP" dirty="0"/>
              <a:t>, </a:t>
            </a:r>
            <a:r>
              <a:rPr lang="ja-JP" altLang="en-US" dirty="0"/>
              <a:t>参与観察</a:t>
            </a:r>
            <a:r>
              <a:rPr lang="en-US" altLang="ja-JP" dirty="0"/>
              <a:t>),</a:t>
            </a:r>
          </a:p>
          <a:p>
            <a:pPr fontAlgn="auto">
              <a:spcBef>
                <a:spcPts val="0"/>
              </a:spcBef>
              <a:spcAft>
                <a:spcPts val="0"/>
              </a:spcAft>
              <a:defRPr/>
            </a:pPr>
            <a:r>
              <a:rPr lang="en-US" altLang="ja-JP" dirty="0"/>
              <a:t>CVCA, WCA, </a:t>
            </a:r>
            <a:r>
              <a:rPr lang="ja-JP" altLang="en-US" dirty="0"/>
              <a:t>バリューグラフ</a:t>
            </a:r>
            <a:r>
              <a:rPr lang="en-US" altLang="ja-JP" dirty="0"/>
              <a:t>, </a:t>
            </a:r>
            <a:r>
              <a:rPr lang="ja-JP" altLang="en-US" dirty="0"/>
              <a:t>シナリオグラフ</a:t>
            </a:r>
            <a:r>
              <a:rPr lang="en-US" altLang="ja-JP" dirty="0"/>
              <a:t>, </a:t>
            </a:r>
            <a:r>
              <a:rPr lang="ja-JP" altLang="en-US" dirty="0"/>
              <a:t>ユースケース</a:t>
            </a:r>
            <a:r>
              <a:rPr lang="en-US" altLang="ja-JP" dirty="0"/>
              <a:t>, </a:t>
            </a:r>
            <a:r>
              <a:rPr lang="ja-JP" altLang="en-US" dirty="0"/>
              <a:t>等</a:t>
            </a:r>
            <a:r>
              <a:rPr lang="en-US" altLang="ja-JP" dirty="0"/>
              <a:t> </a:t>
            </a:r>
            <a:endParaRPr lang="ja-JP" altLang="en-US" dirty="0"/>
          </a:p>
        </p:txBody>
      </p:sp>
      <p:sp>
        <p:nvSpPr>
          <p:cNvPr id="24"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50</a:t>
            </a:fld>
            <a:endParaRPr lang="en-US" altLang="ja-JP" sz="2800" b="1" baseline="2000">
              <a:latin typeface="ＭＳ Ｐゴシック" pitchFamily="50" charset="-128"/>
            </a:endParaRPr>
          </a:p>
        </p:txBody>
      </p:sp>
      <p:sp>
        <p:nvSpPr>
          <p:cNvPr id="2" name="角丸四角形 1"/>
          <p:cNvSpPr/>
          <p:nvPr/>
        </p:nvSpPr>
        <p:spPr>
          <a:xfrm>
            <a:off x="1901825" y="4191948"/>
            <a:ext cx="2126519" cy="499115"/>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84080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ChangeArrowheads="1"/>
          </p:cNvSpPr>
          <p:nvPr/>
        </p:nvSpPr>
        <p:spPr bwMode="auto">
          <a:xfrm>
            <a:off x="5440363" y="5037138"/>
            <a:ext cx="1519237" cy="609600"/>
          </a:xfrm>
          <a:prstGeom prst="rect">
            <a:avLst/>
          </a:prstGeom>
          <a:noFill/>
          <a:ln w="9525">
            <a:noFill/>
            <a:miter lim="800000"/>
            <a:headEnd/>
            <a:tailEnd/>
          </a:ln>
        </p:spPr>
        <p:txBody>
          <a:bodyPr anchor="ctr"/>
          <a:lstStyle/>
          <a:p>
            <a:pPr algn="l"/>
            <a:r>
              <a:rPr lang="en-US" altLang="ja-JP" b="1">
                <a:latin typeface="ＭＳ Ｐゴシック" pitchFamily="50" charset="-128"/>
              </a:rPr>
              <a:t>『</a:t>
            </a:r>
            <a:r>
              <a:rPr lang="ja-JP" altLang="en-US" b="1">
                <a:latin typeface="ＭＳ Ｐゴシック" pitchFamily="50" charset="-128"/>
              </a:rPr>
              <a:t>藪の中</a:t>
            </a:r>
            <a:r>
              <a:rPr lang="en-US" altLang="ja-JP" b="1">
                <a:latin typeface="ＭＳ Ｐゴシック" pitchFamily="50" charset="-128"/>
              </a:rPr>
              <a:t>』</a:t>
            </a:r>
          </a:p>
        </p:txBody>
      </p:sp>
      <p:sp>
        <p:nvSpPr>
          <p:cNvPr id="6148" name="Rectangle 3"/>
          <p:cNvSpPr>
            <a:spLocks noChangeArrowheads="1"/>
          </p:cNvSpPr>
          <p:nvPr/>
        </p:nvSpPr>
        <p:spPr bwMode="auto">
          <a:xfrm>
            <a:off x="342900" y="496788"/>
            <a:ext cx="8426450" cy="1135062"/>
          </a:xfrm>
          <a:prstGeom prst="rect">
            <a:avLst/>
          </a:prstGeom>
          <a:noFill/>
          <a:ln w="9525">
            <a:noFill/>
            <a:miter lim="800000"/>
            <a:headEnd/>
            <a:tailEnd/>
          </a:ln>
        </p:spPr>
        <p:txBody>
          <a:bodyPr/>
          <a:lstStyle/>
          <a:p>
            <a:pPr marL="342900" indent="-342900" algn="l">
              <a:spcBef>
                <a:spcPct val="50000"/>
              </a:spcBef>
            </a:pPr>
            <a:r>
              <a:rPr lang="ja-JP" altLang="en-US" sz="1800" b="1" dirty="0">
                <a:latin typeface="ＤＦＰ太丸ゴシック体"/>
                <a:ea typeface="ＤＦＰ太丸ゴシック体"/>
                <a:cs typeface="ＤＦＰ太丸ゴシック体"/>
              </a:rPr>
              <a:t>検非違使（けびいし）に問われたる木樵（きこ）りの物語</a:t>
            </a:r>
          </a:p>
          <a:p>
            <a:pPr marL="1588" indent="12700" algn="l">
              <a:spcBef>
                <a:spcPct val="50000"/>
              </a:spcBef>
              <a:tabLst>
                <a:tab pos="0" algn="l"/>
              </a:tabLst>
            </a:pPr>
            <a:r>
              <a:rPr lang="ja-JP" altLang="en-US" sz="1800" b="1" dirty="0">
                <a:latin typeface="ＤＦＰ太丸ゴシック体"/>
                <a:ea typeface="ＤＦＰ太丸ゴシック体"/>
                <a:cs typeface="ＤＦＰ太丸ゴシック体"/>
              </a:rPr>
              <a:t>さようでございます。あの死骸（しがい）を見つけたのは、わたしに違いございません</a:t>
            </a:r>
            <a:r>
              <a:rPr lang="ja-JP" altLang="en-US" sz="1800" b="1" dirty="0" smtClean="0">
                <a:latin typeface="ＤＦＰ太丸ゴシック体"/>
                <a:ea typeface="ＤＦＰ太丸ゴシック体"/>
                <a:cs typeface="ＤＦＰ太丸ゴシック体"/>
              </a:rPr>
              <a:t>。・</a:t>
            </a:r>
            <a:r>
              <a:rPr lang="ja-JP" altLang="en-US" sz="1800" b="1" dirty="0">
                <a:latin typeface="ＤＦＰ太丸ゴシック体"/>
                <a:ea typeface="ＤＦＰ太丸ゴシック体"/>
                <a:cs typeface="ＤＦＰ太丸ゴシック体"/>
              </a:rPr>
              <a:t>・・・・・</a:t>
            </a:r>
          </a:p>
        </p:txBody>
      </p:sp>
      <p:sp>
        <p:nvSpPr>
          <p:cNvPr id="6149" name="Text Box 4"/>
          <p:cNvSpPr txBox="1">
            <a:spLocks noChangeArrowheads="1"/>
          </p:cNvSpPr>
          <p:nvPr/>
        </p:nvSpPr>
        <p:spPr bwMode="auto">
          <a:xfrm>
            <a:off x="1766888" y="1984646"/>
            <a:ext cx="6083717" cy="1938992"/>
          </a:xfrm>
          <a:prstGeom prst="rect">
            <a:avLst/>
          </a:prstGeom>
          <a:noFill/>
          <a:ln w="9525">
            <a:noFill/>
            <a:miter lim="800000"/>
            <a:headEnd/>
            <a:tailEnd/>
          </a:ln>
        </p:spPr>
        <p:txBody>
          <a:bodyPr wrap="none">
            <a:spAutoFit/>
          </a:bodyPr>
          <a:lstStyle/>
          <a:p>
            <a:pPr algn="l"/>
            <a:r>
              <a:rPr lang="ja-JP" altLang="en-US" sz="2000">
                <a:latin typeface="ＤＦＰ太丸ゴシック体"/>
                <a:ea typeface="ＤＦＰ太丸ゴシック体"/>
                <a:cs typeface="ＤＦＰ太丸ゴシック体"/>
              </a:rPr>
              <a:t>検非違使に問われたる旅法師（たびほうし）の物語</a:t>
            </a:r>
          </a:p>
          <a:p>
            <a:pPr algn="l"/>
            <a:r>
              <a:rPr lang="ja-JP" altLang="en-US" sz="2000">
                <a:latin typeface="ＤＦＰ太丸ゴシック体"/>
                <a:ea typeface="ＤＦＰ太丸ゴシック体"/>
                <a:cs typeface="ＤＦＰ太丸ゴシック体"/>
              </a:rPr>
              <a:t>検非違使に問われたる放免（ほうめん）の物語</a:t>
            </a:r>
          </a:p>
          <a:p>
            <a:pPr algn="l"/>
            <a:r>
              <a:rPr lang="ja-JP" altLang="en-US" sz="2000">
                <a:latin typeface="ＤＦＰ太丸ゴシック体"/>
                <a:ea typeface="ＤＦＰ太丸ゴシック体"/>
                <a:cs typeface="ＤＦＰ太丸ゴシック体"/>
              </a:rPr>
              <a:t>検非違使に問われたる媼（おうな）の物語</a:t>
            </a:r>
          </a:p>
          <a:p>
            <a:pPr algn="l"/>
            <a:r>
              <a:rPr lang="ja-JP" altLang="en-US" sz="2000">
                <a:latin typeface="ＤＦＰ太丸ゴシック体"/>
                <a:ea typeface="ＤＦＰ太丸ゴシック体"/>
                <a:cs typeface="ＤＦＰ太丸ゴシック体"/>
              </a:rPr>
              <a:t>多襄丸（たじょうまる）の白状</a:t>
            </a:r>
          </a:p>
          <a:p>
            <a:pPr algn="l"/>
            <a:r>
              <a:rPr lang="ja-JP" altLang="en-US" sz="2000">
                <a:latin typeface="ＤＦＰ太丸ゴシック体"/>
                <a:ea typeface="ＤＦＰ太丸ゴシック体"/>
                <a:cs typeface="ＤＦＰ太丸ゴシック体"/>
              </a:rPr>
              <a:t>清水寺に来れる女の懺悔</a:t>
            </a:r>
          </a:p>
          <a:p>
            <a:pPr algn="l"/>
            <a:r>
              <a:rPr lang="ja-JP" altLang="en-US" sz="2000">
                <a:latin typeface="ＤＦＰ太丸ゴシック体"/>
                <a:ea typeface="ＤＦＰ太丸ゴシック体"/>
                <a:cs typeface="ＤＦＰ太丸ゴシック体"/>
              </a:rPr>
              <a:t>巫女（みこ）の口を借りたる死霊の物語</a:t>
            </a:r>
          </a:p>
        </p:txBody>
      </p:sp>
      <p:pic>
        <p:nvPicPr>
          <p:cNvPr id="6150" name="Picture 5" descr="C:\Documents and Settings\shirasaka\Application Data\Microsoft\Media Catalog\Downloaded Clips\cl39\j0144254.jpg"/>
          <p:cNvPicPr>
            <a:picLocks noChangeAspect="1" noChangeArrowheads="1"/>
          </p:cNvPicPr>
          <p:nvPr/>
        </p:nvPicPr>
        <p:blipFill>
          <a:blip r:embed="rId2" cstate="print"/>
          <a:srcRect/>
          <a:stretch>
            <a:fillRect/>
          </a:stretch>
        </p:blipFill>
        <p:spPr bwMode="auto">
          <a:xfrm>
            <a:off x="739774" y="4297363"/>
            <a:ext cx="3312111" cy="2174896"/>
          </a:xfrm>
          <a:prstGeom prst="rect">
            <a:avLst/>
          </a:prstGeom>
          <a:noFill/>
          <a:ln w="9525">
            <a:noFill/>
            <a:miter lim="800000"/>
            <a:headEnd/>
            <a:tailEnd/>
          </a:ln>
        </p:spPr>
      </p:pic>
    </p:spTree>
    <p:extLst>
      <p:ext uri="{BB962C8B-B14F-4D97-AF65-F5344CB8AC3E}">
        <p14:creationId xmlns:p14="http://schemas.microsoft.com/office/powerpoint/2010/main" val="1136874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8306"/>
                                        </p:tgtEl>
                                        <p:attrNameLst>
                                          <p:attrName>style.visibility</p:attrName>
                                        </p:attrNameLst>
                                      </p:cBhvr>
                                      <p:to>
                                        <p:strVal val="visible"/>
                                      </p:to>
                                    </p:set>
                                    <p:animEffect transition="in" filter="blinds(horizontal)">
                                      <p:cBhvr>
                                        <p:cTn id="7" dur="500"/>
                                        <p:tgtEl>
                                          <p:spTgt spid="738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normAutofit/>
          </a:bodyPr>
          <a:lstStyle/>
          <a:p>
            <a:r>
              <a:rPr kumimoji="1" lang="ja-JP" altLang="en-US" dirty="0" smtClean="0">
                <a:solidFill>
                  <a:schemeClr val="accent1">
                    <a:lumMod val="75000"/>
                  </a:schemeClr>
                </a:solidFill>
                <a:latin typeface="HGP創英角ｺﾞｼｯｸUB" pitchFamily="50" charset="-128"/>
                <a:ea typeface="HGP創英角ｺﾞｼｯｸUB" pitchFamily="50" charset="-128"/>
              </a:rPr>
              <a:t>多視点の有効性</a:t>
            </a:r>
            <a:endParaRPr kumimoji="1" lang="ja-JP" altLang="en-US" dirty="0">
              <a:solidFill>
                <a:schemeClr val="accent1">
                  <a:lumMod val="75000"/>
                </a:schemeClr>
              </a:solidFill>
              <a:latin typeface="HGP創英角ｺﾞｼｯｸUB" pitchFamily="50" charset="-128"/>
              <a:ea typeface="HGP創英角ｺﾞｼｯｸUB" pitchFamily="50" charset="-128"/>
            </a:endParaRPr>
          </a:p>
        </p:txBody>
      </p:sp>
      <p:sp>
        <p:nvSpPr>
          <p:cNvPr id="3" name="コンテンツ プレースホルダー 2"/>
          <p:cNvSpPr>
            <a:spLocks noGrp="1"/>
          </p:cNvSpPr>
          <p:nvPr>
            <p:ph idx="1"/>
          </p:nvPr>
        </p:nvSpPr>
        <p:spPr>
          <a:xfrm>
            <a:off x="179512" y="1556792"/>
            <a:ext cx="8856984" cy="4896544"/>
          </a:xfrm>
        </p:spPr>
        <p:txBody>
          <a:bodyPr>
            <a:noAutofit/>
          </a:bodyPr>
          <a:lstStyle/>
          <a:p>
            <a:r>
              <a:rPr lang="ja-JP" altLang="en-US" sz="2800" dirty="0" smtClean="0">
                <a:latin typeface="HGP創英角ｺﾞｼｯｸUB" pitchFamily="50" charset="-128"/>
                <a:ea typeface="HGP創英角ｺﾞｼｯｸUB" pitchFamily="50" charset="-128"/>
              </a:rPr>
              <a:t>システムアーキテクチャーのための多視点</a:t>
            </a:r>
          </a:p>
          <a:p>
            <a:pPr lvl="1"/>
            <a:r>
              <a:rPr lang="en-US" altLang="ja-JP" sz="2400" dirty="0" smtClean="0">
                <a:latin typeface="HGP創英角ｺﾞｼｯｸUB" pitchFamily="50" charset="-128"/>
                <a:ea typeface="HGP創英角ｺﾞｼｯｸUB" pitchFamily="50" charset="-128"/>
              </a:rPr>
              <a:t>IBM</a:t>
            </a:r>
            <a:r>
              <a:rPr lang="ja-JP" altLang="en-US" sz="2400" dirty="0" smtClean="0">
                <a:latin typeface="HGP創英角ｺﾞｼｯｸUB" pitchFamily="50" charset="-128"/>
                <a:ea typeface="HGP創英角ｺﾞｼｯｸUB" pitchFamily="50" charset="-128"/>
              </a:rPr>
              <a:t>研究所</a:t>
            </a:r>
            <a:r>
              <a:rPr lang="en-US" altLang="ja-JP" sz="2400" dirty="0" smtClean="0">
                <a:latin typeface="HGP創英角ｺﾞｼｯｸUB" pitchFamily="50" charset="-128"/>
                <a:ea typeface="HGP創英角ｺﾞｼｯｸUB" pitchFamily="50" charset="-128"/>
              </a:rPr>
              <a:t> </a:t>
            </a:r>
            <a:r>
              <a:rPr lang="en-US" altLang="ja-JP" sz="2400" dirty="0" err="1" smtClean="0">
                <a:latin typeface="HGP創英角ｺﾞｼｯｸUB" pitchFamily="50" charset="-128"/>
                <a:ea typeface="HGP創英角ｺﾞｼｯｸUB" pitchFamily="50" charset="-128"/>
              </a:rPr>
              <a:t>Zachman</a:t>
            </a:r>
            <a:r>
              <a:rPr lang="ja-JP" altLang="en-US" sz="2400" dirty="0" smtClean="0">
                <a:latin typeface="HGP創英角ｺﾞｼｯｸUB" pitchFamily="50" charset="-128"/>
                <a:ea typeface="HGP創英角ｺﾞｼｯｸUB" pitchFamily="50" charset="-128"/>
              </a:rPr>
              <a:t>博士によるアーキテクチャフレームワーク提案</a:t>
            </a:r>
            <a:r>
              <a:rPr lang="en-US" altLang="ja-JP" sz="2400" dirty="0" smtClean="0">
                <a:latin typeface="HGP創英角ｺﾞｼｯｸUB" pitchFamily="50" charset="-128"/>
                <a:ea typeface="HGP創英角ｺﾞｼｯｸUB" pitchFamily="50" charset="-128"/>
              </a:rPr>
              <a:t>(</a:t>
            </a:r>
            <a:r>
              <a:rPr lang="en-US" altLang="ja-JP" sz="2400" dirty="0" err="1" smtClean="0">
                <a:latin typeface="HGP創英角ｺﾞｼｯｸUB" pitchFamily="50" charset="-128"/>
                <a:ea typeface="HGP創英角ｺﾞｼｯｸUB" pitchFamily="50" charset="-128"/>
              </a:rPr>
              <a:t>Zachman</a:t>
            </a:r>
            <a:r>
              <a:rPr lang="en-US" altLang="ja-JP" sz="2400" dirty="0" smtClean="0">
                <a:latin typeface="HGP創英角ｺﾞｼｯｸUB" pitchFamily="50" charset="-128"/>
                <a:ea typeface="HGP創英角ｺﾞｼｯｸUB" pitchFamily="50" charset="-128"/>
              </a:rPr>
              <a:t>, 1987)</a:t>
            </a:r>
            <a:endParaRPr lang="en-US" altLang="ja-JP" dirty="0" smtClean="0">
              <a:latin typeface="HGP創英角ｺﾞｼｯｸUB" pitchFamily="50" charset="-128"/>
              <a:ea typeface="HGP創英角ｺﾞｼｯｸUB" pitchFamily="50" charset="-128"/>
            </a:endParaRPr>
          </a:p>
          <a:p>
            <a:pPr lvl="1"/>
            <a:r>
              <a:rPr lang="ja-JP" altLang="en-US" sz="2400" dirty="0" smtClean="0">
                <a:latin typeface="HGP創英角ｺﾞｼｯｸUB" pitchFamily="50" charset="-128"/>
                <a:ea typeface="HGP創英角ｺﾞｼｯｸUB" pitchFamily="50" charset="-128"/>
              </a:rPr>
              <a:t>情報システム系において多数のアーキテクチャフレームワーク誕生</a:t>
            </a:r>
            <a:r>
              <a:rPr lang="en-US" altLang="ja-JP" sz="2400" dirty="0" smtClean="0">
                <a:latin typeface="HGP創英角ｺﾞｼｯｸUB" pitchFamily="50" charset="-128"/>
                <a:ea typeface="HGP創英角ｺﾞｼｯｸUB" pitchFamily="50" charset="-128"/>
              </a:rPr>
              <a:t>(TOGAF 1995,FEAF 1999, DODAF 2003) </a:t>
            </a:r>
            <a:endParaRPr lang="en-US" altLang="ja-JP" sz="2400" dirty="0"/>
          </a:p>
          <a:p>
            <a:pPr lvl="1"/>
            <a:r>
              <a:rPr lang="ja-JP" altLang="en-US" sz="2400" dirty="0" smtClean="0">
                <a:latin typeface="HGP創英角ｺﾞｼｯｸUB" pitchFamily="50" charset="-128"/>
                <a:ea typeface="HGP創英角ｺﾞｼｯｸUB" pitchFamily="50" charset="-128"/>
              </a:rPr>
              <a:t>アーキテクチャの多視点における視点の定義</a:t>
            </a:r>
            <a:r>
              <a:rPr lang="en-US" altLang="ja-JP" sz="2400" dirty="0" smtClean="0">
                <a:latin typeface="HGP創英角ｺﾞｼｯｸUB" pitchFamily="50" charset="-128"/>
                <a:ea typeface="HGP創英角ｺﾞｼｯｸUB" pitchFamily="50" charset="-128"/>
              </a:rPr>
              <a:t>(IEEE1220 2000)</a:t>
            </a:r>
          </a:p>
          <a:p>
            <a:r>
              <a:rPr lang="ja-JP" altLang="en-US" dirty="0" smtClean="0">
                <a:latin typeface="HGP創英角ｺﾞｼｯｸUB" pitchFamily="50" charset="-128"/>
                <a:ea typeface="HGP創英角ｺﾞｼｯｸUB" pitchFamily="50" charset="-128"/>
              </a:rPr>
              <a:t>多視点の応用</a:t>
            </a:r>
            <a:endParaRPr lang="en-US" altLang="ja-JP" dirty="0" smtClean="0">
              <a:latin typeface="HGP創英角ｺﾞｼｯｸUB" pitchFamily="50" charset="-128"/>
              <a:ea typeface="HGP創英角ｺﾞｼｯｸUB" pitchFamily="50" charset="-128"/>
            </a:endParaRPr>
          </a:p>
          <a:p>
            <a:pPr lvl="1"/>
            <a:r>
              <a:rPr lang="ja-JP" altLang="en-US" sz="2400" dirty="0" smtClean="0">
                <a:latin typeface="HGP創英角ｺﾞｼｯｸUB" pitchFamily="50" charset="-128"/>
                <a:ea typeface="HGP創英角ｺﾞｼｯｸUB" pitchFamily="50" charset="-128"/>
              </a:rPr>
              <a:t>社会システムへの応用</a:t>
            </a:r>
            <a:r>
              <a:rPr lang="en-US" altLang="ja-JP" sz="2400" dirty="0" smtClean="0">
                <a:latin typeface="HGP創英角ｺﾞｼｯｸUB" pitchFamily="50" charset="-128"/>
                <a:ea typeface="HGP創英角ｺﾞｼｯｸUB" pitchFamily="50" charset="-128"/>
              </a:rPr>
              <a:t>(</a:t>
            </a:r>
            <a:r>
              <a:rPr lang="en-US" altLang="ja-JP" sz="2400" dirty="0" err="1" smtClean="0">
                <a:latin typeface="HGP創英角ｺﾞｼｯｸUB" pitchFamily="50" charset="-128"/>
                <a:ea typeface="HGP創英角ｺﾞｼｯｸUB" pitchFamily="50" charset="-128"/>
              </a:rPr>
              <a:t>Shirasaka</a:t>
            </a:r>
            <a:r>
              <a:rPr lang="en-US" altLang="ja-JP" sz="2400" dirty="0" smtClean="0">
                <a:latin typeface="HGP創英角ｺﾞｼｯｸUB" pitchFamily="50" charset="-128"/>
                <a:ea typeface="HGP創英角ｺﾞｼｯｸUB" pitchFamily="50" charset="-128"/>
              </a:rPr>
              <a:t> 2009)</a:t>
            </a:r>
            <a:endParaRPr lang="en-US" altLang="ja-JP" sz="2400" dirty="0">
              <a:latin typeface="HGP創英角ｺﾞｼｯｸUB" pitchFamily="50" charset="-128"/>
              <a:ea typeface="HGP創英角ｺﾞｼｯｸUB" pitchFamily="50" charset="-128"/>
            </a:endParaRPr>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52</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37712472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21940" y="419790"/>
            <a:ext cx="4374916" cy="523220"/>
          </a:xfrm>
          <a:prstGeom prst="rect">
            <a:avLst/>
          </a:prstGeom>
          <a:noFill/>
        </p:spPr>
        <p:txBody>
          <a:bodyPr wrap="none" rtlCol="0">
            <a:spAutoFit/>
          </a:bodyPr>
          <a:lstStyle/>
          <a:p>
            <a:r>
              <a:rPr lang="ja-JP" altLang="en-US" sz="2800" dirty="0" smtClean="0">
                <a:latin typeface="HGP創英角ﾎﾟｯﾌﾟ体" pitchFamily="50" charset="-128"/>
                <a:ea typeface="HGP創英角ﾎﾟｯﾌﾟ体" pitchFamily="50" charset="-128"/>
              </a:rPr>
              <a:t>コンセプト創りのための</a:t>
            </a:r>
            <a:r>
              <a:rPr lang="ja-JP" altLang="en-US" sz="2800" dirty="0">
                <a:latin typeface="HGP創英角ﾎﾟｯﾌﾟ体" pitchFamily="50" charset="-128"/>
                <a:ea typeface="HGP創英角ﾎﾟｯﾌﾟ体" pitchFamily="50" charset="-128"/>
              </a:rPr>
              <a:t>手法</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992626" y="1101475"/>
            <a:ext cx="7548861" cy="1261884"/>
          </a:xfrm>
          <a:prstGeom prst="rect">
            <a:avLst/>
          </a:prstGeom>
          <a:noFill/>
        </p:spPr>
        <p:txBody>
          <a:bodyPr wrap="none" rtlCol="0">
            <a:spAutoFit/>
          </a:bodyPr>
          <a:lstStyle/>
          <a:p>
            <a:r>
              <a:rPr kumimoji="1" lang="en-US" altLang="ja-JP" sz="4000" i="1" u="sng" dirty="0" smtClean="0">
                <a:solidFill>
                  <a:srgbClr val="FF0000"/>
                </a:solidFill>
                <a:latin typeface="HGP創英角ﾎﾟｯﾌﾟ体" pitchFamily="50" charset="-128"/>
                <a:ea typeface="HGP創英角ﾎﾟｯﾌﾟ体" pitchFamily="50" charset="-128"/>
              </a:rPr>
              <a:t>C</a:t>
            </a:r>
            <a:r>
              <a:rPr kumimoji="1" lang="en-US" altLang="ja-JP" sz="4000" dirty="0" smtClean="0">
                <a:latin typeface="HGP創英角ﾎﾟｯﾌﾟ体" pitchFamily="50" charset="-128"/>
                <a:ea typeface="HGP創英角ﾎﾟｯﾌﾟ体" pitchFamily="50" charset="-128"/>
              </a:rPr>
              <a:t>ustomer </a:t>
            </a:r>
            <a:r>
              <a:rPr kumimoji="1" lang="en-US" altLang="ja-JP" sz="4000" i="1" u="sng" dirty="0" smtClean="0">
                <a:solidFill>
                  <a:srgbClr val="FF0000"/>
                </a:solidFill>
                <a:latin typeface="HGP創英角ﾎﾟｯﾌﾟ体" pitchFamily="50" charset="-128"/>
                <a:ea typeface="HGP創英角ﾎﾟｯﾌﾟ体" pitchFamily="50" charset="-128"/>
              </a:rPr>
              <a:t>V</a:t>
            </a:r>
            <a:r>
              <a:rPr kumimoji="1" lang="en-US" altLang="ja-JP" sz="4000" dirty="0" smtClean="0">
                <a:latin typeface="HGP創英角ﾎﾟｯﾌﾟ体" pitchFamily="50" charset="-128"/>
                <a:ea typeface="HGP創英角ﾎﾟｯﾌﾟ体" pitchFamily="50" charset="-128"/>
              </a:rPr>
              <a:t>alue </a:t>
            </a:r>
            <a:r>
              <a:rPr kumimoji="1" lang="en-US" altLang="ja-JP" sz="4000" i="1" u="sng" dirty="0" smtClean="0">
                <a:solidFill>
                  <a:srgbClr val="FF0000"/>
                </a:solidFill>
                <a:latin typeface="HGP創英角ﾎﾟｯﾌﾟ体" pitchFamily="50" charset="-128"/>
                <a:ea typeface="HGP創英角ﾎﾟｯﾌﾟ体" pitchFamily="50" charset="-128"/>
              </a:rPr>
              <a:t>C</a:t>
            </a:r>
            <a:r>
              <a:rPr kumimoji="1" lang="en-US" altLang="ja-JP" sz="4000" dirty="0" smtClean="0">
                <a:latin typeface="HGP創英角ﾎﾟｯﾌﾟ体" pitchFamily="50" charset="-128"/>
                <a:ea typeface="HGP創英角ﾎﾟｯﾌﾟ体" pitchFamily="50" charset="-128"/>
              </a:rPr>
              <a:t>hain </a:t>
            </a:r>
            <a:r>
              <a:rPr kumimoji="1" lang="en-US" altLang="ja-JP" sz="4000" i="1" u="sng" dirty="0" smtClean="0">
                <a:solidFill>
                  <a:srgbClr val="FF0000"/>
                </a:solidFill>
                <a:latin typeface="HGP創英角ﾎﾟｯﾌﾟ体" pitchFamily="50" charset="-128"/>
                <a:ea typeface="HGP創英角ﾎﾟｯﾌﾟ体" pitchFamily="50" charset="-128"/>
              </a:rPr>
              <a:t>A</a:t>
            </a:r>
            <a:r>
              <a:rPr kumimoji="1" lang="en-US" altLang="ja-JP" sz="4000" dirty="0" smtClean="0">
                <a:latin typeface="HGP創英角ﾎﾟｯﾌﾟ体" pitchFamily="50" charset="-128"/>
                <a:ea typeface="HGP創英角ﾎﾟｯﾌﾟ体" pitchFamily="50" charset="-128"/>
              </a:rPr>
              <a:t>nalysis</a:t>
            </a:r>
          </a:p>
          <a:p>
            <a:r>
              <a:rPr lang="ja-JP" altLang="en-US" sz="3600" dirty="0" smtClean="0">
                <a:latin typeface="HGP創英角ﾎﾟｯﾌﾟ体" pitchFamily="50" charset="-128"/>
                <a:ea typeface="HGP創英角ﾎﾟｯﾌﾟ体" pitchFamily="50" charset="-128"/>
              </a:rPr>
              <a:t>顧客価値連鎖分析</a:t>
            </a:r>
            <a:endParaRPr kumimoji="1" lang="ja-JP" altLang="en-US" sz="3600" dirty="0">
              <a:latin typeface="HGP創英角ﾎﾟｯﾌﾟ体" pitchFamily="50" charset="-128"/>
              <a:ea typeface="HGP創英角ﾎﾟｯﾌﾟ体" pitchFamily="50" charset="-128"/>
            </a:endParaRPr>
          </a:p>
        </p:txBody>
      </p:sp>
      <p:sp>
        <p:nvSpPr>
          <p:cNvPr id="6" name="正方形/長方形 5"/>
          <p:cNvSpPr/>
          <p:nvPr/>
        </p:nvSpPr>
        <p:spPr>
          <a:xfrm>
            <a:off x="3552973" y="2329696"/>
            <a:ext cx="5289103" cy="369332"/>
          </a:xfrm>
          <a:prstGeom prst="rect">
            <a:avLst/>
          </a:prstGeom>
        </p:spPr>
        <p:txBody>
          <a:bodyPr wrap="square">
            <a:spAutoFit/>
          </a:bodyPr>
          <a:lstStyle/>
          <a:p>
            <a:r>
              <a:rPr lang="ja-JP" altLang="en-US" dirty="0" smtClean="0"/>
              <a:t>石井浩介・飯野謙次</a:t>
            </a:r>
            <a:r>
              <a:rPr lang="en-US" altLang="ja-JP" dirty="0" smtClean="0"/>
              <a:t>(2008),</a:t>
            </a:r>
            <a:r>
              <a:rPr lang="ja-JP" altLang="en-US" dirty="0" smtClean="0"/>
              <a:t>価値づくり設計</a:t>
            </a:r>
            <a:r>
              <a:rPr lang="en-US" altLang="ja-JP" dirty="0" smtClean="0"/>
              <a:t>, pp.20-25.</a:t>
            </a:r>
          </a:p>
        </p:txBody>
      </p:sp>
      <p:pic>
        <p:nvPicPr>
          <p:cNvPr id="10" name="図 9" descr="IMG_0085.JPG"/>
          <p:cNvPicPr>
            <a:picLocks noChangeAspect="1"/>
          </p:cNvPicPr>
          <p:nvPr/>
        </p:nvPicPr>
        <p:blipFill>
          <a:blip r:embed="rId2"/>
          <a:stretch>
            <a:fillRect/>
          </a:stretch>
        </p:blipFill>
        <p:spPr>
          <a:xfrm>
            <a:off x="2590799" y="2699028"/>
            <a:ext cx="4663518" cy="3109012"/>
          </a:xfrm>
          <a:prstGeom prst="rect">
            <a:avLst/>
          </a:prstGeom>
        </p:spPr>
      </p:pic>
      <p:sp>
        <p:nvSpPr>
          <p:cNvPr id="7" name="テキスト ボックス 6"/>
          <p:cNvSpPr txBox="1"/>
          <p:nvPr/>
        </p:nvSpPr>
        <p:spPr>
          <a:xfrm>
            <a:off x="1063893" y="6073952"/>
            <a:ext cx="7477594" cy="523220"/>
          </a:xfrm>
          <a:prstGeom prst="rect">
            <a:avLst/>
          </a:prstGeom>
          <a:noFill/>
        </p:spPr>
        <p:txBody>
          <a:bodyPr wrap="square" rtlCol="0">
            <a:spAutoFit/>
          </a:bodyPr>
          <a:lstStyle/>
          <a:p>
            <a:pPr marL="269875" indent="-269875"/>
            <a:r>
              <a:rPr kumimoji="1" lang="ja-JP" altLang="en-US" sz="2800" dirty="0" smtClean="0">
                <a:latin typeface="HGP創英角ﾎﾟｯﾌﾟ体" pitchFamily="50" charset="-128"/>
                <a:ea typeface="HGP創英角ﾎﾟｯﾌﾟ体" pitchFamily="50" charset="-128"/>
              </a:rPr>
              <a:t>システムを</a:t>
            </a:r>
            <a:r>
              <a:rPr lang="ja-JP" altLang="en-US" sz="2800" dirty="0" smtClean="0">
                <a:latin typeface="HGP創英角ﾎﾟｯﾌﾟ体" pitchFamily="50" charset="-128"/>
                <a:ea typeface="HGP創英角ﾎﾟｯﾌﾟ体" pitchFamily="50" charset="-128"/>
              </a:rPr>
              <a:t>“価値”の視点から見たアーキテクチャ</a:t>
            </a:r>
            <a:endParaRPr kumimoji="1" lang="en-US" altLang="ja-JP" sz="2800" dirty="0" smtClean="0">
              <a:latin typeface="HGP創英角ﾎﾟｯﾌﾟ体" pitchFamily="50" charset="-128"/>
              <a:ea typeface="HGP創英角ﾎﾟｯﾌﾟ体" pitchFamily="50" charset="-128"/>
            </a:endParaRPr>
          </a:p>
        </p:txBody>
      </p:sp>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53</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29842" y="5721684"/>
            <a:ext cx="3935985" cy="646331"/>
          </a:xfrm>
          <a:prstGeom prst="rect">
            <a:avLst/>
          </a:prstGeom>
        </p:spPr>
        <p:txBody>
          <a:bodyPr wrap="square">
            <a:spAutoFit/>
          </a:bodyPr>
          <a:lstStyle/>
          <a:p>
            <a:r>
              <a:rPr lang="ja-JP" altLang="en-US" dirty="0" smtClean="0"/>
              <a:t>石井浩介・飯野謙次 </a:t>
            </a:r>
            <a:r>
              <a:rPr lang="en-US" altLang="ja-JP" dirty="0" smtClean="0"/>
              <a:t>(2008: pp.20-25)</a:t>
            </a:r>
            <a:r>
              <a:rPr lang="ja-JP" altLang="en-US" dirty="0" smtClean="0"/>
              <a:t>をもとに作成</a:t>
            </a:r>
            <a:endParaRPr lang="en-US" altLang="ja-JP" dirty="0" smtClean="0"/>
          </a:p>
        </p:txBody>
      </p:sp>
      <p:sp>
        <p:nvSpPr>
          <p:cNvPr id="5" name="テキスト ボックス 4"/>
          <p:cNvSpPr txBox="1"/>
          <p:nvPr/>
        </p:nvSpPr>
        <p:spPr>
          <a:xfrm>
            <a:off x="621940" y="681400"/>
            <a:ext cx="2985113" cy="523220"/>
          </a:xfrm>
          <a:prstGeom prst="rect">
            <a:avLst/>
          </a:prstGeom>
          <a:noFill/>
        </p:spPr>
        <p:txBody>
          <a:bodyPr wrap="none" rtlCol="0">
            <a:spAutoFit/>
          </a:bodyPr>
          <a:lstStyle/>
          <a:p>
            <a:r>
              <a:rPr kumimoji="1" lang="ja-JP" altLang="en-US" sz="2800" dirty="0" smtClean="0">
                <a:latin typeface="HGP創英角ﾎﾟｯﾌﾟ体" pitchFamily="50" charset="-128"/>
                <a:ea typeface="HGP創英角ﾎﾟｯﾌﾟ体" pitchFamily="50" charset="-128"/>
              </a:rPr>
              <a:t>ＨＰ社：心電モニタ</a:t>
            </a:r>
            <a:endParaRPr kumimoji="1" lang="ja-JP" altLang="en-US" sz="2800" dirty="0">
              <a:latin typeface="HGP創英角ﾎﾟｯﾌﾟ体" pitchFamily="50" charset="-128"/>
              <a:ea typeface="HGP創英角ﾎﾟｯﾌﾟ体" pitchFamily="50" charset="-128"/>
            </a:endParaRPr>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1685925"/>
            <a:ext cx="866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6" name="Picture 4" descr="C:\Users\shirasaka\Downloads\MC900434807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096" y="2124347"/>
            <a:ext cx="1441813" cy="1441813"/>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C:\Users\shirasaka\Downloads\MC900282386.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12" y="4349394"/>
            <a:ext cx="1827212" cy="1812925"/>
          </a:xfrm>
          <a:prstGeom prst="rect">
            <a:avLst/>
          </a:prstGeom>
          <a:noFill/>
          <a:extLst>
            <a:ext uri="{909E8E84-426E-40dd-AFC4-6F175D3DCCD1}">
              <a14:hiddenFill xmlns:a14="http://schemas.microsoft.com/office/drawing/2010/main">
                <a:solidFill>
                  <a:srgbClr val="FFFFFF"/>
                </a:solidFill>
              </a14:hiddenFill>
            </a:ext>
          </a:extLst>
        </p:spPr>
      </p:pic>
      <p:pic>
        <p:nvPicPr>
          <p:cNvPr id="131078" name="Picture 6" descr="C:\Users\shirasaka\Downloads\MC900428957.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314" y="1584325"/>
            <a:ext cx="868362"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079" name="Picture 7" descr="C:\Users\shirasaka\Downloads\MC900428985.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1115" y="1475465"/>
            <a:ext cx="673735" cy="777877"/>
          </a:xfrm>
          <a:prstGeom prst="rect">
            <a:avLst/>
          </a:prstGeom>
          <a:noFill/>
          <a:extLst>
            <a:ext uri="{909E8E84-426E-40dd-AFC4-6F175D3DCCD1}">
              <a14:hiddenFill xmlns:a14="http://schemas.microsoft.com/office/drawing/2010/main">
                <a:solidFill>
                  <a:srgbClr val="FFFFFF"/>
                </a:solidFill>
              </a14:hiddenFill>
            </a:ext>
          </a:extLst>
        </p:spPr>
      </p:pic>
      <p:sp>
        <p:nvSpPr>
          <p:cNvPr id="8" name="フリーフォーム 7"/>
          <p:cNvSpPr/>
          <p:nvPr/>
        </p:nvSpPr>
        <p:spPr>
          <a:xfrm>
            <a:off x="2631057" y="2253620"/>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フリーフォーム 18"/>
          <p:cNvSpPr/>
          <p:nvPr/>
        </p:nvSpPr>
        <p:spPr>
          <a:xfrm rot="1085749">
            <a:off x="6217592" y="2406019"/>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フリーフォーム 19"/>
          <p:cNvSpPr/>
          <p:nvPr/>
        </p:nvSpPr>
        <p:spPr>
          <a:xfrm rot="12019892">
            <a:off x="6217590" y="3041140"/>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フリーフォーム 20"/>
          <p:cNvSpPr/>
          <p:nvPr/>
        </p:nvSpPr>
        <p:spPr>
          <a:xfrm rot="10450829">
            <a:off x="2783457" y="2849215"/>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1698388" y="1741815"/>
            <a:ext cx="606256" cy="523220"/>
          </a:xfrm>
          <a:prstGeom prst="rect">
            <a:avLst/>
          </a:prstGeom>
          <a:noFill/>
        </p:spPr>
        <p:txBody>
          <a:bodyPr wrap="none" rtlCol="0">
            <a:spAutoFit/>
          </a:bodyPr>
          <a:lstStyle/>
          <a:p>
            <a:r>
              <a:rPr kumimoji="1" lang="en-US" altLang="ja-JP" sz="2800" dirty="0" smtClean="0">
                <a:latin typeface="HGP創英角ｺﾞｼｯｸUB" pitchFamily="50" charset="-128"/>
                <a:ea typeface="HGP創英角ｺﾞｼｯｸUB" pitchFamily="50" charset="-128"/>
              </a:rPr>
              <a:t>HP</a:t>
            </a:r>
            <a:endParaRPr kumimoji="1" lang="ja-JP" altLang="en-US" sz="2800" dirty="0">
              <a:latin typeface="HGP創英角ｺﾞｼｯｸUB" pitchFamily="50" charset="-128"/>
              <a:ea typeface="HGP創英角ｺﾞｼｯｸUB" pitchFamily="50" charset="-128"/>
            </a:endParaRPr>
          </a:p>
        </p:txBody>
      </p:sp>
      <p:sp>
        <p:nvSpPr>
          <p:cNvPr id="23" name="テキスト ボックス 22"/>
          <p:cNvSpPr txBox="1"/>
          <p:nvPr/>
        </p:nvSpPr>
        <p:spPr>
          <a:xfrm>
            <a:off x="3386480" y="3028890"/>
            <a:ext cx="954107"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24" name="テキスト ボックス 23"/>
          <p:cNvSpPr txBox="1"/>
          <p:nvPr/>
        </p:nvSpPr>
        <p:spPr>
          <a:xfrm>
            <a:off x="6719469" y="2901091"/>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25" name="テキスト ボックス 24"/>
          <p:cNvSpPr txBox="1"/>
          <p:nvPr/>
        </p:nvSpPr>
        <p:spPr>
          <a:xfrm>
            <a:off x="1698388" y="3837874"/>
            <a:ext cx="543739" cy="523220"/>
          </a:xfrm>
          <a:prstGeom prst="rect">
            <a:avLst/>
          </a:prstGeom>
          <a:noFill/>
        </p:spPr>
        <p:txBody>
          <a:bodyPr wrap="none" rtlCol="0">
            <a:spAutoFit/>
          </a:bodyPr>
          <a:lstStyle/>
          <a:p>
            <a:r>
              <a:rPr kumimoji="1" lang="ja-JP" altLang="en-US" sz="2800" dirty="0" smtClean="0">
                <a:latin typeface="HGP創英角ｺﾞｼｯｸUB" pitchFamily="50" charset="-128"/>
                <a:ea typeface="HGP創英角ｺﾞｼｯｸUB" pitchFamily="50" charset="-128"/>
              </a:rPr>
              <a:t>国</a:t>
            </a:r>
            <a:endParaRPr kumimoji="1" lang="ja-JP" altLang="en-US" sz="2800" dirty="0">
              <a:latin typeface="HGP創英角ｺﾞｼｯｸUB" pitchFamily="50" charset="-128"/>
              <a:ea typeface="HGP創英角ｺﾞｼｯｸUB" pitchFamily="50" charset="-128"/>
            </a:endParaRPr>
          </a:p>
        </p:txBody>
      </p:sp>
      <p:sp>
        <p:nvSpPr>
          <p:cNvPr id="26" name="テキスト ボックス 25"/>
          <p:cNvSpPr txBox="1"/>
          <p:nvPr/>
        </p:nvSpPr>
        <p:spPr>
          <a:xfrm>
            <a:off x="4202502" y="4516734"/>
            <a:ext cx="1620957" cy="523220"/>
          </a:xfrm>
          <a:prstGeom prst="rect">
            <a:avLst/>
          </a:prstGeom>
          <a:noFill/>
        </p:spPr>
        <p:txBody>
          <a:bodyPr wrap="none" rtlCol="0">
            <a:spAutoFit/>
          </a:bodyPr>
          <a:lstStyle/>
          <a:p>
            <a:r>
              <a:rPr kumimoji="1" lang="ja-JP" altLang="en-US" sz="2800" dirty="0" smtClean="0">
                <a:latin typeface="HGP創英角ｺﾞｼｯｸUB" pitchFamily="50" charset="-128"/>
                <a:ea typeface="HGP創英角ｺﾞｼｯｸUB" pitchFamily="50" charset="-128"/>
              </a:rPr>
              <a:t>保険会社</a:t>
            </a:r>
            <a:endParaRPr kumimoji="1" lang="ja-JP" altLang="en-US" sz="2800" dirty="0">
              <a:latin typeface="HGP創英角ｺﾞｼｯｸUB" pitchFamily="50" charset="-128"/>
              <a:ea typeface="HGP創英角ｺﾞｼｯｸUB" pitchFamily="50" charset="-128"/>
            </a:endParaRPr>
          </a:p>
        </p:txBody>
      </p:sp>
      <p:sp>
        <p:nvSpPr>
          <p:cNvPr id="27" name="テキスト ボックス 26"/>
          <p:cNvSpPr txBox="1"/>
          <p:nvPr/>
        </p:nvSpPr>
        <p:spPr>
          <a:xfrm>
            <a:off x="1601406" y="4890687"/>
            <a:ext cx="800219" cy="830997"/>
          </a:xfrm>
          <a:prstGeom prst="rect">
            <a:avLst/>
          </a:prstGeom>
          <a:noFill/>
        </p:spPr>
        <p:txBody>
          <a:bodyPr wrap="none" rtlCol="0">
            <a:spAutoFit/>
          </a:bodyPr>
          <a:lstStyle/>
          <a:p>
            <a:r>
              <a:rPr kumimoji="1" lang="ja-JP" altLang="en-US" sz="4800" dirty="0" smtClean="0">
                <a:solidFill>
                  <a:srgbClr val="FFC000"/>
                </a:solidFill>
                <a:latin typeface="HGP創英角ｺﾞｼｯｸUB" pitchFamily="50" charset="-128"/>
                <a:ea typeface="HGP創英角ｺﾞｼｯｸUB" pitchFamily="50" charset="-128"/>
              </a:rPr>
              <a:t>？</a:t>
            </a:r>
            <a:endParaRPr kumimoji="1" lang="ja-JP" altLang="en-US" sz="4800" dirty="0">
              <a:solidFill>
                <a:srgbClr val="FFC000"/>
              </a:solidFill>
              <a:latin typeface="HGP創英角ｺﾞｼｯｸUB" pitchFamily="50" charset="-128"/>
              <a:ea typeface="HGP創英角ｺﾞｼｯｸUB" pitchFamily="50" charset="-128"/>
            </a:endParaRPr>
          </a:p>
        </p:txBody>
      </p:sp>
      <p:sp>
        <p:nvSpPr>
          <p:cNvPr id="28" name="フリーフォーム 27"/>
          <p:cNvSpPr/>
          <p:nvPr/>
        </p:nvSpPr>
        <p:spPr>
          <a:xfrm rot="10800000">
            <a:off x="5633021" y="4709770"/>
            <a:ext cx="2101251" cy="548316"/>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6148410" y="4717229"/>
            <a:ext cx="954107"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30" name="フリーフォーム 29"/>
          <p:cNvSpPr/>
          <p:nvPr/>
        </p:nvSpPr>
        <p:spPr>
          <a:xfrm rot="9754507" flipH="1">
            <a:off x="2665351" y="5158615"/>
            <a:ext cx="1846919" cy="375050"/>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 name="テキスト ボックス 30"/>
          <p:cNvSpPr txBox="1"/>
          <p:nvPr/>
        </p:nvSpPr>
        <p:spPr>
          <a:xfrm>
            <a:off x="3188495" y="5029386"/>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32" name="フリーフォーム 31"/>
          <p:cNvSpPr/>
          <p:nvPr/>
        </p:nvSpPr>
        <p:spPr>
          <a:xfrm rot="6937533" flipH="1">
            <a:off x="5098986" y="3928774"/>
            <a:ext cx="1219677" cy="289441"/>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テキスト ボックス 32"/>
          <p:cNvSpPr txBox="1"/>
          <p:nvPr/>
        </p:nvSpPr>
        <p:spPr>
          <a:xfrm>
            <a:off x="5267678" y="3837874"/>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3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54</a:t>
            </a:fld>
            <a:endParaRPr lang="en-US" altLang="ja-JP" sz="2800" b="1" baseline="2000" dirty="0">
              <a:latin typeface="ＭＳ Ｐゴシック" pitchFamily="50" charset="-128"/>
            </a:endParaRPr>
          </a:p>
        </p:txBody>
      </p:sp>
      <p:pic>
        <p:nvPicPr>
          <p:cNvPr id="35" name="図 34" descr="MC900016000.WMF"/>
          <p:cNvPicPr>
            <a:picLocks noChangeAspect="1"/>
          </p:cNvPicPr>
          <p:nvPr/>
        </p:nvPicPr>
        <p:blipFill>
          <a:blip r:embed="rId7"/>
          <a:stretch>
            <a:fillRect/>
          </a:stretch>
        </p:blipFill>
        <p:spPr>
          <a:xfrm>
            <a:off x="7555176" y="2629641"/>
            <a:ext cx="881246" cy="2056298"/>
          </a:xfrm>
          <a:prstGeom prst="rect">
            <a:avLst/>
          </a:prstGeom>
        </p:spPr>
      </p:pic>
      <p:pic>
        <p:nvPicPr>
          <p:cNvPr id="36" name="図 35" descr="MC900278570.WMF"/>
          <p:cNvPicPr>
            <a:picLocks noChangeAspect="1"/>
          </p:cNvPicPr>
          <p:nvPr/>
        </p:nvPicPr>
        <p:blipFill>
          <a:blip r:embed="rId8"/>
          <a:stretch>
            <a:fillRect/>
          </a:stretch>
        </p:blipFill>
        <p:spPr>
          <a:xfrm>
            <a:off x="4684353" y="1708980"/>
            <a:ext cx="630237" cy="511242"/>
          </a:xfrm>
          <a:prstGeom prst="rect">
            <a:avLst/>
          </a:prstGeom>
        </p:spPr>
      </p:pic>
      <p:pic>
        <p:nvPicPr>
          <p:cNvPr id="37" name="図 36" descr="MC900278570.WMF"/>
          <p:cNvPicPr>
            <a:picLocks noChangeAspect="1"/>
          </p:cNvPicPr>
          <p:nvPr/>
        </p:nvPicPr>
        <p:blipFill>
          <a:blip r:embed="rId8"/>
          <a:stretch>
            <a:fillRect/>
          </a:stretch>
        </p:blipFill>
        <p:spPr>
          <a:xfrm>
            <a:off x="6845118" y="1868726"/>
            <a:ext cx="630237" cy="5112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02882" y="695729"/>
            <a:ext cx="3331361" cy="707886"/>
          </a:xfrm>
          <a:prstGeom prst="rect">
            <a:avLst/>
          </a:prstGeom>
          <a:noFill/>
        </p:spPr>
        <p:txBody>
          <a:bodyPr wrap="none" rtlCol="0">
            <a:spAutoFit/>
          </a:bodyPr>
          <a:lstStyle/>
          <a:p>
            <a:r>
              <a:rPr lang="ja-JP" altLang="en-US" sz="4000" dirty="0" smtClean="0">
                <a:latin typeface="HGP創英角ﾎﾟｯﾌﾟ体" pitchFamily="50" charset="-128"/>
                <a:ea typeface="HGP創英角ﾎﾟｯﾌﾟ体" pitchFamily="50" charset="-128"/>
              </a:rPr>
              <a:t>ＣＶＣＡ</a:t>
            </a:r>
            <a:r>
              <a:rPr kumimoji="1" lang="ja-JP" altLang="en-US" sz="2800" dirty="0" smtClean="0">
                <a:latin typeface="HGP創英角ﾎﾟｯﾌﾟ体" pitchFamily="50" charset="-128"/>
                <a:ea typeface="HGP創英角ﾎﾟｯﾌﾟ体" pitchFamily="50" charset="-128"/>
              </a:rPr>
              <a:t>のステップ</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629587" y="1664294"/>
            <a:ext cx="8124669" cy="4647426"/>
          </a:xfrm>
          <a:prstGeom prst="rect">
            <a:avLst/>
          </a:prstGeom>
          <a:noFill/>
        </p:spPr>
        <p:txBody>
          <a:bodyPr wrap="square" rtlCol="0">
            <a:spAutoFit/>
          </a:bodyPr>
          <a:lstStyle/>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ステークホルダーのリストアップ</a:t>
            </a: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kumimoji="1" lang="ja-JP" altLang="en-US" sz="2800" dirty="0" smtClean="0">
                <a:latin typeface="HGP創英角ﾎﾟｯﾌﾟ体" pitchFamily="50" charset="-128"/>
                <a:ea typeface="HGP創英角ﾎﾟｯﾌﾟ体" pitchFamily="50" charset="-128"/>
              </a:rPr>
              <a:t>決定権者、顧客、パートナー、規格団体など</a:t>
            </a:r>
            <a:endParaRPr kumimoji="1"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ステークホルダー間の価値とその流れの識別</a:t>
            </a:r>
            <a:endParaRPr kumimoji="1" lang="en-US" altLang="ja-JP" sz="2800" dirty="0" smtClean="0">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latin typeface="HGP創英角ﾎﾟｯﾌﾟ体" pitchFamily="50" charset="-128"/>
                <a:ea typeface="HGP創英角ﾎﾟｯﾌﾟ体" pitchFamily="50" charset="-128"/>
              </a:rPr>
              <a:t>金銭、資本など：￥で表現</a:t>
            </a:r>
            <a:endParaRPr lang="en-US" altLang="ja-JP" sz="2400" dirty="0" smtClean="0">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latin typeface="HGP創英角ﾎﾟｯﾌﾟ体" pitchFamily="50" charset="-128"/>
                <a:ea typeface="HGP創英角ﾎﾟｯﾌﾟ体" pitchFamily="50" charset="-128"/>
              </a:rPr>
              <a:t>物品、サービス、情報など：適当なアイコンで表現</a:t>
            </a:r>
            <a:endParaRPr kumimoji="1" lang="en-US" altLang="ja-JP" sz="2400" dirty="0" smtClean="0">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latin typeface="HGP創英角ﾎﾟｯﾌﾟ体" pitchFamily="50" charset="-128"/>
                <a:ea typeface="HGP創英角ﾎﾟｯﾌﾟ体" pitchFamily="50" charset="-128"/>
              </a:rPr>
              <a:t>クレーム、規格の影響、投票など：！で表現</a:t>
            </a:r>
            <a:endParaRPr lang="en-US" altLang="ja-JP" sz="2400" dirty="0" smtClean="0">
              <a:latin typeface="HGP創英角ﾎﾟｯﾌﾟ体" pitchFamily="50" charset="-128"/>
              <a:ea typeface="HGP創英角ﾎﾟｯﾌﾟ体" pitchFamily="50" charset="-128"/>
            </a:endParaRPr>
          </a:p>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分析</a:t>
            </a:r>
            <a:endParaRPr kumimoji="1"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kumimoji="1" lang="ja-JP" altLang="en-US" sz="2800" dirty="0" smtClean="0">
                <a:latin typeface="HGP創英角ﾎﾟｯﾌﾟ体" pitchFamily="50" charset="-128"/>
                <a:ea typeface="HGP創英角ﾎﾟｯﾌﾟ体" pitchFamily="50" charset="-128"/>
              </a:rPr>
              <a:t>重要なカスタマは誰か？</a:t>
            </a:r>
            <a:r>
              <a:rPr lang="ja-JP" altLang="en-US" sz="2800" dirty="0" smtClean="0">
                <a:latin typeface="HGP創英角ﾎﾟｯﾌﾟ体" pitchFamily="50" charset="-128"/>
                <a:ea typeface="HGP創英角ﾎﾟｯﾌﾟ体" pitchFamily="50" charset="-128"/>
              </a:rPr>
              <a:t>：￥と！を追跡</a:t>
            </a:r>
            <a:endParaRPr kumimoji="1"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それぞれにとっての価値は何か？：ＩｎとＯｕｔの変化</a:t>
            </a: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クレーム等</a:t>
            </a:r>
            <a:r>
              <a:rPr lang="en-US" altLang="ja-JP" sz="2800" dirty="0" smtClean="0">
                <a:latin typeface="HGP創英角ﾎﾟｯﾌﾟ体" pitchFamily="50" charset="-128"/>
                <a:ea typeface="HGP創英角ﾎﾟｯﾌﾟ体" pitchFamily="50" charset="-128"/>
              </a:rPr>
              <a:t>Negative</a:t>
            </a:r>
            <a:r>
              <a:rPr lang="ja-JP" altLang="en-US" sz="2800" dirty="0" smtClean="0">
                <a:latin typeface="HGP創英角ﾎﾟｯﾌﾟ体" pitchFamily="50" charset="-128"/>
                <a:ea typeface="HGP創英角ﾎﾟｯﾌﾟ体" pitchFamily="50" charset="-128"/>
              </a:rPr>
              <a:t>な影響を与える人に注目</a:t>
            </a:r>
            <a:endParaRPr kumimoji="1" lang="ja-JP" altLang="en-US" sz="1600" dirty="0">
              <a:latin typeface="HGP創英角ﾎﾟｯﾌﾟ体" pitchFamily="50" charset="-128"/>
              <a:ea typeface="HGP創英角ﾎﾟｯﾌﾟ体" pitchFamily="50" charset="-128"/>
            </a:endParaRPr>
          </a:p>
        </p:txBody>
      </p:sp>
      <p:sp>
        <p:nvSpPr>
          <p:cNvPr id="6" name="正方形/長方形 5"/>
          <p:cNvSpPr/>
          <p:nvPr/>
        </p:nvSpPr>
        <p:spPr>
          <a:xfrm>
            <a:off x="5051685" y="1012090"/>
            <a:ext cx="3627620" cy="369332"/>
          </a:xfrm>
          <a:prstGeom prst="rect">
            <a:avLst/>
          </a:prstGeom>
        </p:spPr>
        <p:txBody>
          <a:bodyPr wrap="square">
            <a:spAutoFit/>
          </a:bodyPr>
          <a:lstStyle/>
          <a:p>
            <a:r>
              <a:rPr lang="ja-JP" altLang="en-US" dirty="0" smtClean="0"/>
              <a:t>石井浩介・飯野謙次 </a:t>
            </a:r>
            <a:r>
              <a:rPr lang="en-US" altLang="ja-JP" dirty="0" smtClean="0"/>
              <a:t>(2008: 20-25)</a:t>
            </a:r>
          </a:p>
        </p:txBody>
      </p:sp>
      <p:sp>
        <p:nvSpPr>
          <p:cNvPr id="5" name="テキスト ボックス 4"/>
          <p:cNvSpPr txBox="1"/>
          <p:nvPr/>
        </p:nvSpPr>
        <p:spPr>
          <a:xfrm>
            <a:off x="631782" y="1652834"/>
            <a:ext cx="8124669" cy="4647426"/>
          </a:xfrm>
          <a:prstGeom prst="rect">
            <a:avLst/>
          </a:prstGeom>
          <a:noFill/>
        </p:spPr>
        <p:txBody>
          <a:bodyPr wrap="square" rtlCol="0">
            <a:spAutoFit/>
          </a:bodyPr>
          <a:lstStyle/>
          <a:p>
            <a:pPr marL="514350" indent="-514350">
              <a:buFont typeface="+mj-lt"/>
              <a:buAutoNum type="arabicPeriod"/>
            </a:pPr>
            <a:r>
              <a:rPr lang="ja-JP" altLang="en-US" sz="2800" dirty="0" smtClean="0">
                <a:solidFill>
                  <a:srgbClr val="FF0000"/>
                </a:solidFill>
                <a:latin typeface="HGP創英角ﾎﾟｯﾌﾟ体" pitchFamily="50" charset="-128"/>
                <a:ea typeface="HGP創英角ﾎﾟｯﾌﾟ体" pitchFamily="50" charset="-128"/>
              </a:rPr>
              <a:t>ステークホルダーのリストアップ</a:t>
            </a:r>
            <a:endParaRPr lang="en-US" altLang="ja-JP" sz="2800" dirty="0" smtClean="0">
              <a:solidFill>
                <a:srgbClr val="FF0000"/>
              </a:solidFill>
              <a:latin typeface="HGP創英角ﾎﾟｯﾌﾟ体" pitchFamily="50" charset="-128"/>
              <a:ea typeface="HGP創英角ﾎﾟｯﾌﾟ体" pitchFamily="50" charset="-128"/>
            </a:endParaRPr>
          </a:p>
          <a:p>
            <a:pPr marL="971550" lvl="1" indent="-514350">
              <a:buFont typeface="Arial" pitchFamily="34" charset="0"/>
              <a:buChar char="•"/>
            </a:pPr>
            <a:r>
              <a:rPr kumimoji="1" lang="ja-JP" altLang="en-US" sz="2800" dirty="0" smtClean="0">
                <a:solidFill>
                  <a:srgbClr val="FF0000"/>
                </a:solidFill>
                <a:latin typeface="HGP創英角ﾎﾟｯﾌﾟ体" pitchFamily="50" charset="-128"/>
                <a:ea typeface="HGP創英角ﾎﾟｯﾌﾟ体" pitchFamily="50" charset="-128"/>
              </a:rPr>
              <a:t>決定権者、顧客、パートナー、規格団体など</a:t>
            </a:r>
            <a:endParaRPr kumimoji="1" lang="en-US" altLang="ja-JP" sz="2800" dirty="0" smtClean="0">
              <a:solidFill>
                <a:srgbClr val="FF0000"/>
              </a:solidFill>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ステークホルダー間の価値とその流れの識別</a:t>
            </a:r>
            <a:endParaRPr kumimoji="1" lang="en-US" altLang="ja-JP" sz="2800" dirty="0" smtClean="0">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latin typeface="HGP創英角ﾎﾟｯﾌﾟ体" pitchFamily="50" charset="-128"/>
                <a:ea typeface="HGP創英角ﾎﾟｯﾌﾟ体" pitchFamily="50" charset="-128"/>
              </a:rPr>
              <a:t>金銭、資本など：￥で表現</a:t>
            </a:r>
            <a:endParaRPr lang="en-US" altLang="ja-JP" sz="2400" dirty="0" smtClean="0">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latin typeface="HGP創英角ﾎﾟｯﾌﾟ体" pitchFamily="50" charset="-128"/>
                <a:ea typeface="HGP創英角ﾎﾟｯﾌﾟ体" pitchFamily="50" charset="-128"/>
              </a:rPr>
              <a:t>物品、サービス、情報など：適当なアイコンで表現</a:t>
            </a:r>
            <a:endParaRPr kumimoji="1" lang="en-US" altLang="ja-JP" sz="2400" dirty="0" smtClean="0">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latin typeface="HGP創英角ﾎﾟｯﾌﾟ体" pitchFamily="50" charset="-128"/>
                <a:ea typeface="HGP創英角ﾎﾟｯﾌﾟ体" pitchFamily="50" charset="-128"/>
              </a:rPr>
              <a:t>クレーム、規格の影響、投票など：！で表現</a:t>
            </a:r>
            <a:endParaRPr lang="en-US" altLang="ja-JP" sz="2400" dirty="0" smtClean="0">
              <a:latin typeface="HGP創英角ﾎﾟｯﾌﾟ体" pitchFamily="50" charset="-128"/>
              <a:ea typeface="HGP創英角ﾎﾟｯﾌﾟ体" pitchFamily="50" charset="-128"/>
            </a:endParaRPr>
          </a:p>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分析</a:t>
            </a:r>
            <a:endParaRPr kumimoji="1"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kumimoji="1" lang="ja-JP" altLang="en-US" sz="2800" dirty="0" smtClean="0">
                <a:latin typeface="HGP創英角ﾎﾟｯﾌﾟ体" pitchFamily="50" charset="-128"/>
                <a:ea typeface="HGP創英角ﾎﾟｯﾌﾟ体" pitchFamily="50" charset="-128"/>
              </a:rPr>
              <a:t>重要なカスタマは誰か？</a:t>
            </a:r>
            <a:r>
              <a:rPr lang="ja-JP" altLang="en-US" sz="2800" dirty="0" smtClean="0">
                <a:latin typeface="HGP創英角ﾎﾟｯﾌﾟ体" pitchFamily="50" charset="-128"/>
                <a:ea typeface="HGP創英角ﾎﾟｯﾌﾟ体" pitchFamily="50" charset="-128"/>
              </a:rPr>
              <a:t>：￥と！を追跡</a:t>
            </a:r>
            <a:endParaRPr kumimoji="1"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それぞれにとっての価値は何か？：ＩｎとＯｕｔの変化</a:t>
            </a: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クレーム等</a:t>
            </a:r>
            <a:r>
              <a:rPr lang="en-US" altLang="ja-JP" sz="2800" dirty="0" smtClean="0">
                <a:latin typeface="HGP創英角ﾎﾟｯﾌﾟ体" pitchFamily="50" charset="-128"/>
                <a:ea typeface="HGP創英角ﾎﾟｯﾌﾟ体" pitchFamily="50" charset="-128"/>
              </a:rPr>
              <a:t>Negative</a:t>
            </a:r>
            <a:r>
              <a:rPr lang="ja-JP" altLang="en-US" sz="2800" dirty="0" smtClean="0">
                <a:latin typeface="HGP創英角ﾎﾟｯﾌﾟ体" pitchFamily="50" charset="-128"/>
                <a:ea typeface="HGP創英角ﾎﾟｯﾌﾟ体" pitchFamily="50" charset="-128"/>
              </a:rPr>
              <a:t>な影響を与える人に注目</a:t>
            </a:r>
            <a:endParaRPr kumimoji="1" lang="ja-JP" altLang="en-US" sz="1600" dirty="0">
              <a:latin typeface="HGP創英角ﾎﾟｯﾌﾟ体" pitchFamily="50" charset="-128"/>
              <a:ea typeface="HGP創英角ﾎﾟｯﾌﾟ体" pitchFamily="50" charset="-128"/>
            </a:endParaRPr>
          </a:p>
        </p:txBody>
      </p:sp>
      <p:sp>
        <p:nvSpPr>
          <p:cNvPr id="13" name="テキスト ボックス 12"/>
          <p:cNvSpPr txBox="1"/>
          <p:nvPr/>
        </p:nvSpPr>
        <p:spPr>
          <a:xfrm>
            <a:off x="629903" y="1649287"/>
            <a:ext cx="8124669" cy="4647426"/>
          </a:xfrm>
          <a:prstGeom prst="rect">
            <a:avLst/>
          </a:prstGeom>
          <a:noFill/>
        </p:spPr>
        <p:txBody>
          <a:bodyPr wrap="square" rtlCol="0">
            <a:spAutoFit/>
          </a:bodyPr>
          <a:lstStyle/>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ステークホルダーのリストアップ</a:t>
            </a: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kumimoji="1" lang="ja-JP" altLang="en-US" sz="2800" dirty="0" smtClean="0">
                <a:latin typeface="HGP創英角ﾎﾟｯﾌﾟ体" pitchFamily="50" charset="-128"/>
                <a:ea typeface="HGP創英角ﾎﾟｯﾌﾟ体" pitchFamily="50" charset="-128"/>
              </a:rPr>
              <a:t>決定権者、顧客、パートナー、規格団体など</a:t>
            </a:r>
            <a:endParaRPr kumimoji="1"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smtClean="0">
                <a:solidFill>
                  <a:srgbClr val="FF0000"/>
                </a:solidFill>
                <a:latin typeface="HGP創英角ﾎﾟｯﾌﾟ体" pitchFamily="50" charset="-128"/>
                <a:ea typeface="HGP創英角ﾎﾟｯﾌﾟ体" pitchFamily="50" charset="-128"/>
              </a:rPr>
              <a:t>ステークホルダー間の価値とその流れの識別</a:t>
            </a:r>
            <a:endParaRPr kumimoji="1" lang="en-US" altLang="ja-JP" sz="2800" dirty="0" smtClean="0">
              <a:solidFill>
                <a:srgbClr val="FF0000"/>
              </a:solidFill>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solidFill>
                  <a:srgbClr val="FF0000"/>
                </a:solidFill>
                <a:latin typeface="HGP創英角ﾎﾟｯﾌﾟ体" pitchFamily="50" charset="-128"/>
                <a:ea typeface="HGP創英角ﾎﾟｯﾌﾟ体" pitchFamily="50" charset="-128"/>
              </a:rPr>
              <a:t>金銭、資本など：￥で表現</a:t>
            </a:r>
            <a:endParaRPr lang="en-US" altLang="ja-JP" sz="2400" dirty="0" smtClean="0">
              <a:solidFill>
                <a:srgbClr val="FF0000"/>
              </a:solidFill>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solidFill>
                  <a:srgbClr val="FF0000"/>
                </a:solidFill>
                <a:latin typeface="HGP創英角ﾎﾟｯﾌﾟ体" pitchFamily="50" charset="-128"/>
                <a:ea typeface="HGP創英角ﾎﾟｯﾌﾟ体" pitchFamily="50" charset="-128"/>
              </a:rPr>
              <a:t>物品、サービス、情報など：適当なアイコンで表現</a:t>
            </a:r>
            <a:endParaRPr kumimoji="1" lang="en-US" altLang="ja-JP" sz="2400" dirty="0" smtClean="0">
              <a:solidFill>
                <a:srgbClr val="FF0000"/>
              </a:solidFill>
              <a:latin typeface="HGP創英角ﾎﾟｯﾌﾟ体" pitchFamily="50" charset="-128"/>
              <a:ea typeface="HGP創英角ﾎﾟｯﾌﾟ体" pitchFamily="50" charset="-128"/>
            </a:endParaRPr>
          </a:p>
          <a:p>
            <a:pPr marL="1028700" lvl="1" indent="-571500">
              <a:buFont typeface="Arial" pitchFamily="34" charset="0"/>
              <a:buChar char="•"/>
            </a:pPr>
            <a:r>
              <a:rPr lang="ja-JP" altLang="en-US" sz="2400" dirty="0" smtClean="0">
                <a:solidFill>
                  <a:srgbClr val="FF0000"/>
                </a:solidFill>
                <a:latin typeface="HGP創英角ﾎﾟｯﾌﾟ体" pitchFamily="50" charset="-128"/>
                <a:ea typeface="HGP創英角ﾎﾟｯﾌﾟ体" pitchFamily="50" charset="-128"/>
              </a:rPr>
              <a:t>クレーム、規格の影響、投票など：！で表現</a:t>
            </a:r>
            <a:endParaRPr lang="en-US" altLang="ja-JP" sz="2400" dirty="0" smtClean="0">
              <a:solidFill>
                <a:srgbClr val="FF0000"/>
              </a:solidFill>
              <a:latin typeface="HGP創英角ﾎﾟｯﾌﾟ体" pitchFamily="50" charset="-128"/>
              <a:ea typeface="HGP創英角ﾎﾟｯﾌﾟ体" pitchFamily="50" charset="-128"/>
            </a:endParaRPr>
          </a:p>
          <a:p>
            <a:pPr marL="514350" indent="-514350">
              <a:buFont typeface="+mj-lt"/>
              <a:buAutoNum type="arabicPeriod"/>
            </a:pPr>
            <a:r>
              <a:rPr kumimoji="1" lang="ja-JP" altLang="en-US" sz="2800" dirty="0" smtClean="0">
                <a:latin typeface="HGP創英角ﾎﾟｯﾌﾟ体" pitchFamily="50" charset="-128"/>
                <a:ea typeface="HGP創英角ﾎﾟｯﾌﾟ体" pitchFamily="50" charset="-128"/>
              </a:rPr>
              <a:t>分析</a:t>
            </a:r>
            <a:endParaRPr kumimoji="1"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kumimoji="1" lang="ja-JP" altLang="en-US" sz="2800" dirty="0" smtClean="0">
                <a:latin typeface="HGP創英角ﾎﾟｯﾌﾟ体" pitchFamily="50" charset="-128"/>
                <a:ea typeface="HGP創英角ﾎﾟｯﾌﾟ体" pitchFamily="50" charset="-128"/>
              </a:rPr>
              <a:t>重要なカスタマは誰か？</a:t>
            </a:r>
            <a:r>
              <a:rPr lang="ja-JP" altLang="en-US" sz="2800" dirty="0" smtClean="0">
                <a:latin typeface="HGP創英角ﾎﾟｯﾌﾟ体" pitchFamily="50" charset="-128"/>
                <a:ea typeface="HGP創英角ﾎﾟｯﾌﾟ体" pitchFamily="50" charset="-128"/>
              </a:rPr>
              <a:t>：￥と！を追跡</a:t>
            </a:r>
            <a:endParaRPr kumimoji="1"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それぞれにとっての価値は何か？：ＩｎとＯｕｔの変化</a:t>
            </a: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クレーム等</a:t>
            </a:r>
            <a:r>
              <a:rPr lang="en-US" altLang="ja-JP" sz="2800" dirty="0" smtClean="0">
                <a:latin typeface="HGP創英角ﾎﾟｯﾌﾟ体" pitchFamily="50" charset="-128"/>
                <a:ea typeface="HGP創英角ﾎﾟｯﾌﾟ体" pitchFamily="50" charset="-128"/>
              </a:rPr>
              <a:t>Negative</a:t>
            </a:r>
            <a:r>
              <a:rPr lang="ja-JP" altLang="en-US" sz="2800" dirty="0" smtClean="0">
                <a:latin typeface="HGP創英角ﾎﾟｯﾌﾟ体" pitchFamily="50" charset="-128"/>
                <a:ea typeface="HGP創英角ﾎﾟｯﾌﾟ体" pitchFamily="50" charset="-128"/>
              </a:rPr>
              <a:t>な影響を与える人に注目</a:t>
            </a:r>
            <a:endParaRPr kumimoji="1" lang="ja-JP" altLang="en-US" sz="1600" dirty="0">
              <a:latin typeface="HGP創英角ﾎﾟｯﾌﾟ体" pitchFamily="50" charset="-128"/>
              <a:ea typeface="HGP創英角ﾎﾟｯﾌﾟ体" pitchFamily="50" charset="-128"/>
            </a:endParaRPr>
          </a:p>
        </p:txBody>
      </p:sp>
      <p:grpSp>
        <p:nvGrpSpPr>
          <p:cNvPr id="34" name="図形グループ 33"/>
          <p:cNvGrpSpPr/>
          <p:nvPr/>
        </p:nvGrpSpPr>
        <p:grpSpPr>
          <a:xfrm>
            <a:off x="730241" y="2541023"/>
            <a:ext cx="7750915" cy="3468256"/>
            <a:chOff x="5773834" y="-2665760"/>
            <a:chExt cx="7750915" cy="3468256"/>
          </a:xfrm>
        </p:grpSpPr>
        <p:sp>
          <p:nvSpPr>
            <p:cNvPr id="8" name="正方形/長方形 7"/>
            <p:cNvSpPr/>
            <p:nvPr/>
          </p:nvSpPr>
          <p:spPr>
            <a:xfrm>
              <a:off x="5773834" y="-2665760"/>
              <a:ext cx="7750915" cy="3468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1985" y="-2495491"/>
              <a:ext cx="866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C:\Users\shirasaka\Downloads\MC900434807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018" y="-2057069"/>
              <a:ext cx="1441813" cy="144181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557310" y="-2439601"/>
              <a:ext cx="606256" cy="523220"/>
            </a:xfrm>
            <a:prstGeom prst="rect">
              <a:avLst/>
            </a:prstGeom>
            <a:noFill/>
          </p:spPr>
          <p:txBody>
            <a:bodyPr wrap="none" rtlCol="0">
              <a:spAutoFit/>
            </a:bodyPr>
            <a:lstStyle/>
            <a:p>
              <a:r>
                <a:rPr kumimoji="1" lang="en-US" altLang="ja-JP" sz="2800" dirty="0" smtClean="0">
                  <a:latin typeface="HGP創英角ｺﾞｼｯｸUB" pitchFamily="50" charset="-128"/>
                  <a:ea typeface="HGP創英角ｺﾞｼｯｸUB" pitchFamily="50" charset="-128"/>
                </a:rPr>
                <a:t>HP</a:t>
              </a:r>
              <a:endParaRPr kumimoji="1" lang="ja-JP" altLang="en-US" sz="2800" dirty="0">
                <a:latin typeface="HGP創英角ｺﾞｼｯｸUB" pitchFamily="50" charset="-128"/>
                <a:ea typeface="HGP創英角ｺﾞｼｯｸUB" pitchFamily="50" charset="-128"/>
              </a:endParaRPr>
            </a:p>
          </p:txBody>
        </p:sp>
        <p:pic>
          <p:nvPicPr>
            <p:cNvPr id="31" name="図 30" descr="MC900016000.WMF"/>
            <p:cNvPicPr>
              <a:picLocks noChangeAspect="1"/>
            </p:cNvPicPr>
            <p:nvPr/>
          </p:nvPicPr>
          <p:blipFill>
            <a:blip r:embed="rId4"/>
            <a:stretch>
              <a:fillRect/>
            </a:stretch>
          </p:blipFill>
          <p:spPr>
            <a:xfrm>
              <a:off x="12097861" y="-1916381"/>
              <a:ext cx="881246" cy="2056298"/>
            </a:xfrm>
            <a:prstGeom prst="rect">
              <a:avLst/>
            </a:prstGeom>
          </p:spPr>
        </p:pic>
      </p:grpSp>
      <p:grpSp>
        <p:nvGrpSpPr>
          <p:cNvPr id="37" name="図形グループ 36"/>
          <p:cNvGrpSpPr/>
          <p:nvPr/>
        </p:nvGrpSpPr>
        <p:grpSpPr>
          <a:xfrm>
            <a:off x="730241" y="4224351"/>
            <a:ext cx="7750915" cy="3468256"/>
            <a:chOff x="5460069" y="6009279"/>
            <a:chExt cx="7750915" cy="3468256"/>
          </a:xfrm>
        </p:grpSpPr>
        <p:sp>
          <p:nvSpPr>
            <p:cNvPr id="15" name="正方形/長方形 14"/>
            <p:cNvSpPr/>
            <p:nvPr/>
          </p:nvSpPr>
          <p:spPr>
            <a:xfrm>
              <a:off x="5460069" y="6009279"/>
              <a:ext cx="7750915" cy="3468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8220" y="6220513"/>
              <a:ext cx="866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C:\Users\shirasaka\Downloads\MC900434807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253" y="6658935"/>
              <a:ext cx="1441813" cy="14418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shirasaka\Downloads\MC900428957.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471" y="6118913"/>
              <a:ext cx="868362"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shirasaka\Downloads\MC900428985.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6272" y="6010053"/>
              <a:ext cx="673735" cy="777877"/>
            </a:xfrm>
            <a:prstGeom prst="rect">
              <a:avLst/>
            </a:prstGeom>
            <a:noFill/>
            <a:extLst>
              <a:ext uri="{909E8E84-426E-40dd-AFC4-6F175D3DCCD1}">
                <a14:hiddenFill xmlns:a14="http://schemas.microsoft.com/office/drawing/2010/main">
                  <a:solidFill>
                    <a:srgbClr val="FFFFFF"/>
                  </a:solidFill>
                </a14:hiddenFill>
              </a:ext>
            </a:extLst>
          </p:spPr>
        </p:pic>
        <p:sp>
          <p:nvSpPr>
            <p:cNvPr id="23" name="フリーフォーム 22"/>
            <p:cNvSpPr/>
            <p:nvPr/>
          </p:nvSpPr>
          <p:spPr>
            <a:xfrm>
              <a:off x="7176214" y="6788208"/>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 name="フリーフォーム 23"/>
            <p:cNvSpPr/>
            <p:nvPr/>
          </p:nvSpPr>
          <p:spPr>
            <a:xfrm rot="1085749">
              <a:off x="10762749" y="6940607"/>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 name="フリーフォーム 24"/>
            <p:cNvSpPr/>
            <p:nvPr/>
          </p:nvSpPr>
          <p:spPr>
            <a:xfrm rot="12019892">
              <a:off x="10762747" y="7575728"/>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フリーフォーム 25"/>
            <p:cNvSpPr/>
            <p:nvPr/>
          </p:nvSpPr>
          <p:spPr>
            <a:xfrm rot="10450829">
              <a:off x="7328614" y="7383803"/>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6243545" y="6276403"/>
              <a:ext cx="606256" cy="523220"/>
            </a:xfrm>
            <a:prstGeom prst="rect">
              <a:avLst/>
            </a:prstGeom>
            <a:noFill/>
          </p:spPr>
          <p:txBody>
            <a:bodyPr wrap="none" rtlCol="0">
              <a:spAutoFit/>
            </a:bodyPr>
            <a:lstStyle/>
            <a:p>
              <a:r>
                <a:rPr kumimoji="1" lang="en-US" altLang="ja-JP" sz="2800" dirty="0" smtClean="0">
                  <a:latin typeface="HGP創英角ｺﾞｼｯｸUB" pitchFamily="50" charset="-128"/>
                  <a:ea typeface="HGP創英角ｺﾞｼｯｸUB" pitchFamily="50" charset="-128"/>
                </a:rPr>
                <a:t>HP</a:t>
              </a:r>
              <a:endParaRPr kumimoji="1" lang="ja-JP" altLang="en-US" sz="2800" dirty="0">
                <a:latin typeface="HGP創英角ｺﾞｼｯｸUB" pitchFamily="50" charset="-128"/>
                <a:ea typeface="HGP創英角ｺﾞｼｯｸUB" pitchFamily="50" charset="-128"/>
              </a:endParaRPr>
            </a:p>
          </p:txBody>
        </p:sp>
        <p:sp>
          <p:nvSpPr>
            <p:cNvPr id="28" name="テキスト ボックス 27"/>
            <p:cNvSpPr txBox="1"/>
            <p:nvPr/>
          </p:nvSpPr>
          <p:spPr>
            <a:xfrm>
              <a:off x="7931637" y="7563478"/>
              <a:ext cx="954107"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29" name="テキスト ボックス 28"/>
            <p:cNvSpPr txBox="1"/>
            <p:nvPr/>
          </p:nvSpPr>
          <p:spPr>
            <a:xfrm>
              <a:off x="11264626" y="7435679"/>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30"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55</a:t>
              </a:fld>
              <a:endParaRPr lang="en-US" altLang="ja-JP" sz="2800" b="1" baseline="2000" dirty="0">
                <a:latin typeface="ＭＳ Ｐゴシック" pitchFamily="50" charset="-128"/>
              </a:endParaRPr>
            </a:p>
          </p:txBody>
        </p:sp>
        <p:pic>
          <p:nvPicPr>
            <p:cNvPr id="32" name="図 31" descr="MC900278570.WMF"/>
            <p:cNvPicPr>
              <a:picLocks noChangeAspect="1"/>
            </p:cNvPicPr>
            <p:nvPr/>
          </p:nvPicPr>
          <p:blipFill>
            <a:blip r:embed="rId7"/>
            <a:stretch>
              <a:fillRect/>
            </a:stretch>
          </p:blipFill>
          <p:spPr>
            <a:xfrm>
              <a:off x="9367983" y="6243568"/>
              <a:ext cx="630237" cy="511242"/>
            </a:xfrm>
            <a:prstGeom prst="rect">
              <a:avLst/>
            </a:prstGeom>
          </p:spPr>
        </p:pic>
        <p:pic>
          <p:nvPicPr>
            <p:cNvPr id="35" name="図 34" descr="MC900016000.WMF"/>
            <p:cNvPicPr>
              <a:picLocks noChangeAspect="1"/>
            </p:cNvPicPr>
            <p:nvPr/>
          </p:nvPicPr>
          <p:blipFill>
            <a:blip r:embed="rId4"/>
            <a:stretch>
              <a:fillRect/>
            </a:stretch>
          </p:blipFill>
          <p:spPr>
            <a:xfrm>
              <a:off x="12020512" y="6794500"/>
              <a:ext cx="881246" cy="2056298"/>
            </a:xfrm>
            <a:prstGeom prst="rect">
              <a:avLst/>
            </a:prstGeom>
          </p:spPr>
        </p:pic>
        <p:pic>
          <p:nvPicPr>
            <p:cNvPr id="36" name="図 35" descr="MC900278570.WMF"/>
            <p:cNvPicPr>
              <a:picLocks noChangeAspect="1"/>
            </p:cNvPicPr>
            <p:nvPr/>
          </p:nvPicPr>
          <p:blipFill>
            <a:blip r:embed="rId7"/>
            <a:stretch>
              <a:fillRect/>
            </a:stretch>
          </p:blipFill>
          <p:spPr>
            <a:xfrm>
              <a:off x="11264626" y="6395968"/>
              <a:ext cx="630237" cy="511242"/>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29842" y="5721684"/>
            <a:ext cx="3935985" cy="646331"/>
          </a:xfrm>
          <a:prstGeom prst="rect">
            <a:avLst/>
          </a:prstGeom>
        </p:spPr>
        <p:txBody>
          <a:bodyPr wrap="square">
            <a:spAutoFit/>
          </a:bodyPr>
          <a:lstStyle/>
          <a:p>
            <a:r>
              <a:rPr lang="ja-JP" altLang="en-US" dirty="0" smtClean="0"/>
              <a:t>石井浩介・飯野謙次 </a:t>
            </a:r>
            <a:r>
              <a:rPr lang="en-US" altLang="ja-JP" dirty="0" smtClean="0"/>
              <a:t>(2008: pp.20-25)</a:t>
            </a:r>
            <a:r>
              <a:rPr lang="ja-JP" altLang="en-US" dirty="0" smtClean="0"/>
              <a:t>をもとに作成</a:t>
            </a:r>
            <a:endParaRPr lang="en-US" altLang="ja-JP" dirty="0" smtClean="0"/>
          </a:p>
        </p:txBody>
      </p:sp>
      <p:sp>
        <p:nvSpPr>
          <p:cNvPr id="5" name="テキスト ボックス 4"/>
          <p:cNvSpPr txBox="1"/>
          <p:nvPr/>
        </p:nvSpPr>
        <p:spPr>
          <a:xfrm>
            <a:off x="621940" y="681400"/>
            <a:ext cx="2985113" cy="523220"/>
          </a:xfrm>
          <a:prstGeom prst="rect">
            <a:avLst/>
          </a:prstGeom>
          <a:noFill/>
        </p:spPr>
        <p:txBody>
          <a:bodyPr wrap="none" rtlCol="0">
            <a:spAutoFit/>
          </a:bodyPr>
          <a:lstStyle/>
          <a:p>
            <a:r>
              <a:rPr kumimoji="1" lang="ja-JP" altLang="en-US" sz="2800" dirty="0" smtClean="0">
                <a:latin typeface="HGP創英角ﾎﾟｯﾌﾟ体" pitchFamily="50" charset="-128"/>
                <a:ea typeface="HGP創英角ﾎﾟｯﾌﾟ体" pitchFamily="50" charset="-128"/>
              </a:rPr>
              <a:t>ＨＰ社：心電モニタ</a:t>
            </a:r>
            <a:endParaRPr kumimoji="1" lang="ja-JP" altLang="en-US" sz="2800" dirty="0">
              <a:latin typeface="HGP創英角ﾎﾟｯﾌﾟ体" pitchFamily="50" charset="-128"/>
              <a:ea typeface="HGP創英角ﾎﾟｯﾌﾟ体" pitchFamily="50" charset="-128"/>
            </a:endParaRPr>
          </a:p>
        </p:txBody>
      </p:sp>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1685925"/>
            <a:ext cx="866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6" name="Picture 4" descr="C:\Users\shirasaka\Downloads\MC900434807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096" y="2124347"/>
            <a:ext cx="1441813" cy="1441813"/>
          </a:xfrm>
          <a:prstGeom prst="rect">
            <a:avLst/>
          </a:prstGeom>
          <a:noFill/>
          <a:extLst>
            <a:ext uri="{909E8E84-426E-40dd-AFC4-6F175D3DCCD1}">
              <a14:hiddenFill xmlns:a14="http://schemas.microsoft.com/office/drawing/2010/main">
                <a:solidFill>
                  <a:srgbClr val="FFFFFF"/>
                </a:solidFill>
              </a14:hiddenFill>
            </a:ext>
          </a:extLst>
        </p:spPr>
      </p:pic>
      <p:pic>
        <p:nvPicPr>
          <p:cNvPr id="131078" name="Picture 6" descr="C:\Users\shirasaka\Downloads\MC900428957.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14" y="1584325"/>
            <a:ext cx="868362"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079" name="Picture 7" descr="C:\Users\shirasaka\Downloads\MC900428985.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115" y="1475465"/>
            <a:ext cx="673735" cy="777877"/>
          </a:xfrm>
          <a:prstGeom prst="rect">
            <a:avLst/>
          </a:prstGeom>
          <a:noFill/>
          <a:extLst>
            <a:ext uri="{909E8E84-426E-40dd-AFC4-6F175D3DCCD1}">
              <a14:hiddenFill xmlns:a14="http://schemas.microsoft.com/office/drawing/2010/main">
                <a:solidFill>
                  <a:srgbClr val="FFFFFF"/>
                </a:solidFill>
              </a14:hiddenFill>
            </a:ext>
          </a:extLst>
        </p:spPr>
      </p:pic>
      <p:sp>
        <p:nvSpPr>
          <p:cNvPr id="8" name="フリーフォーム 7"/>
          <p:cNvSpPr/>
          <p:nvPr/>
        </p:nvSpPr>
        <p:spPr>
          <a:xfrm>
            <a:off x="2631057" y="2253620"/>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フリーフォーム 18"/>
          <p:cNvSpPr/>
          <p:nvPr/>
        </p:nvSpPr>
        <p:spPr>
          <a:xfrm rot="1085749">
            <a:off x="6217592" y="2406019"/>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フリーフォーム 19"/>
          <p:cNvSpPr/>
          <p:nvPr/>
        </p:nvSpPr>
        <p:spPr>
          <a:xfrm rot="12019892">
            <a:off x="6217590" y="3041140"/>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フリーフォーム 20"/>
          <p:cNvSpPr/>
          <p:nvPr/>
        </p:nvSpPr>
        <p:spPr>
          <a:xfrm rot="10450829">
            <a:off x="2783457" y="2849215"/>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1698388" y="1741815"/>
            <a:ext cx="606256" cy="523220"/>
          </a:xfrm>
          <a:prstGeom prst="rect">
            <a:avLst/>
          </a:prstGeom>
          <a:noFill/>
        </p:spPr>
        <p:txBody>
          <a:bodyPr wrap="none" rtlCol="0">
            <a:spAutoFit/>
          </a:bodyPr>
          <a:lstStyle/>
          <a:p>
            <a:r>
              <a:rPr kumimoji="1" lang="en-US" altLang="ja-JP" sz="2800" dirty="0" smtClean="0">
                <a:latin typeface="HGP創英角ｺﾞｼｯｸUB" pitchFamily="50" charset="-128"/>
                <a:ea typeface="HGP創英角ｺﾞｼｯｸUB" pitchFamily="50" charset="-128"/>
              </a:rPr>
              <a:t>HP</a:t>
            </a:r>
            <a:endParaRPr kumimoji="1" lang="ja-JP" altLang="en-US" sz="2800" dirty="0">
              <a:latin typeface="HGP創英角ｺﾞｼｯｸUB" pitchFamily="50" charset="-128"/>
              <a:ea typeface="HGP創英角ｺﾞｼｯｸUB" pitchFamily="50" charset="-128"/>
            </a:endParaRPr>
          </a:p>
        </p:txBody>
      </p:sp>
      <p:sp>
        <p:nvSpPr>
          <p:cNvPr id="23" name="テキスト ボックス 22"/>
          <p:cNvSpPr txBox="1"/>
          <p:nvPr/>
        </p:nvSpPr>
        <p:spPr>
          <a:xfrm>
            <a:off x="3386480" y="3028890"/>
            <a:ext cx="954107"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24" name="テキスト ボックス 23"/>
          <p:cNvSpPr txBox="1"/>
          <p:nvPr/>
        </p:nvSpPr>
        <p:spPr>
          <a:xfrm>
            <a:off x="6719469" y="2901091"/>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18" name="テキスト ボックス 17"/>
          <p:cNvSpPr txBox="1"/>
          <p:nvPr/>
        </p:nvSpPr>
        <p:spPr>
          <a:xfrm>
            <a:off x="2806262" y="3547240"/>
            <a:ext cx="3775393" cy="523220"/>
          </a:xfrm>
          <a:prstGeom prst="rect">
            <a:avLst/>
          </a:prstGeom>
          <a:noFill/>
        </p:spPr>
        <p:txBody>
          <a:bodyPr wrap="none" rtlCol="0">
            <a:spAutoFit/>
          </a:bodyPr>
          <a:lstStyle/>
          <a:p>
            <a:r>
              <a:rPr kumimoji="1" lang="ja-JP" altLang="en-US" sz="2800" dirty="0" smtClean="0">
                <a:latin typeface="HG創英角ﾎﾟｯﾌﾟ体" pitchFamily="49" charset="-128"/>
                <a:ea typeface="HG創英角ﾎﾟｯﾌﾟ体" pitchFamily="49" charset="-128"/>
              </a:rPr>
              <a:t>お金は出ていくだけ？</a:t>
            </a:r>
            <a:endParaRPr kumimoji="1" lang="ja-JP" altLang="en-US" sz="2800" dirty="0">
              <a:latin typeface="HG創英角ﾎﾟｯﾌﾟ体" pitchFamily="49" charset="-128"/>
              <a:ea typeface="HG創英角ﾎﾟｯﾌﾟ体" pitchFamily="49" charset="-128"/>
            </a:endParaRPr>
          </a:p>
        </p:txBody>
      </p:sp>
      <p:sp>
        <p:nvSpPr>
          <p:cNvPr id="22"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56</a:t>
            </a:fld>
            <a:endParaRPr lang="en-US" altLang="ja-JP" sz="2800" b="1" baseline="2000" dirty="0">
              <a:latin typeface="ＭＳ Ｐゴシック" pitchFamily="50" charset="-128"/>
            </a:endParaRPr>
          </a:p>
        </p:txBody>
      </p:sp>
      <p:pic>
        <p:nvPicPr>
          <p:cNvPr id="25" name="図 24" descr="MC900016000.WMF"/>
          <p:cNvPicPr>
            <a:picLocks noChangeAspect="1"/>
          </p:cNvPicPr>
          <p:nvPr/>
        </p:nvPicPr>
        <p:blipFill>
          <a:blip r:embed="rId6"/>
          <a:stretch>
            <a:fillRect/>
          </a:stretch>
        </p:blipFill>
        <p:spPr>
          <a:xfrm>
            <a:off x="7555176" y="2629641"/>
            <a:ext cx="881246" cy="2056298"/>
          </a:xfrm>
          <a:prstGeom prst="rect">
            <a:avLst/>
          </a:prstGeom>
        </p:spPr>
      </p:pic>
      <p:pic>
        <p:nvPicPr>
          <p:cNvPr id="26" name="図 25" descr="MC900278570.WMF"/>
          <p:cNvPicPr>
            <a:picLocks noChangeAspect="1"/>
          </p:cNvPicPr>
          <p:nvPr/>
        </p:nvPicPr>
        <p:blipFill>
          <a:blip r:embed="rId7"/>
          <a:stretch>
            <a:fillRect/>
          </a:stretch>
        </p:blipFill>
        <p:spPr>
          <a:xfrm>
            <a:off x="4684353" y="1708980"/>
            <a:ext cx="630237" cy="511242"/>
          </a:xfrm>
          <a:prstGeom prst="rect">
            <a:avLst/>
          </a:prstGeom>
        </p:spPr>
      </p:pic>
      <p:pic>
        <p:nvPicPr>
          <p:cNvPr id="27" name="図 26" descr="MC900278570.WMF"/>
          <p:cNvPicPr>
            <a:picLocks noChangeAspect="1"/>
          </p:cNvPicPr>
          <p:nvPr/>
        </p:nvPicPr>
        <p:blipFill>
          <a:blip r:embed="rId7"/>
          <a:stretch>
            <a:fillRect/>
          </a:stretch>
        </p:blipFill>
        <p:spPr>
          <a:xfrm>
            <a:off x="6845118" y="1868726"/>
            <a:ext cx="630237" cy="511242"/>
          </a:xfrm>
          <a:prstGeom prst="rect">
            <a:avLst/>
          </a:prstGeom>
        </p:spPr>
      </p:pic>
    </p:spTree>
    <p:extLst>
      <p:ext uri="{BB962C8B-B14F-4D97-AF65-F5344CB8AC3E}">
        <p14:creationId xmlns:p14="http://schemas.microsoft.com/office/powerpoint/2010/main" val="1932488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29842" y="5721684"/>
            <a:ext cx="3935985" cy="646331"/>
          </a:xfrm>
          <a:prstGeom prst="rect">
            <a:avLst/>
          </a:prstGeom>
        </p:spPr>
        <p:txBody>
          <a:bodyPr wrap="square">
            <a:spAutoFit/>
          </a:bodyPr>
          <a:lstStyle/>
          <a:p>
            <a:r>
              <a:rPr lang="ja-JP" altLang="en-US" dirty="0" smtClean="0"/>
              <a:t>石井浩介・飯野謙次 </a:t>
            </a:r>
            <a:r>
              <a:rPr lang="en-US" altLang="ja-JP" dirty="0" smtClean="0"/>
              <a:t>(2008: pp.20-25)</a:t>
            </a:r>
            <a:r>
              <a:rPr lang="ja-JP" altLang="en-US" dirty="0" smtClean="0"/>
              <a:t>をもとに作成</a:t>
            </a:r>
            <a:endParaRPr lang="en-US" altLang="ja-JP" dirty="0" smtClean="0"/>
          </a:p>
        </p:txBody>
      </p:sp>
      <p:sp>
        <p:nvSpPr>
          <p:cNvPr id="5" name="テキスト ボックス 4"/>
          <p:cNvSpPr txBox="1"/>
          <p:nvPr/>
        </p:nvSpPr>
        <p:spPr>
          <a:xfrm>
            <a:off x="621940" y="681400"/>
            <a:ext cx="2985113" cy="523220"/>
          </a:xfrm>
          <a:prstGeom prst="rect">
            <a:avLst/>
          </a:prstGeom>
          <a:noFill/>
        </p:spPr>
        <p:txBody>
          <a:bodyPr wrap="none" rtlCol="0">
            <a:spAutoFit/>
          </a:bodyPr>
          <a:lstStyle/>
          <a:p>
            <a:r>
              <a:rPr kumimoji="1" lang="ja-JP" altLang="en-US" sz="2800" dirty="0" smtClean="0">
                <a:latin typeface="HGP創英角ﾎﾟｯﾌﾟ体" pitchFamily="50" charset="-128"/>
                <a:ea typeface="HGP創英角ﾎﾟｯﾌﾟ体" pitchFamily="50" charset="-128"/>
              </a:rPr>
              <a:t>ＨＰ社：心電モニタ</a:t>
            </a:r>
            <a:endParaRPr kumimoji="1" lang="ja-JP" altLang="en-US" sz="2800" dirty="0">
              <a:latin typeface="HGP創英角ﾎﾟｯﾌﾟ体" pitchFamily="50" charset="-128"/>
              <a:ea typeface="HGP創英角ﾎﾟｯﾌﾟ体" pitchFamily="50" charset="-128"/>
            </a:endParaRPr>
          </a:p>
        </p:txBody>
      </p:sp>
      <p:sp>
        <p:nvSpPr>
          <p:cNvPr id="3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57</a:t>
            </a:fld>
            <a:endParaRPr lang="en-US" altLang="ja-JP" sz="2800" b="1" baseline="2000" dirty="0">
              <a:latin typeface="ＭＳ Ｐゴシック" pitchFamily="50" charset="-128"/>
            </a:endParaRPr>
          </a:p>
        </p:txBody>
      </p:sp>
      <p:grpSp>
        <p:nvGrpSpPr>
          <p:cNvPr id="38" name="図形グループ 37"/>
          <p:cNvGrpSpPr/>
          <p:nvPr/>
        </p:nvGrpSpPr>
        <p:grpSpPr>
          <a:xfrm>
            <a:off x="969912" y="1475465"/>
            <a:ext cx="7466510" cy="4686854"/>
            <a:chOff x="969912" y="1475465"/>
            <a:chExt cx="7466510" cy="4686854"/>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1685925"/>
              <a:ext cx="8667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6" name="Picture 4" descr="C:\Users\shirasaka\Downloads\MC900434807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096" y="2124347"/>
              <a:ext cx="1441813" cy="1441813"/>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C:\Users\shirasaka\Downloads\MC900282386.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12" y="4349394"/>
              <a:ext cx="1827212" cy="1812925"/>
            </a:xfrm>
            <a:prstGeom prst="rect">
              <a:avLst/>
            </a:prstGeom>
            <a:noFill/>
            <a:extLst>
              <a:ext uri="{909E8E84-426E-40dd-AFC4-6F175D3DCCD1}">
                <a14:hiddenFill xmlns:a14="http://schemas.microsoft.com/office/drawing/2010/main">
                  <a:solidFill>
                    <a:srgbClr val="FFFFFF"/>
                  </a:solidFill>
                </a14:hiddenFill>
              </a:ext>
            </a:extLst>
          </p:spPr>
        </p:pic>
        <p:pic>
          <p:nvPicPr>
            <p:cNvPr id="131078" name="Picture 6" descr="C:\Users\shirasaka\Downloads\MC900428957.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314" y="1584325"/>
              <a:ext cx="868362"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079" name="Picture 7" descr="C:\Users\shirasaka\Downloads\MC900428985.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1115" y="1475465"/>
              <a:ext cx="673735" cy="777877"/>
            </a:xfrm>
            <a:prstGeom prst="rect">
              <a:avLst/>
            </a:prstGeom>
            <a:noFill/>
            <a:extLst>
              <a:ext uri="{909E8E84-426E-40dd-AFC4-6F175D3DCCD1}">
                <a14:hiddenFill xmlns:a14="http://schemas.microsoft.com/office/drawing/2010/main">
                  <a:solidFill>
                    <a:srgbClr val="FFFFFF"/>
                  </a:solidFill>
                </a14:hiddenFill>
              </a:ext>
            </a:extLst>
          </p:spPr>
        </p:pic>
        <p:sp>
          <p:nvSpPr>
            <p:cNvPr id="8" name="フリーフォーム 7"/>
            <p:cNvSpPr/>
            <p:nvPr/>
          </p:nvSpPr>
          <p:spPr>
            <a:xfrm>
              <a:off x="2631057" y="2253620"/>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フリーフォーム 18"/>
            <p:cNvSpPr/>
            <p:nvPr/>
          </p:nvSpPr>
          <p:spPr>
            <a:xfrm rot="1085749">
              <a:off x="6217592" y="2406019"/>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フリーフォーム 19"/>
            <p:cNvSpPr/>
            <p:nvPr/>
          </p:nvSpPr>
          <p:spPr>
            <a:xfrm rot="12019892">
              <a:off x="6217590" y="3041140"/>
              <a:ext cx="1244257" cy="300862"/>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フリーフォーム 20"/>
            <p:cNvSpPr/>
            <p:nvPr/>
          </p:nvSpPr>
          <p:spPr>
            <a:xfrm rot="10450829">
              <a:off x="2783457" y="2849215"/>
              <a:ext cx="2838090" cy="601723"/>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1698388" y="1741815"/>
              <a:ext cx="606256" cy="523220"/>
            </a:xfrm>
            <a:prstGeom prst="rect">
              <a:avLst/>
            </a:prstGeom>
            <a:noFill/>
          </p:spPr>
          <p:txBody>
            <a:bodyPr wrap="none" rtlCol="0">
              <a:spAutoFit/>
            </a:bodyPr>
            <a:lstStyle/>
            <a:p>
              <a:r>
                <a:rPr kumimoji="1" lang="en-US" altLang="ja-JP" sz="2800" dirty="0" smtClean="0">
                  <a:latin typeface="HGP創英角ｺﾞｼｯｸUB" pitchFamily="50" charset="-128"/>
                  <a:ea typeface="HGP創英角ｺﾞｼｯｸUB" pitchFamily="50" charset="-128"/>
                </a:rPr>
                <a:t>HP</a:t>
              </a:r>
              <a:endParaRPr kumimoji="1" lang="ja-JP" altLang="en-US" sz="2800" dirty="0">
                <a:latin typeface="HGP創英角ｺﾞｼｯｸUB" pitchFamily="50" charset="-128"/>
                <a:ea typeface="HGP創英角ｺﾞｼｯｸUB" pitchFamily="50" charset="-128"/>
              </a:endParaRPr>
            </a:p>
          </p:txBody>
        </p:sp>
        <p:sp>
          <p:nvSpPr>
            <p:cNvPr id="23" name="テキスト ボックス 22"/>
            <p:cNvSpPr txBox="1"/>
            <p:nvPr/>
          </p:nvSpPr>
          <p:spPr>
            <a:xfrm>
              <a:off x="3386480" y="3028890"/>
              <a:ext cx="954107"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24" name="テキスト ボックス 23"/>
            <p:cNvSpPr txBox="1"/>
            <p:nvPr/>
          </p:nvSpPr>
          <p:spPr>
            <a:xfrm>
              <a:off x="6719469" y="2901091"/>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25" name="テキスト ボックス 24"/>
            <p:cNvSpPr txBox="1"/>
            <p:nvPr/>
          </p:nvSpPr>
          <p:spPr>
            <a:xfrm>
              <a:off x="1698388" y="3837874"/>
              <a:ext cx="543739" cy="523220"/>
            </a:xfrm>
            <a:prstGeom prst="rect">
              <a:avLst/>
            </a:prstGeom>
            <a:noFill/>
          </p:spPr>
          <p:txBody>
            <a:bodyPr wrap="none" rtlCol="0">
              <a:spAutoFit/>
            </a:bodyPr>
            <a:lstStyle/>
            <a:p>
              <a:r>
                <a:rPr kumimoji="1" lang="ja-JP" altLang="en-US" sz="2800" dirty="0" smtClean="0">
                  <a:latin typeface="HGP創英角ｺﾞｼｯｸUB" pitchFamily="50" charset="-128"/>
                  <a:ea typeface="HGP創英角ｺﾞｼｯｸUB" pitchFamily="50" charset="-128"/>
                </a:rPr>
                <a:t>国</a:t>
              </a:r>
              <a:endParaRPr kumimoji="1" lang="ja-JP" altLang="en-US" sz="2800" dirty="0">
                <a:latin typeface="HGP創英角ｺﾞｼｯｸUB" pitchFamily="50" charset="-128"/>
                <a:ea typeface="HGP創英角ｺﾞｼｯｸUB" pitchFamily="50" charset="-128"/>
              </a:endParaRPr>
            </a:p>
          </p:txBody>
        </p:sp>
        <p:sp>
          <p:nvSpPr>
            <p:cNvPr id="26" name="テキスト ボックス 25"/>
            <p:cNvSpPr txBox="1"/>
            <p:nvPr/>
          </p:nvSpPr>
          <p:spPr>
            <a:xfrm>
              <a:off x="4202502" y="4516734"/>
              <a:ext cx="1620957" cy="523220"/>
            </a:xfrm>
            <a:prstGeom prst="rect">
              <a:avLst/>
            </a:prstGeom>
            <a:noFill/>
          </p:spPr>
          <p:txBody>
            <a:bodyPr wrap="none" rtlCol="0">
              <a:spAutoFit/>
            </a:bodyPr>
            <a:lstStyle/>
            <a:p>
              <a:r>
                <a:rPr kumimoji="1" lang="ja-JP" altLang="en-US" sz="2800" dirty="0" smtClean="0">
                  <a:latin typeface="HGP創英角ｺﾞｼｯｸUB" pitchFamily="50" charset="-128"/>
                  <a:ea typeface="HGP創英角ｺﾞｼｯｸUB" pitchFamily="50" charset="-128"/>
                </a:rPr>
                <a:t>保険会社</a:t>
              </a:r>
              <a:endParaRPr kumimoji="1" lang="ja-JP" altLang="en-US" sz="2800" dirty="0">
                <a:latin typeface="HGP創英角ｺﾞｼｯｸUB" pitchFamily="50" charset="-128"/>
                <a:ea typeface="HGP創英角ｺﾞｼｯｸUB" pitchFamily="50" charset="-128"/>
              </a:endParaRPr>
            </a:p>
          </p:txBody>
        </p:sp>
        <p:sp>
          <p:nvSpPr>
            <p:cNvPr id="27" name="テキスト ボックス 26"/>
            <p:cNvSpPr txBox="1"/>
            <p:nvPr/>
          </p:nvSpPr>
          <p:spPr>
            <a:xfrm>
              <a:off x="1601406" y="4890687"/>
              <a:ext cx="800219" cy="830997"/>
            </a:xfrm>
            <a:prstGeom prst="rect">
              <a:avLst/>
            </a:prstGeom>
            <a:noFill/>
          </p:spPr>
          <p:txBody>
            <a:bodyPr wrap="none" rtlCol="0">
              <a:spAutoFit/>
            </a:bodyPr>
            <a:lstStyle/>
            <a:p>
              <a:r>
                <a:rPr kumimoji="1" lang="ja-JP" altLang="en-US" sz="4800" dirty="0" smtClean="0">
                  <a:solidFill>
                    <a:srgbClr val="FFC000"/>
                  </a:solidFill>
                  <a:latin typeface="HGP創英角ｺﾞｼｯｸUB" pitchFamily="50" charset="-128"/>
                  <a:ea typeface="HGP創英角ｺﾞｼｯｸUB" pitchFamily="50" charset="-128"/>
                </a:rPr>
                <a:t>？</a:t>
              </a:r>
              <a:endParaRPr kumimoji="1" lang="ja-JP" altLang="en-US" sz="4800" dirty="0">
                <a:solidFill>
                  <a:srgbClr val="FFC000"/>
                </a:solidFill>
                <a:latin typeface="HGP創英角ｺﾞｼｯｸUB" pitchFamily="50" charset="-128"/>
                <a:ea typeface="HGP創英角ｺﾞｼｯｸUB" pitchFamily="50" charset="-128"/>
              </a:endParaRPr>
            </a:p>
          </p:txBody>
        </p:sp>
        <p:sp>
          <p:nvSpPr>
            <p:cNvPr id="28" name="フリーフォーム 27"/>
            <p:cNvSpPr/>
            <p:nvPr/>
          </p:nvSpPr>
          <p:spPr>
            <a:xfrm rot="10800000">
              <a:off x="5633021" y="4709770"/>
              <a:ext cx="2101251" cy="548316"/>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9" name="テキスト ボックス 28"/>
            <p:cNvSpPr txBox="1"/>
            <p:nvPr/>
          </p:nvSpPr>
          <p:spPr>
            <a:xfrm>
              <a:off x="6148410" y="4717229"/>
              <a:ext cx="954107"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30" name="フリーフォーム 29"/>
            <p:cNvSpPr/>
            <p:nvPr/>
          </p:nvSpPr>
          <p:spPr>
            <a:xfrm rot="9754507" flipH="1">
              <a:off x="2665351" y="5158615"/>
              <a:ext cx="1846919" cy="375050"/>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1" name="テキスト ボックス 30"/>
            <p:cNvSpPr txBox="1"/>
            <p:nvPr/>
          </p:nvSpPr>
          <p:spPr>
            <a:xfrm>
              <a:off x="3188495" y="5029386"/>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sp>
          <p:nvSpPr>
            <p:cNvPr id="32" name="フリーフォーム 31"/>
            <p:cNvSpPr/>
            <p:nvPr/>
          </p:nvSpPr>
          <p:spPr>
            <a:xfrm rot="6937533" flipH="1">
              <a:off x="5098986" y="3928774"/>
              <a:ext cx="1219677" cy="289441"/>
            </a:xfrm>
            <a:custGeom>
              <a:avLst/>
              <a:gdLst>
                <a:gd name="connsiteX0" fmla="*/ 0 w 2838090"/>
                <a:gd name="connsiteY0" fmla="*/ 601723 h 601723"/>
                <a:gd name="connsiteX1" fmla="*/ 1319841 w 2838090"/>
                <a:gd name="connsiteY1" fmla="*/ 15127 h 601723"/>
                <a:gd name="connsiteX2" fmla="*/ 2838090 w 2838090"/>
                <a:gd name="connsiteY2" fmla="*/ 230788 h 601723"/>
              </a:gdLst>
              <a:ahLst/>
              <a:cxnLst>
                <a:cxn ang="0">
                  <a:pos x="connsiteX0" y="connsiteY0"/>
                </a:cxn>
                <a:cxn ang="0">
                  <a:pos x="connsiteX1" y="connsiteY1"/>
                </a:cxn>
                <a:cxn ang="0">
                  <a:pos x="connsiteX2" y="connsiteY2"/>
                </a:cxn>
              </a:cxnLst>
              <a:rect l="l" t="t" r="r" b="b"/>
              <a:pathLst>
                <a:path w="2838090" h="601723">
                  <a:moveTo>
                    <a:pt x="0" y="601723"/>
                  </a:moveTo>
                  <a:cubicBezTo>
                    <a:pt x="423413" y="339336"/>
                    <a:pt x="846826" y="76949"/>
                    <a:pt x="1319841" y="15127"/>
                  </a:cubicBezTo>
                  <a:cubicBezTo>
                    <a:pt x="1792856" y="-46695"/>
                    <a:pt x="2315473" y="92046"/>
                    <a:pt x="2838090" y="230788"/>
                  </a:cubicBezTo>
                </a:path>
              </a:pathLst>
            </a:cu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テキスト ボックス 32"/>
            <p:cNvSpPr txBox="1"/>
            <p:nvPr/>
          </p:nvSpPr>
          <p:spPr>
            <a:xfrm>
              <a:off x="5267678" y="3837874"/>
              <a:ext cx="441146" cy="400110"/>
            </a:xfrm>
            <a:prstGeom prst="rect">
              <a:avLst/>
            </a:prstGeom>
            <a:noFill/>
          </p:spPr>
          <p:txBody>
            <a:bodyPr wrap="none" rtlCol="0">
              <a:spAutoFit/>
            </a:bodyPr>
            <a:lstStyle/>
            <a:p>
              <a:r>
                <a:rPr kumimoji="1" lang="ja-JP" altLang="en-US" sz="2000" dirty="0" smtClean="0">
                  <a:latin typeface="HGP創英角ｺﾞｼｯｸUB" pitchFamily="50" charset="-128"/>
                  <a:ea typeface="HGP創英角ｺﾞｼｯｸUB" pitchFamily="50" charset="-128"/>
                </a:rPr>
                <a:t>＄</a:t>
              </a:r>
              <a:endParaRPr kumimoji="1" lang="ja-JP" altLang="en-US" sz="2000" dirty="0">
                <a:latin typeface="HGP創英角ｺﾞｼｯｸUB" pitchFamily="50" charset="-128"/>
                <a:ea typeface="HGP創英角ｺﾞｼｯｸUB" pitchFamily="50" charset="-128"/>
              </a:endParaRPr>
            </a:p>
          </p:txBody>
        </p:sp>
        <p:pic>
          <p:nvPicPr>
            <p:cNvPr id="35" name="図 34" descr="MC900016000.WMF"/>
            <p:cNvPicPr>
              <a:picLocks noChangeAspect="1"/>
            </p:cNvPicPr>
            <p:nvPr/>
          </p:nvPicPr>
          <p:blipFill>
            <a:blip r:embed="rId7"/>
            <a:stretch>
              <a:fillRect/>
            </a:stretch>
          </p:blipFill>
          <p:spPr>
            <a:xfrm>
              <a:off x="7555176" y="2629641"/>
              <a:ext cx="881246" cy="2056298"/>
            </a:xfrm>
            <a:prstGeom prst="rect">
              <a:avLst/>
            </a:prstGeom>
          </p:spPr>
        </p:pic>
        <p:pic>
          <p:nvPicPr>
            <p:cNvPr id="36" name="図 35" descr="MC900278570.WMF"/>
            <p:cNvPicPr>
              <a:picLocks noChangeAspect="1"/>
            </p:cNvPicPr>
            <p:nvPr/>
          </p:nvPicPr>
          <p:blipFill>
            <a:blip r:embed="rId8"/>
            <a:stretch>
              <a:fillRect/>
            </a:stretch>
          </p:blipFill>
          <p:spPr>
            <a:xfrm>
              <a:off x="4684353" y="1708980"/>
              <a:ext cx="630237" cy="511242"/>
            </a:xfrm>
            <a:prstGeom prst="rect">
              <a:avLst/>
            </a:prstGeom>
          </p:spPr>
        </p:pic>
        <p:pic>
          <p:nvPicPr>
            <p:cNvPr id="37" name="図 36" descr="MC900278570.WMF"/>
            <p:cNvPicPr>
              <a:picLocks noChangeAspect="1"/>
            </p:cNvPicPr>
            <p:nvPr/>
          </p:nvPicPr>
          <p:blipFill>
            <a:blip r:embed="rId8"/>
            <a:stretch>
              <a:fillRect/>
            </a:stretch>
          </p:blipFill>
          <p:spPr>
            <a:xfrm>
              <a:off x="6845118" y="1868726"/>
              <a:ext cx="630237" cy="511242"/>
            </a:xfrm>
            <a:prstGeom prst="rect">
              <a:avLst/>
            </a:prstGeom>
          </p:spPr>
        </p:pic>
      </p:grpSp>
    </p:spTree>
    <p:extLst>
      <p:ext uri="{BB962C8B-B14F-4D97-AF65-F5344CB8AC3E}">
        <p14:creationId xmlns:p14="http://schemas.microsoft.com/office/powerpoint/2010/main" val="341622758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429768" y="1211967"/>
            <a:ext cx="8317417" cy="954107"/>
          </a:xfrm>
          <a:prstGeom prst="rect">
            <a:avLst/>
          </a:prstGeom>
          <a:solidFill>
            <a:schemeClr val="bg1"/>
          </a:solidFill>
        </p:spPr>
        <p:txBody>
          <a:bodyPr wrap="square" rtlCol="0">
            <a:spAutoFit/>
          </a:bodyPr>
          <a:lstStyle/>
          <a:p>
            <a:pPr marL="269875" indent="-269875">
              <a:buFont typeface="Arial" pitchFamily="34" charset="0"/>
              <a:buChar char="•"/>
            </a:pPr>
            <a:r>
              <a:rPr kumimoji="1" lang="ja-JP" altLang="en-US" sz="2800" dirty="0" smtClean="0">
                <a:latin typeface="HGP創英角ﾎﾟｯﾌﾟ体" pitchFamily="50" charset="-128"/>
                <a:ea typeface="HGP創英角ﾎﾟｯﾌﾟ体" pitchFamily="50" charset="-128"/>
              </a:rPr>
              <a:t>シナリオグラフで選んだシナリオについて、</a:t>
            </a:r>
            <a:r>
              <a:rPr kumimoji="1" lang="en-US" altLang="ja-JP" sz="2800" dirty="0" smtClean="0">
                <a:latin typeface="HGP創英角ﾎﾟｯﾌﾟ体" pitchFamily="50" charset="-128"/>
                <a:ea typeface="HGP創英角ﾎﾟｯﾌﾟ体" pitchFamily="50" charset="-128"/>
              </a:rPr>
              <a:t>CVCA</a:t>
            </a:r>
            <a:r>
              <a:rPr kumimoji="1" lang="ja-JP" altLang="en-US" sz="2800" dirty="0" smtClean="0">
                <a:latin typeface="HGP創英角ﾎﾟｯﾌﾟ体" pitchFamily="50" charset="-128"/>
                <a:ea typeface="HGP創英角ﾎﾟｯﾌﾟ体" pitchFamily="50" charset="-128"/>
              </a:rPr>
              <a:t>を作成しましょう！</a:t>
            </a:r>
            <a:endParaRPr kumimoji="1" lang="ja-JP" altLang="en-US" sz="2800" dirty="0">
              <a:latin typeface="HGP創英角ﾎﾟｯﾌﾟ体" pitchFamily="50" charset="-128"/>
              <a:ea typeface="HGP創英角ﾎﾟｯﾌﾟ体" pitchFamily="50" charset="-128"/>
            </a:endParaRPr>
          </a:p>
        </p:txBody>
      </p:sp>
      <p:sp>
        <p:nvSpPr>
          <p:cNvPr id="6" name="テキスト ボックス 5"/>
          <p:cNvSpPr txBox="1"/>
          <p:nvPr/>
        </p:nvSpPr>
        <p:spPr>
          <a:xfrm>
            <a:off x="429768" y="240629"/>
            <a:ext cx="8211312" cy="830997"/>
          </a:xfrm>
          <a:prstGeom prst="rect">
            <a:avLst/>
          </a:prstGeom>
          <a:noFill/>
        </p:spPr>
        <p:txBody>
          <a:bodyPr wrap="square" rtlCol="0">
            <a:spAutoFit/>
          </a:bodyPr>
          <a:lstStyle/>
          <a:p>
            <a:pPr algn="ctr"/>
            <a:r>
              <a:rPr kumimoji="1" lang="en-US" altLang="ja-JP" sz="4800" dirty="0" smtClean="0">
                <a:solidFill>
                  <a:srgbClr val="003399"/>
                </a:solidFill>
                <a:latin typeface="HGP創英角ｺﾞｼｯｸUB"/>
                <a:ea typeface="HGP創英角ｺﾞｼｯｸUB"/>
                <a:cs typeface="HGP創英角ｺﾞｼｯｸUB"/>
              </a:rPr>
              <a:t>CVCA</a:t>
            </a:r>
            <a:endParaRPr kumimoji="1" lang="ja-JP" altLang="en-US" sz="4800" dirty="0">
              <a:solidFill>
                <a:srgbClr val="003399"/>
              </a:solidFill>
              <a:latin typeface="HGP創英角ｺﾞｼｯｸUB"/>
              <a:ea typeface="HGP創英角ｺﾞｼｯｸUB"/>
              <a:cs typeface="HGP創英角ｺﾞｼｯｸUB"/>
            </a:endParaRPr>
          </a:p>
        </p:txBody>
      </p:sp>
      <p:sp>
        <p:nvSpPr>
          <p:cNvPr id="2" name="正方形/長方形 1"/>
          <p:cNvSpPr/>
          <p:nvPr/>
        </p:nvSpPr>
        <p:spPr>
          <a:xfrm>
            <a:off x="696152" y="2242912"/>
            <a:ext cx="7944928" cy="954107"/>
          </a:xfrm>
          <a:prstGeom prst="rect">
            <a:avLst/>
          </a:prstGeom>
        </p:spPr>
        <p:txBody>
          <a:bodyPr wrap="square">
            <a:spAutoFit/>
          </a:bodyPr>
          <a:lstStyle/>
          <a:p>
            <a:pPr marL="514350" indent="-514350">
              <a:buFont typeface="+mj-lt"/>
              <a:buAutoNum type="arabicPeriod"/>
            </a:pPr>
            <a:r>
              <a:rPr lang="ja-JP" altLang="en-US" sz="2800" dirty="0">
                <a:latin typeface="HGP創英角ﾎﾟｯﾌﾟ体" pitchFamily="50" charset="-128"/>
                <a:ea typeface="HGP創英角ﾎﾟｯﾌﾟ体" pitchFamily="50" charset="-128"/>
              </a:rPr>
              <a:t>ステークホルダーの</a:t>
            </a:r>
            <a:r>
              <a:rPr lang="ja-JP" altLang="en-US" sz="2800" dirty="0" smtClean="0">
                <a:latin typeface="HGP創英角ﾎﾟｯﾌﾟ体" pitchFamily="50" charset="-128"/>
                <a:ea typeface="HGP創英角ﾎﾟｯﾌﾟ体" pitchFamily="50" charset="-128"/>
              </a:rPr>
              <a:t>リストアップ</a:t>
            </a:r>
            <a:endParaRPr lang="en-US" altLang="ja-JP" sz="2800" dirty="0">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a:latin typeface="HGP創英角ﾎﾟｯﾌﾟ体" pitchFamily="50" charset="-128"/>
                <a:ea typeface="HGP創英角ﾎﾟｯﾌﾟ体" pitchFamily="50" charset="-128"/>
              </a:rPr>
              <a:t>ステークホルダー間の価値とその流れの</a:t>
            </a:r>
            <a:r>
              <a:rPr lang="ja-JP" altLang="en-US" sz="2800" dirty="0" smtClean="0">
                <a:latin typeface="HGP創英角ﾎﾟｯﾌﾟ体" pitchFamily="50" charset="-128"/>
                <a:ea typeface="HGP創英角ﾎﾟｯﾌﾟ体" pitchFamily="50" charset="-128"/>
              </a:rPr>
              <a:t>識別</a:t>
            </a:r>
            <a:endParaRPr lang="en-US" altLang="ja-JP" sz="2800" dirty="0">
              <a:latin typeface="HGP創英角ﾎﾟｯﾌﾟ体" pitchFamily="50" charset="-128"/>
              <a:ea typeface="HGP創英角ﾎﾟｯﾌﾟ体" pitchFamily="50" charset="-128"/>
            </a:endParaRPr>
          </a:p>
        </p:txBody>
      </p:sp>
      <p:sp>
        <p:nvSpPr>
          <p:cNvPr id="33"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58</a:t>
            </a:fld>
            <a:endParaRPr lang="en-US" altLang="ja-JP" sz="2800" b="1" baseline="2000" dirty="0">
              <a:latin typeface="ＭＳ Ｐゴシック" pitchFamily="50" charset="-128"/>
            </a:endParaRPr>
          </a:p>
        </p:txBody>
      </p:sp>
      <p:sp>
        <p:nvSpPr>
          <p:cNvPr id="4" name="円形吹き出し 3"/>
          <p:cNvSpPr/>
          <p:nvPr/>
        </p:nvSpPr>
        <p:spPr>
          <a:xfrm>
            <a:off x="6076654" y="1857020"/>
            <a:ext cx="2075622" cy="631764"/>
          </a:xfrm>
          <a:prstGeom prst="wedgeEllipseCallout">
            <a:avLst>
              <a:gd name="adj1" fmla="val -50378"/>
              <a:gd name="adj2" fmla="val 5960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smtClean="0">
                <a:solidFill>
                  <a:schemeClr val="tx1"/>
                </a:solidFill>
              </a:rPr>
              <a:t>４、５個くらいを目安に</a:t>
            </a:r>
            <a:endParaRPr kumimoji="1" lang="ja-JP" altLang="en-US" dirty="0">
              <a:solidFill>
                <a:schemeClr val="tx1"/>
              </a:solidFill>
            </a:endParaRPr>
          </a:p>
        </p:txBody>
      </p:sp>
      <p:pic>
        <p:nvPicPr>
          <p:cNvPr id="8" name="図 7"/>
          <p:cNvPicPr>
            <a:picLocks noChangeAspect="1"/>
          </p:cNvPicPr>
          <p:nvPr/>
        </p:nvPicPr>
        <p:blipFill>
          <a:blip r:embed="rId2"/>
          <a:stretch>
            <a:fillRect/>
          </a:stretch>
        </p:blipFill>
        <p:spPr>
          <a:xfrm>
            <a:off x="1917700" y="3392601"/>
            <a:ext cx="4965700" cy="3122499"/>
          </a:xfrm>
          <a:prstGeom prst="rect">
            <a:avLst/>
          </a:prstGeom>
        </p:spPr>
      </p:pic>
    </p:spTree>
    <p:extLst>
      <p:ext uri="{BB962C8B-B14F-4D97-AF65-F5344CB8AC3E}">
        <p14:creationId xmlns:p14="http://schemas.microsoft.com/office/powerpoint/2010/main" val="35786290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63026" y="1456053"/>
            <a:ext cx="3005951" cy="769441"/>
          </a:xfrm>
          <a:prstGeom prst="rect">
            <a:avLst/>
          </a:prstGeom>
          <a:noFill/>
        </p:spPr>
        <p:txBody>
          <a:bodyPr wrap="none" rtlCol="0">
            <a:spAutoFit/>
          </a:bodyPr>
          <a:lstStyle/>
          <a:p>
            <a:r>
              <a:rPr kumimoji="1" lang="ja-JP" altLang="en-US" sz="4400" dirty="0" smtClean="0">
                <a:latin typeface="ＤＦＰ太丸ゴシック体"/>
                <a:ea typeface="ＤＦＰ太丸ゴシック体"/>
                <a:cs typeface="ＤＦＰ太丸ゴシック体"/>
              </a:rPr>
              <a:t>休憩：５分</a:t>
            </a:r>
            <a:endParaRPr kumimoji="1" lang="ja-JP" altLang="en-US" sz="4400" dirty="0">
              <a:latin typeface="ＤＦＰ太丸ゴシック体"/>
              <a:ea typeface="ＤＦＰ太丸ゴシック体"/>
              <a:cs typeface="ＤＦＰ太丸ゴシック体"/>
            </a:endParaRPr>
          </a:p>
        </p:txBody>
      </p:sp>
      <p:sp>
        <p:nvSpPr>
          <p:cNvPr id="3" name="テキスト ボックス 2"/>
          <p:cNvSpPr txBox="1"/>
          <p:nvPr/>
        </p:nvSpPr>
        <p:spPr>
          <a:xfrm>
            <a:off x="1034051" y="3038761"/>
            <a:ext cx="7391334" cy="1446550"/>
          </a:xfrm>
          <a:prstGeom prst="rect">
            <a:avLst/>
          </a:prstGeom>
          <a:noFill/>
        </p:spPr>
        <p:txBody>
          <a:bodyPr wrap="square" rtlCol="0">
            <a:spAutoFit/>
          </a:bodyPr>
          <a:lstStyle/>
          <a:p>
            <a:r>
              <a:rPr kumimoji="1" lang="ja-JP" altLang="en-US" sz="4400" dirty="0" smtClean="0">
                <a:latin typeface="ＤＦＰ太丸ゴシック体"/>
                <a:ea typeface="ＤＦＰ太丸ゴシック体"/>
                <a:cs typeface="ＤＦＰ太丸ゴシック体"/>
              </a:rPr>
              <a:t>ぜひ他のチームの</a:t>
            </a:r>
            <a:r>
              <a:rPr kumimoji="1" lang="en-US" altLang="ja-JP" sz="4400" dirty="0" smtClean="0">
                <a:latin typeface="ＤＦＰ太丸ゴシック体"/>
                <a:ea typeface="ＤＦＰ太丸ゴシック体"/>
                <a:cs typeface="ＤＦＰ太丸ゴシック体"/>
              </a:rPr>
              <a:t>CVCA</a:t>
            </a:r>
            <a:r>
              <a:rPr kumimoji="1" lang="ja-JP" altLang="en-US" sz="4400" dirty="0" smtClean="0">
                <a:latin typeface="ＤＦＰ太丸ゴシック体"/>
                <a:ea typeface="ＤＦＰ太丸ゴシック体"/>
                <a:cs typeface="ＤＦＰ太丸ゴシック体"/>
              </a:rPr>
              <a:t>を</a:t>
            </a:r>
            <a:endParaRPr kumimoji="1" lang="en-US" altLang="ja-JP" sz="4400" dirty="0" smtClean="0">
              <a:latin typeface="ＤＦＰ太丸ゴシック体"/>
              <a:ea typeface="ＤＦＰ太丸ゴシック体"/>
              <a:cs typeface="ＤＦＰ太丸ゴシック体"/>
            </a:endParaRPr>
          </a:p>
          <a:p>
            <a:r>
              <a:rPr kumimoji="1" lang="ja-JP" altLang="en-US" sz="4400" dirty="0" smtClean="0">
                <a:latin typeface="ＤＦＰ太丸ゴシック体"/>
                <a:ea typeface="ＤＦＰ太丸ゴシック体"/>
                <a:cs typeface="ＤＦＰ太丸ゴシック体"/>
              </a:rPr>
              <a:t>見てみて下さい！</a:t>
            </a:r>
            <a:endParaRPr kumimoji="1" lang="ja-JP" altLang="en-US" sz="4400" dirty="0">
              <a:latin typeface="ＤＦＰ太丸ゴシック体"/>
              <a:ea typeface="ＤＦＰ太丸ゴシック体"/>
              <a:cs typeface="ＤＦＰ太丸ゴシック体"/>
            </a:endParaRPr>
          </a:p>
        </p:txBody>
      </p:sp>
      <p:sp>
        <p:nvSpPr>
          <p:cNvPr id="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59</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10382262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05984" y="1772816"/>
            <a:ext cx="2664296" cy="1077218"/>
          </a:xfrm>
          <a:prstGeom prst="rect">
            <a:avLst/>
          </a:prstGeom>
          <a:noFill/>
        </p:spPr>
        <p:txBody>
          <a:bodyPr wrap="square" rtlCol="0">
            <a:spAutoFit/>
          </a:bodyPr>
          <a:lstStyle/>
          <a:p>
            <a:r>
              <a:rPr kumimoji="1" lang="ja-JP" altLang="en-US" sz="3200" dirty="0" smtClean="0">
                <a:latin typeface="HGP創英角ｺﾞｼｯｸUB" pitchFamily="50" charset="-128"/>
                <a:ea typeface="HGP創英角ｺﾞｼｯｸUB" pitchFamily="50" charset="-128"/>
              </a:rPr>
              <a:t>第</a:t>
            </a:r>
            <a:r>
              <a:rPr kumimoji="1" lang="en-US" altLang="ja-JP" sz="3200" dirty="0" smtClean="0">
                <a:latin typeface="HGP創英角ｺﾞｼｯｸUB" pitchFamily="50" charset="-128"/>
                <a:ea typeface="HGP創英角ｺﾞｼｯｸUB" pitchFamily="50" charset="-128"/>
              </a:rPr>
              <a:t>1</a:t>
            </a:r>
            <a:r>
              <a:rPr kumimoji="1" lang="ja-JP" altLang="en-US" sz="3200" dirty="0" smtClean="0">
                <a:latin typeface="HGP創英角ｺﾞｼｯｸUB" pitchFamily="50" charset="-128"/>
                <a:ea typeface="HGP創英角ｺﾞｼｯｸUB" pitchFamily="50" charset="-128"/>
              </a:rPr>
              <a:t>回ブレーンストーミング</a:t>
            </a:r>
            <a:endParaRPr kumimoji="1" lang="ja-JP" altLang="en-US" sz="3200" dirty="0">
              <a:latin typeface="HGP創英角ｺﾞｼｯｸUB" pitchFamily="50" charset="-128"/>
              <a:ea typeface="HGP創英角ｺﾞｼｯｸUB" pitchFamily="50" charset="-128"/>
            </a:endParaRPr>
          </a:p>
        </p:txBody>
      </p:sp>
      <p:sp>
        <p:nvSpPr>
          <p:cNvPr id="3" name="テキスト ボックス 2"/>
          <p:cNvSpPr txBox="1"/>
          <p:nvPr/>
        </p:nvSpPr>
        <p:spPr>
          <a:xfrm>
            <a:off x="3853790" y="260648"/>
            <a:ext cx="1224136" cy="1200329"/>
          </a:xfrm>
          <a:prstGeom prst="rect">
            <a:avLst/>
          </a:prstGeom>
          <a:noFill/>
        </p:spPr>
        <p:txBody>
          <a:bodyPr wrap="square" rtlCol="0">
            <a:spAutoFit/>
          </a:bodyPr>
          <a:lstStyle/>
          <a:p>
            <a:pPr algn="ctr"/>
            <a:r>
              <a:rPr kumimoji="1" lang="ja-JP" altLang="en-US" sz="3600" dirty="0" smtClean="0">
                <a:latin typeface="HGP創英角ｺﾞｼｯｸUB" pitchFamily="50" charset="-128"/>
                <a:ea typeface="HGP創英角ｺﾞｼｯｸUB" pitchFamily="50" charset="-128"/>
              </a:rPr>
              <a:t>発散思考</a:t>
            </a:r>
            <a:endParaRPr kumimoji="1" lang="ja-JP" altLang="en-US" sz="3600" dirty="0">
              <a:latin typeface="HGP創英角ｺﾞｼｯｸUB" pitchFamily="50" charset="-128"/>
              <a:ea typeface="HGP創英角ｺﾞｼｯｸUB" pitchFamily="50" charset="-128"/>
            </a:endParaRPr>
          </a:p>
        </p:txBody>
      </p:sp>
      <p:sp>
        <p:nvSpPr>
          <p:cNvPr id="4" name="テキスト ボックス 3"/>
          <p:cNvSpPr txBox="1"/>
          <p:nvPr/>
        </p:nvSpPr>
        <p:spPr>
          <a:xfrm>
            <a:off x="5077926" y="260648"/>
            <a:ext cx="1224136" cy="1200329"/>
          </a:xfrm>
          <a:prstGeom prst="rect">
            <a:avLst/>
          </a:prstGeom>
          <a:noFill/>
        </p:spPr>
        <p:txBody>
          <a:bodyPr wrap="square" rtlCol="0">
            <a:spAutoFit/>
          </a:bodyPr>
          <a:lstStyle/>
          <a:p>
            <a:pPr algn="ctr"/>
            <a:r>
              <a:rPr kumimoji="1" lang="ja-JP" altLang="en-US" sz="3600" dirty="0" smtClean="0">
                <a:latin typeface="HGP創英角ｺﾞｼｯｸUB" pitchFamily="50" charset="-128"/>
                <a:ea typeface="HGP創英角ｺﾞｼｯｸUB" pitchFamily="50" charset="-128"/>
              </a:rPr>
              <a:t>収束思考</a:t>
            </a:r>
            <a:endParaRPr kumimoji="1" lang="ja-JP" altLang="en-US" sz="3600" dirty="0">
              <a:latin typeface="HGP創英角ｺﾞｼｯｸUB" pitchFamily="50" charset="-128"/>
              <a:ea typeface="HGP創英角ｺﾞｼｯｸUB" pitchFamily="50" charset="-128"/>
            </a:endParaRPr>
          </a:p>
        </p:txBody>
      </p:sp>
      <p:sp>
        <p:nvSpPr>
          <p:cNvPr id="5" name="テキスト ボックス 4"/>
          <p:cNvSpPr txBox="1"/>
          <p:nvPr/>
        </p:nvSpPr>
        <p:spPr>
          <a:xfrm>
            <a:off x="6374070" y="509219"/>
            <a:ext cx="1107996" cy="646331"/>
          </a:xfrm>
          <a:prstGeom prst="rect">
            <a:avLst/>
          </a:prstGeom>
          <a:noFill/>
        </p:spPr>
        <p:txBody>
          <a:bodyPr wrap="none" rtlCol="0">
            <a:spAutoFit/>
          </a:bodyPr>
          <a:lstStyle/>
          <a:p>
            <a:r>
              <a:rPr kumimoji="1" lang="ja-JP" altLang="en-US" sz="3600" dirty="0" smtClean="0">
                <a:latin typeface="HGP創英角ｺﾞｼｯｸUB" pitchFamily="50" charset="-128"/>
                <a:ea typeface="HGP創英角ｺﾞｼｯｸUB" pitchFamily="50" charset="-128"/>
              </a:rPr>
              <a:t>分析</a:t>
            </a:r>
            <a:endParaRPr kumimoji="1" lang="ja-JP" altLang="en-US" sz="3600" dirty="0">
              <a:latin typeface="HGP創英角ｺﾞｼｯｸUB" pitchFamily="50" charset="-128"/>
              <a:ea typeface="HGP創英角ｺﾞｼｯｸUB" pitchFamily="50" charset="-128"/>
            </a:endParaRPr>
          </a:p>
        </p:txBody>
      </p:sp>
      <p:sp>
        <p:nvSpPr>
          <p:cNvPr id="6" name="テキスト ボックス 5"/>
          <p:cNvSpPr txBox="1"/>
          <p:nvPr/>
        </p:nvSpPr>
        <p:spPr>
          <a:xfrm>
            <a:off x="7526198" y="260648"/>
            <a:ext cx="1512168" cy="1200329"/>
          </a:xfrm>
          <a:prstGeom prst="rect">
            <a:avLst/>
          </a:prstGeom>
          <a:noFill/>
        </p:spPr>
        <p:txBody>
          <a:bodyPr wrap="square" rtlCol="0">
            <a:spAutoFit/>
          </a:bodyPr>
          <a:lstStyle/>
          <a:p>
            <a:r>
              <a:rPr lang="ja-JP" altLang="en-US" sz="3600" dirty="0" smtClean="0">
                <a:latin typeface="HGP創英角ｺﾞｼｯｸUB" pitchFamily="50" charset="-128"/>
                <a:ea typeface="HGP創英角ｺﾞｼｯｸUB" pitchFamily="50" charset="-128"/>
              </a:rPr>
              <a:t>試作・</a:t>
            </a:r>
            <a:r>
              <a:rPr kumimoji="1" lang="ja-JP" altLang="en-US" sz="3600" dirty="0" smtClean="0">
                <a:latin typeface="HGP創英角ｺﾞｼｯｸUB" pitchFamily="50" charset="-128"/>
                <a:ea typeface="HGP創英角ｺﾞｼｯｸUB" pitchFamily="50" charset="-128"/>
              </a:rPr>
              <a:t>検証</a:t>
            </a:r>
            <a:endParaRPr kumimoji="1" lang="ja-JP" altLang="en-US" sz="3600" dirty="0">
              <a:latin typeface="HGP創英角ｺﾞｼｯｸUB" pitchFamily="50" charset="-128"/>
              <a:ea typeface="HGP創英角ｺﾞｼｯｸUB" pitchFamily="50" charset="-128"/>
            </a:endParaRPr>
          </a:p>
        </p:txBody>
      </p:sp>
      <p:sp>
        <p:nvSpPr>
          <p:cNvPr id="8" name="テキスト ボックス 7"/>
          <p:cNvSpPr txBox="1"/>
          <p:nvPr/>
        </p:nvSpPr>
        <p:spPr>
          <a:xfrm>
            <a:off x="305984" y="3022782"/>
            <a:ext cx="2995902" cy="1077218"/>
          </a:xfrm>
          <a:prstGeom prst="rect">
            <a:avLst/>
          </a:prstGeom>
          <a:noFill/>
        </p:spPr>
        <p:txBody>
          <a:bodyPr wrap="square" rtlCol="0">
            <a:spAutoFit/>
          </a:bodyPr>
          <a:lstStyle/>
          <a:p>
            <a:r>
              <a:rPr kumimoji="1" lang="ja-JP" altLang="en-US" sz="3200" dirty="0" smtClean="0">
                <a:latin typeface="HGP創英角ｺﾞｼｯｸUB" pitchFamily="50" charset="-128"/>
                <a:ea typeface="HGP創英角ｺﾞｼｯｸUB" pitchFamily="50" charset="-128"/>
              </a:rPr>
              <a:t>第</a:t>
            </a:r>
            <a:r>
              <a:rPr lang="en-US" altLang="ja-JP" sz="3200" dirty="0">
                <a:latin typeface="HGP創英角ｺﾞｼｯｸUB" pitchFamily="50" charset="-128"/>
                <a:ea typeface="HGP創英角ｺﾞｼｯｸUB" pitchFamily="50" charset="-128"/>
              </a:rPr>
              <a:t>2</a:t>
            </a:r>
            <a:r>
              <a:rPr kumimoji="1" lang="ja-JP" altLang="en-US" sz="3200" dirty="0" smtClean="0">
                <a:latin typeface="HGP創英角ｺﾞｼｯｸUB" pitchFamily="50" charset="-128"/>
                <a:ea typeface="HGP創英角ｺﾞｼｯｸUB" pitchFamily="50" charset="-128"/>
              </a:rPr>
              <a:t>回システム思考と親和図法</a:t>
            </a:r>
            <a:endParaRPr kumimoji="1" lang="ja-JP" altLang="en-US" sz="3200" dirty="0">
              <a:latin typeface="HGP創英角ｺﾞｼｯｸUB" pitchFamily="50" charset="-128"/>
              <a:ea typeface="HGP創英角ｺﾞｼｯｸUB" pitchFamily="50" charset="-128"/>
            </a:endParaRPr>
          </a:p>
        </p:txBody>
      </p:sp>
      <p:sp>
        <p:nvSpPr>
          <p:cNvPr id="9" name="テキスト ボックス 8"/>
          <p:cNvSpPr txBox="1"/>
          <p:nvPr/>
        </p:nvSpPr>
        <p:spPr>
          <a:xfrm>
            <a:off x="305984" y="4272748"/>
            <a:ext cx="2995902" cy="1077218"/>
          </a:xfrm>
          <a:prstGeom prst="rect">
            <a:avLst/>
          </a:prstGeom>
          <a:noFill/>
        </p:spPr>
        <p:txBody>
          <a:bodyPr wrap="square" rtlCol="0">
            <a:spAutoFit/>
          </a:bodyPr>
          <a:lstStyle/>
          <a:p>
            <a:r>
              <a:rPr kumimoji="1" lang="ja-JP" altLang="en-US" sz="3200" dirty="0" smtClean="0">
                <a:latin typeface="HGP創英角ｺﾞｼｯｸUB" pitchFamily="50" charset="-128"/>
                <a:ea typeface="HGP創英角ｺﾞｼｯｸUB" pitchFamily="50" charset="-128"/>
              </a:rPr>
              <a:t>第</a:t>
            </a:r>
            <a:r>
              <a:rPr lang="en-US" altLang="ja-JP" sz="3200" dirty="0" smtClean="0">
                <a:latin typeface="HGP創英角ｺﾞｼｯｸUB" pitchFamily="50" charset="-128"/>
                <a:ea typeface="HGP創英角ｺﾞｼｯｸUB" pitchFamily="50" charset="-128"/>
              </a:rPr>
              <a:t>3</a:t>
            </a:r>
            <a:r>
              <a:rPr kumimoji="1" lang="ja-JP" altLang="en-US" sz="3200" dirty="0" smtClean="0">
                <a:latin typeface="HGP創英角ｺﾞｼｯｸUB" pitchFamily="50" charset="-128"/>
                <a:ea typeface="HGP創英角ｺﾞｼｯｸUB" pitchFamily="50" charset="-128"/>
              </a:rPr>
              <a:t>回発想法と</a:t>
            </a:r>
            <a:r>
              <a:rPr kumimoji="1" lang="en-US" altLang="ja-JP" sz="3200" dirty="0" smtClean="0">
                <a:latin typeface="HGP創英角ｺﾞｼｯｸUB" pitchFamily="50" charset="-128"/>
                <a:ea typeface="HGP創英角ｺﾞｼｯｸUB" pitchFamily="50" charset="-128"/>
              </a:rPr>
              <a:t>CVCA/WCA</a:t>
            </a:r>
            <a:endParaRPr kumimoji="1" lang="ja-JP" altLang="en-US" sz="3200" dirty="0">
              <a:latin typeface="HGP創英角ｺﾞｼｯｸUB" pitchFamily="50" charset="-128"/>
              <a:ea typeface="HGP創英角ｺﾞｼｯｸUB" pitchFamily="50" charset="-128"/>
            </a:endParaRPr>
          </a:p>
        </p:txBody>
      </p:sp>
      <p:sp>
        <p:nvSpPr>
          <p:cNvPr id="10" name="テキスト ボックス 9"/>
          <p:cNvSpPr txBox="1"/>
          <p:nvPr/>
        </p:nvSpPr>
        <p:spPr>
          <a:xfrm>
            <a:off x="305984" y="5522714"/>
            <a:ext cx="2341264" cy="1077218"/>
          </a:xfrm>
          <a:prstGeom prst="rect">
            <a:avLst/>
          </a:prstGeom>
          <a:noFill/>
        </p:spPr>
        <p:txBody>
          <a:bodyPr wrap="square" rtlCol="0">
            <a:spAutoFit/>
          </a:bodyPr>
          <a:lstStyle/>
          <a:p>
            <a:r>
              <a:rPr kumimoji="1" lang="ja-JP" altLang="en-US" sz="3200" dirty="0" smtClean="0">
                <a:latin typeface="HGP創英角ｺﾞｼｯｸUB" pitchFamily="50" charset="-128"/>
                <a:ea typeface="HGP創英角ｺﾞｼｯｸUB" pitchFamily="50" charset="-128"/>
              </a:rPr>
              <a:t>第</a:t>
            </a:r>
            <a:r>
              <a:rPr kumimoji="1" lang="en-US" altLang="ja-JP" sz="3200" dirty="0" smtClean="0">
                <a:latin typeface="HGP創英角ｺﾞｼｯｸUB" pitchFamily="50" charset="-128"/>
                <a:ea typeface="HGP創英角ｺﾞｼｯｸUB" pitchFamily="50" charset="-128"/>
              </a:rPr>
              <a:t>4</a:t>
            </a:r>
            <a:r>
              <a:rPr kumimoji="1" lang="ja-JP" altLang="en-US" sz="3200" dirty="0" smtClean="0">
                <a:latin typeface="HGP創英角ｺﾞｼｯｸUB" pitchFamily="50" charset="-128"/>
                <a:ea typeface="HGP創英角ｺﾞｼｯｸUB" pitchFamily="50" charset="-128"/>
              </a:rPr>
              <a:t>回プロトタイピング</a:t>
            </a:r>
            <a:endParaRPr kumimoji="1" lang="ja-JP" altLang="en-US" sz="3200" dirty="0">
              <a:latin typeface="HGP創英角ｺﾞｼｯｸUB" pitchFamily="50" charset="-128"/>
              <a:ea typeface="HGP創英角ｺﾞｼｯｸUB" pitchFamily="50" charset="-128"/>
            </a:endParaRPr>
          </a:p>
        </p:txBody>
      </p:sp>
      <p:sp>
        <p:nvSpPr>
          <p:cNvPr id="11" name="円/楕円 10"/>
          <p:cNvSpPr/>
          <p:nvPr/>
        </p:nvSpPr>
        <p:spPr>
          <a:xfrm>
            <a:off x="3908865" y="1775718"/>
            <a:ext cx="1080120" cy="1077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357137" y="4346797"/>
            <a:ext cx="1080120" cy="1077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526198" y="5592142"/>
            <a:ext cx="1080120" cy="1077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449720" y="2045023"/>
            <a:ext cx="540060" cy="5386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6627167" y="3326752"/>
            <a:ext cx="540060" cy="5386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987844" y="3136214"/>
            <a:ext cx="922162" cy="9196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5258669" y="3136214"/>
            <a:ext cx="922162" cy="9196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266136" y="4433010"/>
            <a:ext cx="907229" cy="904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3995311" y="4433010"/>
            <a:ext cx="907229" cy="904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995311" y="5678355"/>
            <a:ext cx="907229" cy="904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5266136" y="5678355"/>
            <a:ext cx="907229" cy="9047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575592" y="5810010"/>
            <a:ext cx="643210" cy="6414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a:off x="4644516" y="2314327"/>
            <a:ext cx="1028545"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266590" y="3596056"/>
            <a:ext cx="2593248"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376437" y="4885406"/>
            <a:ext cx="2593248" cy="0"/>
          </a:xfrm>
          <a:prstGeom prst="line">
            <a:avLst/>
          </a:prstGeom>
          <a:ln w="25400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4377566" y="6130751"/>
            <a:ext cx="3779771"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87272" y="93720"/>
            <a:ext cx="3433326" cy="830997"/>
          </a:xfrm>
          <a:prstGeom prst="rect">
            <a:avLst/>
          </a:prstGeom>
          <a:noFill/>
        </p:spPr>
        <p:txBody>
          <a:bodyPr wrap="square" rtlCol="0">
            <a:spAutoFit/>
          </a:bodyPr>
          <a:lstStyle/>
          <a:p>
            <a:r>
              <a:rPr kumimoji="1" lang="ja-JP" altLang="en-US" sz="4800" dirty="0" smtClean="0">
                <a:solidFill>
                  <a:srgbClr val="003399"/>
                </a:solidFill>
                <a:latin typeface="HGP創英角ｺﾞｼｯｸUB" pitchFamily="50" charset="-128"/>
                <a:ea typeface="HGP創英角ｺﾞｼｯｸUB" pitchFamily="50" charset="-128"/>
              </a:rPr>
              <a:t>各回の重点</a:t>
            </a:r>
            <a:endParaRPr kumimoji="1" lang="ja-JP" altLang="en-US" sz="4800" dirty="0">
              <a:solidFill>
                <a:srgbClr val="003399"/>
              </a:solidFill>
              <a:latin typeface="HGP創英角ｺﾞｼｯｸUB" pitchFamily="50" charset="-128"/>
              <a:ea typeface="HGP創英角ｺﾞｼｯｸUB" pitchFamily="50" charset="-128"/>
            </a:endParaRPr>
          </a:p>
        </p:txBody>
      </p:sp>
      <p:sp>
        <p:nvSpPr>
          <p:cNvPr id="2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a:t>
            </a:fld>
            <a:endParaRPr lang="en-US" altLang="ja-JP" sz="2800" b="1" baseline="2000">
              <a:latin typeface="ＭＳ Ｐゴシック" pitchFamily="50" charset="-128"/>
            </a:endParaRPr>
          </a:p>
        </p:txBody>
      </p:sp>
      <p:sp>
        <p:nvSpPr>
          <p:cNvPr id="31" name="正方形/長方形 30"/>
          <p:cNvSpPr/>
          <p:nvPr/>
        </p:nvSpPr>
        <p:spPr>
          <a:xfrm>
            <a:off x="305984" y="4272748"/>
            <a:ext cx="7351646" cy="124996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492287" y="3700466"/>
            <a:ext cx="2330686"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kumimoji="1" lang="ja-JP" altLang="en-US" sz="3600" dirty="0" smtClean="0"/>
              <a:t>今回はコレ</a:t>
            </a:r>
            <a:endParaRPr kumimoji="1" lang="ja-JP" altLang="en-US" sz="3600" dirty="0"/>
          </a:p>
        </p:txBody>
      </p:sp>
    </p:spTree>
    <p:extLst>
      <p:ext uri="{BB962C8B-B14F-4D97-AF65-F5344CB8AC3E}">
        <p14:creationId xmlns:p14="http://schemas.microsoft.com/office/powerpoint/2010/main" val="38872010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21940" y="158180"/>
            <a:ext cx="4374916" cy="523220"/>
          </a:xfrm>
          <a:prstGeom prst="rect">
            <a:avLst/>
          </a:prstGeom>
          <a:noFill/>
        </p:spPr>
        <p:txBody>
          <a:bodyPr wrap="none" rtlCol="0">
            <a:spAutoFit/>
          </a:bodyPr>
          <a:lstStyle/>
          <a:p>
            <a:r>
              <a:rPr lang="ja-JP" altLang="en-US" sz="2800" dirty="0" smtClean="0">
                <a:latin typeface="HGP創英角ﾎﾟｯﾌﾟ体" pitchFamily="50" charset="-128"/>
                <a:ea typeface="HGP創英角ﾎﾟｯﾌﾟ体" pitchFamily="50" charset="-128"/>
              </a:rPr>
              <a:t>コンセプト創りのための</a:t>
            </a:r>
            <a:r>
              <a:rPr lang="ja-JP" altLang="en-US" sz="2800" dirty="0">
                <a:latin typeface="HGP創英角ﾎﾟｯﾌﾟ体" pitchFamily="50" charset="-128"/>
                <a:ea typeface="HGP創英角ﾎﾟｯﾌﾟ体" pitchFamily="50" charset="-128"/>
              </a:rPr>
              <a:t>手法</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735394" y="826088"/>
            <a:ext cx="5306261" cy="1261884"/>
          </a:xfrm>
          <a:prstGeom prst="rect">
            <a:avLst/>
          </a:prstGeom>
          <a:noFill/>
        </p:spPr>
        <p:txBody>
          <a:bodyPr wrap="none" rtlCol="0">
            <a:spAutoFit/>
          </a:bodyPr>
          <a:lstStyle/>
          <a:p>
            <a:r>
              <a:rPr lang="en-US" altLang="ja-JP" sz="4000" i="1" u="sng" dirty="0" smtClean="0">
                <a:solidFill>
                  <a:srgbClr val="FF0000"/>
                </a:solidFill>
                <a:latin typeface="HGP創英角ﾎﾟｯﾌﾟ体" pitchFamily="50" charset="-128"/>
                <a:ea typeface="HGP創英角ﾎﾟｯﾌﾟ体" pitchFamily="50" charset="-128"/>
              </a:rPr>
              <a:t>W</a:t>
            </a:r>
            <a:r>
              <a:rPr kumimoji="1" lang="en-US" altLang="ja-JP" sz="4000" dirty="0" smtClean="0">
                <a:latin typeface="HGP創英角ﾎﾟｯﾌﾟ体" pitchFamily="50" charset="-128"/>
                <a:ea typeface="HGP創英角ﾎﾟｯﾌﾟ体" pitchFamily="50" charset="-128"/>
              </a:rPr>
              <a:t>ants </a:t>
            </a:r>
            <a:r>
              <a:rPr kumimoji="1" lang="en-US" altLang="ja-JP" sz="4000" i="1" u="sng" dirty="0" smtClean="0">
                <a:solidFill>
                  <a:srgbClr val="FF0000"/>
                </a:solidFill>
                <a:latin typeface="HGP創英角ﾎﾟｯﾌﾟ体" pitchFamily="50" charset="-128"/>
                <a:ea typeface="HGP創英角ﾎﾟｯﾌﾟ体" pitchFamily="50" charset="-128"/>
              </a:rPr>
              <a:t>C</a:t>
            </a:r>
            <a:r>
              <a:rPr kumimoji="1" lang="en-US" altLang="ja-JP" sz="4000" dirty="0" smtClean="0">
                <a:latin typeface="HGP創英角ﾎﾟｯﾌﾟ体" pitchFamily="50" charset="-128"/>
                <a:ea typeface="HGP創英角ﾎﾟｯﾌﾟ体" pitchFamily="50" charset="-128"/>
              </a:rPr>
              <a:t>hain </a:t>
            </a:r>
            <a:r>
              <a:rPr kumimoji="1" lang="en-US" altLang="ja-JP" sz="4000" i="1" u="sng" dirty="0" smtClean="0">
                <a:solidFill>
                  <a:srgbClr val="FF0000"/>
                </a:solidFill>
                <a:latin typeface="HGP創英角ﾎﾟｯﾌﾟ体" pitchFamily="50" charset="-128"/>
                <a:ea typeface="HGP創英角ﾎﾟｯﾌﾟ体" pitchFamily="50" charset="-128"/>
              </a:rPr>
              <a:t>A</a:t>
            </a:r>
            <a:r>
              <a:rPr kumimoji="1" lang="en-US" altLang="ja-JP" sz="4000" dirty="0" smtClean="0">
                <a:latin typeface="HGP創英角ﾎﾟｯﾌﾟ体" pitchFamily="50" charset="-128"/>
                <a:ea typeface="HGP創英角ﾎﾟｯﾌﾟ体" pitchFamily="50" charset="-128"/>
              </a:rPr>
              <a:t>nalysis</a:t>
            </a:r>
          </a:p>
          <a:p>
            <a:r>
              <a:rPr lang="ja-JP" altLang="en-US" sz="3600" dirty="0" smtClean="0">
                <a:latin typeface="HGP創英角ﾎﾟｯﾌﾟ体" pitchFamily="50" charset="-128"/>
                <a:ea typeface="HGP創英角ﾎﾟｯﾌﾟ体" pitchFamily="50" charset="-128"/>
              </a:rPr>
              <a:t>欲求連鎖分析</a:t>
            </a:r>
            <a:endParaRPr kumimoji="1" lang="ja-JP" altLang="en-US" sz="3600" dirty="0">
              <a:latin typeface="HGP創英角ﾎﾟｯﾌﾟ体" pitchFamily="50" charset="-128"/>
              <a:ea typeface="HGP創英角ﾎﾟｯﾌﾟ体" pitchFamily="50" charset="-128"/>
            </a:endParaRPr>
          </a:p>
        </p:txBody>
      </p:sp>
      <p:sp>
        <p:nvSpPr>
          <p:cNvPr id="6" name="正方形/長方形 5"/>
          <p:cNvSpPr/>
          <p:nvPr/>
        </p:nvSpPr>
        <p:spPr>
          <a:xfrm>
            <a:off x="3817743" y="1764806"/>
            <a:ext cx="5507133" cy="584776"/>
          </a:xfrm>
          <a:prstGeom prst="rect">
            <a:avLst/>
          </a:prstGeom>
        </p:spPr>
        <p:txBody>
          <a:bodyPr wrap="square">
            <a:spAutoFit/>
          </a:bodyPr>
          <a:lstStyle/>
          <a:p>
            <a:r>
              <a:rPr lang="zh-CN" altLang="en-US" sz="1600" dirty="0" smtClean="0"/>
              <a:t>牧野由梨恵，白坂成功，牧野泰才，前野隆司</a:t>
            </a:r>
            <a:r>
              <a:rPr lang="en-US" altLang="ja-JP" sz="1600" dirty="0" smtClean="0"/>
              <a:t>(2012),</a:t>
            </a:r>
          </a:p>
          <a:p>
            <a:r>
              <a:rPr lang="ja-JP" altLang="en-US" sz="1600" dirty="0" smtClean="0"/>
              <a:t>欲求連鎖分析</a:t>
            </a:r>
            <a:r>
              <a:rPr lang="en-US" altLang="ja-JP" sz="1600" dirty="0" smtClean="0"/>
              <a:t>,</a:t>
            </a:r>
            <a:r>
              <a:rPr lang="zh-TW" altLang="en-US" sz="1600" dirty="0" smtClean="0"/>
              <a:t>日本機械学会論文集（</a:t>
            </a:r>
            <a:r>
              <a:rPr lang="en-US" altLang="zh-TW" sz="1600" dirty="0" smtClean="0"/>
              <a:t>C </a:t>
            </a:r>
            <a:r>
              <a:rPr lang="zh-TW" altLang="en-US" sz="1600" dirty="0" smtClean="0"/>
              <a:t>編）</a:t>
            </a:r>
            <a:r>
              <a:rPr lang="en-US" altLang="zh-TW" sz="1600" dirty="0" smtClean="0"/>
              <a:t>,</a:t>
            </a:r>
            <a:r>
              <a:rPr lang="zh-CN" altLang="en-US" sz="1600" dirty="0" smtClean="0"/>
              <a:t> </a:t>
            </a:r>
            <a:r>
              <a:rPr lang="en-US" altLang="zh-CN" sz="1600" dirty="0" smtClean="0"/>
              <a:t>78 </a:t>
            </a:r>
            <a:r>
              <a:rPr lang="zh-CN" altLang="en-US" sz="1600" dirty="0" smtClean="0"/>
              <a:t>巻 </a:t>
            </a:r>
            <a:r>
              <a:rPr lang="en-US" altLang="zh-CN" sz="1600" dirty="0" smtClean="0"/>
              <a:t>785 </a:t>
            </a:r>
            <a:r>
              <a:rPr lang="zh-CN" altLang="en-US" sz="1600" dirty="0" smtClean="0"/>
              <a:t>号</a:t>
            </a:r>
            <a:endParaRPr lang="en-US" altLang="ja-JP" sz="1600" dirty="0" smtClean="0"/>
          </a:p>
        </p:txBody>
      </p:sp>
      <p:pic>
        <p:nvPicPr>
          <p:cNvPr id="10" name="図 9" descr="IMG_0102.JPG"/>
          <p:cNvPicPr>
            <a:picLocks noChangeAspect="1"/>
          </p:cNvPicPr>
          <p:nvPr/>
        </p:nvPicPr>
        <p:blipFill>
          <a:blip r:embed="rId2"/>
          <a:stretch>
            <a:fillRect/>
          </a:stretch>
        </p:blipFill>
        <p:spPr>
          <a:xfrm>
            <a:off x="2129614" y="2496912"/>
            <a:ext cx="4951562" cy="3301040"/>
          </a:xfrm>
          <a:prstGeom prst="rect">
            <a:avLst/>
          </a:prstGeom>
        </p:spPr>
      </p:pic>
      <p:sp>
        <p:nvSpPr>
          <p:cNvPr id="7" name="テキスト ボックス 6"/>
          <p:cNvSpPr txBox="1"/>
          <p:nvPr/>
        </p:nvSpPr>
        <p:spPr>
          <a:xfrm>
            <a:off x="735394" y="5958702"/>
            <a:ext cx="7477594" cy="523220"/>
          </a:xfrm>
          <a:prstGeom prst="rect">
            <a:avLst/>
          </a:prstGeom>
          <a:noFill/>
        </p:spPr>
        <p:txBody>
          <a:bodyPr wrap="square" rtlCol="0">
            <a:spAutoFit/>
          </a:bodyPr>
          <a:lstStyle/>
          <a:p>
            <a:pPr marL="269875" indent="-269875"/>
            <a:r>
              <a:rPr kumimoji="1" lang="ja-JP" altLang="en-US" sz="2800" dirty="0" smtClean="0">
                <a:latin typeface="HGP創英角ﾎﾟｯﾌﾟ体" pitchFamily="50" charset="-128"/>
                <a:ea typeface="HGP創英角ﾎﾟｯﾌﾟ体" pitchFamily="50" charset="-128"/>
              </a:rPr>
              <a:t>システムを</a:t>
            </a:r>
            <a:r>
              <a:rPr lang="ja-JP" altLang="en-US" sz="2800" dirty="0" smtClean="0">
                <a:latin typeface="HGP創英角ﾎﾟｯﾌﾟ体" pitchFamily="50" charset="-128"/>
                <a:ea typeface="HGP創英角ﾎﾟｯﾌﾟ体" pitchFamily="50" charset="-128"/>
              </a:rPr>
              <a:t>“欲求”の視点から見たアーキテクチャ</a:t>
            </a:r>
            <a:endParaRPr kumimoji="1" lang="en-US" altLang="ja-JP" sz="2800" dirty="0" smtClean="0">
              <a:latin typeface="HGP創英角ﾎﾟｯﾌﾟ体" pitchFamily="50" charset="-128"/>
              <a:ea typeface="HGP創英角ﾎﾟｯﾌﾟ体" pitchFamily="50" charset="-128"/>
            </a:endParaRPr>
          </a:p>
        </p:txBody>
      </p:sp>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60</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14461078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txBox="1">
            <a:spLocks/>
          </p:cNvSpPr>
          <p:nvPr/>
        </p:nvSpPr>
        <p:spPr bwMode="auto">
          <a:xfrm>
            <a:off x="685809" y="499048"/>
            <a:ext cx="8001000" cy="270977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CVCA</a:t>
            </a: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の欠点</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ステークホルダが</a:t>
            </a:r>
            <a:r>
              <a:rPr kumimoji="1" lang="ja-JP" altLang="en-US" sz="2800" b="0" i="0" u="sng" strike="noStrike" kern="0" cap="none" spc="0" normalizeH="0" baseline="0" noProof="0" dirty="0" smtClean="0">
                <a:ln>
                  <a:noFill/>
                </a:ln>
                <a:solidFill>
                  <a:srgbClr val="FF0000"/>
                </a:solidFill>
                <a:effectLst/>
                <a:uLnTx/>
                <a:uFillTx/>
                <a:latin typeface="HGP創英角ﾎﾟｯﾌﾟ体" pitchFamily="50" charset="-128"/>
                <a:ea typeface="HGP創英角ﾎﾟｯﾌﾟ体" pitchFamily="50" charset="-128"/>
                <a:cs typeface="Times New Roman" pitchFamily="18" charset="0"/>
              </a:rPr>
              <a:t>“どのように</a:t>
            </a:r>
            <a:r>
              <a:rPr kumimoji="1" lang="en-US" altLang="ja-JP" sz="2800" b="0" i="0" u="sng" strike="noStrike" kern="0" cap="none" spc="0" normalizeH="0" baseline="0" noProof="0" dirty="0" smtClean="0">
                <a:ln>
                  <a:noFill/>
                </a:ln>
                <a:solidFill>
                  <a:srgbClr val="FF0000"/>
                </a:solidFill>
                <a:effectLst/>
                <a:uLnTx/>
                <a:uFillTx/>
                <a:latin typeface="HGP創英角ﾎﾟｯﾌﾟ体" pitchFamily="50" charset="-128"/>
                <a:ea typeface="HGP創英角ﾎﾟｯﾌﾟ体" pitchFamily="50" charset="-128"/>
                <a:cs typeface="Times New Roman" pitchFamily="18" charset="0"/>
              </a:rPr>
              <a:t>(how)</a:t>
            </a:r>
            <a:r>
              <a:rPr kumimoji="1" lang="ja-JP" altLang="en-US" sz="2800" b="0" i="0" u="sng" strike="noStrike" kern="0" cap="none" spc="0" normalizeH="0" baseline="0" noProof="0" dirty="0" smtClean="0">
                <a:ln>
                  <a:noFill/>
                </a:ln>
                <a:solidFill>
                  <a:srgbClr val="FF0000"/>
                </a:solidFill>
                <a:effectLst/>
                <a:uLnTx/>
                <a:uFillTx/>
                <a:latin typeface="HGP創英角ﾎﾟｯﾌﾟ体" pitchFamily="50" charset="-128"/>
                <a:ea typeface="HGP創英角ﾎﾟｯﾌﾟ体" pitchFamily="50" charset="-128"/>
                <a:cs typeface="Times New Roman" pitchFamily="18" charset="0"/>
              </a:rPr>
              <a:t>”関係</a:t>
            </a: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しているかを表す</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“なぜ</a:t>
            </a:r>
            <a:r>
              <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(why)</a:t>
            </a: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”システムの構造がそのようになっているのかを明示しない</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p:txBody>
      </p:sp>
      <p:sp>
        <p:nvSpPr>
          <p:cNvPr id="4" name="コンテンツ プレースホルダ 2"/>
          <p:cNvSpPr txBox="1">
            <a:spLocks/>
          </p:cNvSpPr>
          <p:nvPr/>
        </p:nvSpPr>
        <p:spPr bwMode="auto">
          <a:xfrm>
            <a:off x="685809" y="3195165"/>
            <a:ext cx="8001000" cy="30722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ja-JP" altLang="en-US" sz="2800" kern="0" dirty="0" smtClean="0">
                <a:latin typeface="HGP創英角ﾎﾟｯﾌﾟ体" pitchFamily="50" charset="-128"/>
                <a:ea typeface="HGP創英角ﾎﾟｯﾌﾟ体" pitchFamily="50" charset="-128"/>
                <a:cs typeface="Times New Roman" pitchFamily="18" charset="0"/>
              </a:rPr>
              <a:t>ＷＣＡ</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1" lang="ja-JP" altLang="en-US" sz="2800" b="0" i="0" u="sng" strike="noStrike" kern="0" cap="none" spc="0" normalizeH="0" baseline="0" noProof="0" dirty="0" smtClean="0">
                <a:ln>
                  <a:noFill/>
                </a:ln>
                <a:solidFill>
                  <a:srgbClr val="FF0000"/>
                </a:solidFill>
                <a:effectLst/>
                <a:uLnTx/>
                <a:uFillTx/>
                <a:latin typeface="HGP創英角ﾎﾟｯﾌﾟ体" pitchFamily="50" charset="-128"/>
                <a:ea typeface="HGP創英角ﾎﾟｯﾌﾟ体" pitchFamily="50" charset="-128"/>
                <a:cs typeface="Times New Roman" pitchFamily="18" charset="0"/>
              </a:rPr>
              <a:t>“なぜ</a:t>
            </a:r>
            <a:r>
              <a:rPr kumimoji="1" lang="en-US" altLang="ja-JP" sz="2800" b="0" i="0" u="sng" strike="noStrike" kern="0" cap="none" spc="0" normalizeH="0" baseline="0" noProof="0" dirty="0" smtClean="0">
                <a:ln>
                  <a:noFill/>
                </a:ln>
                <a:solidFill>
                  <a:srgbClr val="FF0000"/>
                </a:solidFill>
                <a:effectLst/>
                <a:uLnTx/>
                <a:uFillTx/>
                <a:latin typeface="HGP創英角ﾎﾟｯﾌﾟ体" pitchFamily="50" charset="-128"/>
                <a:ea typeface="HGP創英角ﾎﾟｯﾌﾟ体" pitchFamily="50" charset="-128"/>
                <a:cs typeface="Times New Roman" pitchFamily="18" charset="0"/>
              </a:rPr>
              <a:t>(why)</a:t>
            </a:r>
            <a:r>
              <a:rPr kumimoji="1" lang="ja-JP" altLang="en-US" sz="2800" b="0" i="0" u="sng" strike="noStrike" kern="0" cap="none" spc="0" normalizeH="0" baseline="0" noProof="0" dirty="0" smtClean="0">
                <a:ln>
                  <a:noFill/>
                </a:ln>
                <a:solidFill>
                  <a:srgbClr val="FF0000"/>
                </a:solidFill>
                <a:effectLst/>
                <a:uLnTx/>
                <a:uFillTx/>
                <a:latin typeface="HGP創英角ﾎﾟｯﾌﾟ体" pitchFamily="50" charset="-128"/>
                <a:ea typeface="HGP創英角ﾎﾟｯﾌﾟ体" pitchFamily="50" charset="-128"/>
                <a:cs typeface="Times New Roman" pitchFamily="18" charset="0"/>
              </a:rPr>
              <a:t>”</a:t>
            </a: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システムの構造がそのようになっているのかを分析するための手法</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a:p>
            <a:pPr marL="742950" lvl="1" indent="-285750" eaLnBrk="0" fontAlgn="base" hangingPunct="0">
              <a:spcBef>
                <a:spcPct val="20000"/>
              </a:spcBef>
              <a:spcAft>
                <a:spcPct val="0"/>
              </a:spcAft>
              <a:buFontTx/>
              <a:buChar char="–"/>
              <a:defRPr/>
            </a:pPr>
            <a:r>
              <a:rPr lang="ja-JP" altLang="en-US" sz="2800" kern="0" dirty="0" smtClean="0">
                <a:latin typeface="HGP創英角ﾎﾟｯﾌﾟ体" pitchFamily="50" charset="-128"/>
                <a:ea typeface="HGP創英角ﾎﾟｯﾌﾟ体" pitchFamily="50" charset="-128"/>
                <a:cs typeface="Times New Roman" pitchFamily="18" charset="0"/>
              </a:rPr>
              <a:t>多様な欲求を持つステークホルダを持つ複雑なビジネスモデルや社会システムを分析・設計するための手法</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p:txBody>
      </p:sp>
      <p:grpSp>
        <p:nvGrpSpPr>
          <p:cNvPr id="6" name="図形グループ 5"/>
          <p:cNvGrpSpPr/>
          <p:nvPr/>
        </p:nvGrpSpPr>
        <p:grpSpPr>
          <a:xfrm>
            <a:off x="983198" y="2888627"/>
            <a:ext cx="7295776" cy="3406124"/>
            <a:chOff x="614493" y="1433728"/>
            <a:chExt cx="8072307" cy="3768657"/>
          </a:xfrm>
        </p:grpSpPr>
        <p:sp>
          <p:nvSpPr>
            <p:cNvPr id="7" name="正方形/長方形 6"/>
            <p:cNvSpPr/>
            <p:nvPr/>
          </p:nvSpPr>
          <p:spPr>
            <a:xfrm>
              <a:off x="614493" y="1433728"/>
              <a:ext cx="8072307" cy="376865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 name="Picture 2"/>
            <p:cNvPicPr>
              <a:picLocks noChangeAspect="1" noChangeArrowheads="1"/>
            </p:cNvPicPr>
            <p:nvPr/>
          </p:nvPicPr>
          <p:blipFill>
            <a:blip r:embed="rId2" cstate="print"/>
            <a:srcRect/>
            <a:stretch>
              <a:fillRect/>
            </a:stretch>
          </p:blipFill>
          <p:spPr bwMode="auto">
            <a:xfrm>
              <a:off x="936171" y="1569298"/>
              <a:ext cx="7141602" cy="3449069"/>
            </a:xfrm>
            <a:prstGeom prst="rect">
              <a:avLst/>
            </a:prstGeom>
            <a:noFill/>
            <a:ln w="9525">
              <a:noFill/>
              <a:miter lim="800000"/>
              <a:headEnd/>
              <a:tailEnd/>
            </a:ln>
            <a:effectLst/>
          </p:spPr>
        </p:pic>
        <p:pic>
          <p:nvPicPr>
            <p:cNvPr id="9" name="Picture 1"/>
            <p:cNvPicPr>
              <a:picLocks noChangeAspect="1" noChangeArrowheads="1"/>
            </p:cNvPicPr>
            <p:nvPr/>
          </p:nvPicPr>
          <p:blipFill>
            <a:blip r:embed="rId3" cstate="print"/>
            <a:srcRect/>
            <a:stretch>
              <a:fillRect/>
            </a:stretch>
          </p:blipFill>
          <p:spPr bwMode="auto">
            <a:xfrm>
              <a:off x="2620020" y="2173573"/>
              <a:ext cx="434637" cy="584618"/>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7910269" y="3567659"/>
              <a:ext cx="589154" cy="685624"/>
            </a:xfrm>
            <a:prstGeom prst="rect">
              <a:avLst/>
            </a:prstGeom>
            <a:noFill/>
            <a:ln w="9525">
              <a:noFill/>
              <a:miter lim="800000"/>
              <a:headEnd/>
              <a:tailEnd/>
            </a:ln>
          </p:spPr>
        </p:pic>
      </p:grpSp>
      <p:sp>
        <p:nvSpPr>
          <p:cNvPr id="12" name="テキスト ボックス 11"/>
          <p:cNvSpPr txBox="1"/>
          <p:nvPr/>
        </p:nvSpPr>
        <p:spPr>
          <a:xfrm>
            <a:off x="9627060" y="3864239"/>
            <a:ext cx="184666" cy="369332"/>
          </a:xfrm>
          <a:prstGeom prst="rect">
            <a:avLst/>
          </a:prstGeom>
          <a:noFill/>
        </p:spPr>
        <p:txBody>
          <a:bodyPr wrap="none" rtlCol="0">
            <a:spAutoFit/>
          </a:bodyPr>
          <a:lstStyle/>
          <a:p>
            <a:endParaRPr kumimoji="1" lang="ja-JP" altLang="en-US" dirty="0"/>
          </a:p>
        </p:txBody>
      </p:sp>
      <p:grpSp>
        <p:nvGrpSpPr>
          <p:cNvPr id="14" name="図形グループ 13"/>
          <p:cNvGrpSpPr/>
          <p:nvPr/>
        </p:nvGrpSpPr>
        <p:grpSpPr>
          <a:xfrm>
            <a:off x="220459" y="292960"/>
            <a:ext cx="8466350" cy="2977595"/>
            <a:chOff x="220459" y="292960"/>
            <a:chExt cx="8466350" cy="2977595"/>
          </a:xfrm>
        </p:grpSpPr>
        <p:sp>
          <p:nvSpPr>
            <p:cNvPr id="13" name="正方形/長方形 12"/>
            <p:cNvSpPr/>
            <p:nvPr/>
          </p:nvSpPr>
          <p:spPr>
            <a:xfrm>
              <a:off x="220459" y="292960"/>
              <a:ext cx="8466350" cy="297759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Picture 3"/>
            <p:cNvPicPr>
              <a:picLocks noChangeAspect="1" noChangeArrowheads="1"/>
            </p:cNvPicPr>
            <p:nvPr/>
          </p:nvPicPr>
          <p:blipFill>
            <a:blip r:embed="rId5" cstate="print"/>
            <a:srcRect/>
            <a:stretch>
              <a:fillRect/>
            </a:stretch>
          </p:blipFill>
          <p:spPr bwMode="auto">
            <a:xfrm>
              <a:off x="1571824" y="306615"/>
              <a:ext cx="5706507" cy="2963940"/>
            </a:xfrm>
            <a:prstGeom prst="rect">
              <a:avLst/>
            </a:prstGeom>
            <a:noFill/>
            <a:ln w="9525">
              <a:noFill/>
              <a:miter lim="800000"/>
              <a:headEnd/>
              <a:tailEnd/>
            </a:ln>
            <a:effectLst/>
          </p:spPr>
        </p:pic>
      </p:grpSp>
      <p:sp>
        <p:nvSpPr>
          <p:cNvPr id="15"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61</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 2"/>
          <p:cNvSpPr txBox="1">
            <a:spLocks/>
          </p:cNvSpPr>
          <p:nvPr/>
        </p:nvSpPr>
        <p:spPr bwMode="auto">
          <a:xfrm>
            <a:off x="518905" y="648759"/>
            <a:ext cx="8452696" cy="200742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50000"/>
              </a:spcBef>
              <a:spcAft>
                <a:spcPct val="0"/>
              </a:spcAft>
              <a:buClrTx/>
              <a:buSzTx/>
              <a:tabLst/>
              <a:defRPr/>
            </a:pPr>
            <a:r>
              <a:rPr kumimoji="1" lang="ja-JP" altLang="en-US" sz="2800" b="0" i="0" u="none" strike="noStrike" kern="0" cap="none" spc="0" normalizeH="0" baseline="0" noProof="0" dirty="0" smtClean="0">
                <a:ln>
                  <a:noFill/>
                </a:ln>
                <a:solidFill>
                  <a:schemeClr val="tx1"/>
                </a:solidFill>
                <a:effectLst/>
                <a:uLnTx/>
                <a:uFillTx/>
                <a:latin typeface="ＤＦＰ太丸ゴシック体"/>
                <a:ea typeface="ＤＦＰ太丸ゴシック体"/>
                <a:cs typeface="ＤＦＰ太丸ゴシック体"/>
              </a:rPr>
              <a:t>２つの欲求の分析を活用</a:t>
            </a:r>
            <a:endParaRPr kumimoji="1" lang="en-US" altLang="ja-JP" sz="2800" b="0" i="0" u="none" strike="noStrike" kern="0" cap="none" spc="0" normalizeH="0" baseline="0" noProof="0" dirty="0" smtClean="0">
              <a:ln>
                <a:noFill/>
              </a:ln>
              <a:solidFill>
                <a:schemeClr val="tx1"/>
              </a:solidFill>
              <a:effectLst/>
              <a:uLnTx/>
              <a:uFillTx/>
              <a:latin typeface="ＤＦＰ太丸ゴシック体"/>
              <a:ea typeface="ＤＦＰ太丸ゴシック体"/>
              <a:cs typeface="ＤＦＰ太丸ゴシック体"/>
            </a:endParaRP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lang="ja-JP" altLang="en-US" sz="2800" kern="0" dirty="0" smtClean="0">
                <a:latin typeface="ＤＦＰ太丸ゴシック体"/>
                <a:ea typeface="ＤＦＰ太丸ゴシック体"/>
                <a:cs typeface="ＤＦＰ太丸ゴシック体"/>
              </a:rPr>
              <a:t>欲求の質的な分類：マズローの欲求に関する研究</a:t>
            </a:r>
            <a:endParaRPr lang="en-US" altLang="ja-JP" sz="2800" kern="0" dirty="0" smtClean="0">
              <a:latin typeface="ＤＦＰ太丸ゴシック体"/>
              <a:ea typeface="ＤＦＰ太丸ゴシック体"/>
              <a:cs typeface="ＤＦＰ太丸ゴシック体"/>
            </a:endParaRP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1" lang="ja-JP" altLang="en-US" sz="2800" b="0" i="0" u="none" strike="noStrike" kern="0" cap="none" spc="0" normalizeH="0" baseline="0" noProof="0" dirty="0" smtClean="0">
                <a:ln>
                  <a:noFill/>
                </a:ln>
                <a:solidFill>
                  <a:schemeClr val="tx1"/>
                </a:solidFill>
                <a:effectLst/>
                <a:uLnTx/>
                <a:uFillTx/>
                <a:latin typeface="ＤＦＰ太丸ゴシック体"/>
                <a:ea typeface="ＤＦＰ太丸ゴシック体"/>
                <a:cs typeface="ＤＦＰ太丸ゴシック体"/>
              </a:rPr>
              <a:t>欲求の構造的な分類：２ｘ２の欲求マトリクス</a:t>
            </a:r>
            <a:endParaRPr kumimoji="1" lang="en-US" altLang="ja-JP" sz="2800" b="0" i="0" u="none" strike="noStrike" kern="0" cap="none" spc="0" normalizeH="0" baseline="0" noProof="0" dirty="0" smtClean="0">
              <a:ln>
                <a:noFill/>
              </a:ln>
              <a:solidFill>
                <a:schemeClr val="tx1"/>
              </a:solidFill>
              <a:effectLst/>
              <a:uLnTx/>
              <a:uFillTx/>
              <a:latin typeface="ＤＦＰ太丸ゴシック体"/>
              <a:ea typeface="ＤＦＰ太丸ゴシック体"/>
              <a:cs typeface="ＤＦＰ太丸ゴシック体"/>
            </a:endParaRPr>
          </a:p>
        </p:txBody>
      </p:sp>
      <p:pic>
        <p:nvPicPr>
          <p:cNvPr id="4" name="Picture 2"/>
          <p:cNvPicPr>
            <a:picLocks noChangeAspect="1" noChangeArrowheads="1"/>
          </p:cNvPicPr>
          <p:nvPr/>
        </p:nvPicPr>
        <p:blipFill>
          <a:blip r:embed="rId2" cstate="print"/>
          <a:srcRect/>
          <a:stretch>
            <a:fillRect/>
          </a:stretch>
        </p:blipFill>
        <p:spPr bwMode="auto">
          <a:xfrm>
            <a:off x="1128275" y="2896150"/>
            <a:ext cx="7092282" cy="2967242"/>
          </a:xfrm>
          <a:prstGeom prst="rect">
            <a:avLst/>
          </a:prstGeom>
          <a:noFill/>
          <a:ln w="9525">
            <a:noFill/>
            <a:miter lim="800000"/>
            <a:headEnd/>
            <a:tailEnd/>
          </a:ln>
        </p:spPr>
      </p:pic>
      <p:sp>
        <p:nvSpPr>
          <p:cNvPr id="3" name="正方形/長方形 2"/>
          <p:cNvSpPr/>
          <p:nvPr/>
        </p:nvSpPr>
        <p:spPr>
          <a:xfrm>
            <a:off x="5352917" y="2799185"/>
            <a:ext cx="3017845" cy="324978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162911904"/>
              </p:ext>
            </p:extLst>
          </p:nvPr>
        </p:nvGraphicFramePr>
        <p:xfrm>
          <a:off x="6680097" y="3823473"/>
          <a:ext cx="1535217" cy="1214156"/>
        </p:xfrm>
        <a:graphic>
          <a:graphicData uri="http://schemas.openxmlformats.org/drawingml/2006/table">
            <a:tbl>
              <a:tblPr/>
              <a:tblGrid>
                <a:gridCol w="767608"/>
                <a:gridCol w="767609"/>
              </a:tblGrid>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7" name="グループ化 150"/>
          <p:cNvGrpSpPr>
            <a:grpSpLocks/>
          </p:cNvGrpSpPr>
          <p:nvPr/>
        </p:nvGrpSpPr>
        <p:grpSpPr bwMode="auto">
          <a:xfrm>
            <a:off x="6009591" y="3154201"/>
            <a:ext cx="2083908" cy="1921195"/>
            <a:chOff x="7549650" y="188789"/>
            <a:chExt cx="1271311" cy="1171956"/>
          </a:xfrm>
        </p:grpSpPr>
        <p:sp>
          <p:nvSpPr>
            <p:cNvPr id="8"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9" name="ハート 8"/>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10" name="ハート 9"/>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12"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dirty="0">
                <a:solidFill>
                  <a:sysClr val="window" lastClr="FFFFFF"/>
                </a:solidFill>
                <a:latin typeface="Times New Roman" pitchFamily="18" charset="0"/>
                <a:ea typeface="+mn-ea"/>
                <a:cs typeface="Times New Roman" pitchFamily="18" charset="0"/>
              </a:endParaRPr>
            </a:p>
          </p:txBody>
        </p:sp>
        <p:sp>
          <p:nvSpPr>
            <p:cNvPr id="13" name="Rectangle 72"/>
            <p:cNvSpPr>
              <a:spLocks noChangeArrowheads="1"/>
            </p:cNvSpPr>
            <p:nvPr/>
          </p:nvSpPr>
          <p:spPr bwMode="auto">
            <a:xfrm rot="16200000">
              <a:off x="7382255" y="836601"/>
              <a:ext cx="691539" cy="356749"/>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Sbj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Other</a:t>
              </a:r>
              <a:r>
                <a:rPr lang="ja-JP" altLang="en-US" sz="1600" dirty="0">
                  <a:latin typeface="Times New Roman" pitchFamily="18" charset="0"/>
                  <a:ea typeface="+mn-ea"/>
                  <a:cs typeface="Times New Roman" pitchFamily="18" charset="0"/>
                </a:rPr>
                <a:t>　</a:t>
              </a:r>
              <a:r>
                <a:rPr lang="en-US" altLang="ja-JP" sz="1600" dirty="0" smtClean="0">
                  <a:latin typeface="Times New Roman" pitchFamily="18" charset="0"/>
                  <a:ea typeface="+mn-ea"/>
                  <a:cs typeface="Times New Roman" pitchFamily="18" charset="0"/>
                </a:rPr>
                <a:t>Self</a:t>
              </a:r>
              <a:endParaRPr lang="en-US" altLang="ja-JP" sz="1600" dirty="0">
                <a:latin typeface="Times New Roman" pitchFamily="18" charset="0"/>
                <a:ea typeface="+mn-ea"/>
                <a:cs typeface="Times New Roman" pitchFamily="18" charset="0"/>
              </a:endParaRPr>
            </a:p>
          </p:txBody>
        </p:sp>
        <p:sp>
          <p:nvSpPr>
            <p:cNvPr id="14" name="Rectangle 73"/>
            <p:cNvSpPr>
              <a:spLocks noChangeArrowheads="1"/>
            </p:cNvSpPr>
            <p:nvPr/>
          </p:nvSpPr>
          <p:spPr bwMode="auto">
            <a:xfrm>
              <a:off x="8100305" y="188789"/>
              <a:ext cx="661888" cy="356722"/>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Obj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Self  Other</a:t>
              </a:r>
              <a:endParaRPr lang="en-US" altLang="ja-JP" sz="1600" dirty="0">
                <a:latin typeface="Times New Roman" pitchFamily="18" charset="0"/>
                <a:ea typeface="+mn-ea"/>
                <a:cs typeface="Times New Roman" pitchFamily="18" charset="0"/>
              </a:endParaRPr>
            </a:p>
          </p:txBody>
        </p:sp>
      </p:grpSp>
      <p:sp>
        <p:nvSpPr>
          <p:cNvPr id="15"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62</a:t>
            </a:fld>
            <a:endParaRPr lang="en-US" altLang="ja-JP" sz="2800" b="1" baseline="2000" dirty="0">
              <a:latin typeface="ＭＳ Ｐゴシック" pitchFamily="50" charset="-128"/>
            </a:endParaRPr>
          </a:p>
        </p:txBody>
      </p:sp>
      <p:sp>
        <p:nvSpPr>
          <p:cNvPr id="5" name="角丸四角形 4"/>
          <p:cNvSpPr/>
          <p:nvPr/>
        </p:nvSpPr>
        <p:spPr>
          <a:xfrm>
            <a:off x="518905" y="1870674"/>
            <a:ext cx="8138621" cy="669073"/>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706904" y="2533479"/>
            <a:ext cx="7764574" cy="3248513"/>
          </a:xfrm>
          <a:prstGeom prst="rect">
            <a:avLst/>
          </a:prstGeom>
          <a:noFill/>
          <a:ln w="9525">
            <a:noFill/>
            <a:miter lim="800000"/>
            <a:headEnd/>
            <a:tailEnd/>
          </a:ln>
        </p:spPr>
      </p:pic>
      <p:sp>
        <p:nvSpPr>
          <p:cNvPr id="4" name="テキスト ボックス 18"/>
          <p:cNvSpPr txBox="1">
            <a:spLocks noChangeArrowheads="1"/>
          </p:cNvSpPr>
          <p:nvPr/>
        </p:nvSpPr>
        <p:spPr bwMode="auto">
          <a:xfrm>
            <a:off x="289112" y="4590732"/>
            <a:ext cx="1193004" cy="461665"/>
          </a:xfrm>
          <a:prstGeom prst="rect">
            <a:avLst/>
          </a:prstGeom>
          <a:noFill/>
          <a:ln w="9525">
            <a:noFill/>
            <a:miter lim="800000"/>
            <a:headEnd/>
            <a:tailEnd/>
          </a:ln>
        </p:spPr>
        <p:txBody>
          <a:bodyPr wrap="square">
            <a:spAutoFit/>
          </a:bodyPr>
          <a:lstStyle/>
          <a:p>
            <a:r>
              <a:rPr lang="ja-JP" altLang="en-US" sz="2400" b="1" dirty="0">
                <a:solidFill>
                  <a:srgbClr val="FF0000"/>
                </a:solidFill>
                <a:latin typeface="HGP創英角ｺﾞｼｯｸUB" pitchFamily="50" charset="-128"/>
                <a:ea typeface="HGP創英角ｺﾞｼｯｸUB" pitchFamily="50" charset="-128"/>
              </a:rPr>
              <a:t>生理</a:t>
            </a:r>
          </a:p>
        </p:txBody>
      </p:sp>
      <p:sp>
        <p:nvSpPr>
          <p:cNvPr id="5" name="テキスト ボックス 18"/>
          <p:cNvSpPr txBox="1">
            <a:spLocks noChangeArrowheads="1"/>
          </p:cNvSpPr>
          <p:nvPr/>
        </p:nvSpPr>
        <p:spPr bwMode="auto">
          <a:xfrm>
            <a:off x="491393" y="4130273"/>
            <a:ext cx="1193004" cy="461665"/>
          </a:xfrm>
          <a:prstGeom prst="rect">
            <a:avLst/>
          </a:prstGeom>
          <a:noFill/>
          <a:ln w="9525">
            <a:noFill/>
            <a:miter lim="800000"/>
            <a:headEnd/>
            <a:tailEnd/>
          </a:ln>
        </p:spPr>
        <p:txBody>
          <a:bodyPr wrap="square">
            <a:spAutoFit/>
          </a:bodyPr>
          <a:lstStyle/>
          <a:p>
            <a:r>
              <a:rPr lang="ja-JP" altLang="en-US" sz="2400" b="1" dirty="0">
                <a:solidFill>
                  <a:srgbClr val="FF0000"/>
                </a:solidFill>
                <a:latin typeface="HGP創英角ｺﾞｼｯｸUB" pitchFamily="50" charset="-128"/>
                <a:ea typeface="HGP創英角ｺﾞｼｯｸUB" pitchFamily="50" charset="-128"/>
              </a:rPr>
              <a:t>安全</a:t>
            </a:r>
          </a:p>
        </p:txBody>
      </p:sp>
      <p:sp>
        <p:nvSpPr>
          <p:cNvPr id="6" name="テキスト ボックス 18"/>
          <p:cNvSpPr txBox="1">
            <a:spLocks noChangeArrowheads="1"/>
          </p:cNvSpPr>
          <p:nvPr/>
        </p:nvSpPr>
        <p:spPr bwMode="auto">
          <a:xfrm>
            <a:off x="397635" y="3682483"/>
            <a:ext cx="1459016" cy="461665"/>
          </a:xfrm>
          <a:prstGeom prst="rect">
            <a:avLst/>
          </a:prstGeom>
          <a:noFill/>
          <a:ln w="9525">
            <a:noFill/>
            <a:miter lim="800000"/>
            <a:headEnd/>
            <a:tailEnd/>
          </a:ln>
        </p:spPr>
        <p:txBody>
          <a:bodyPr wrap="square">
            <a:spAutoFit/>
          </a:bodyPr>
          <a:lstStyle/>
          <a:p>
            <a:r>
              <a:rPr lang="ja-JP" altLang="en-US" sz="2400" b="1" dirty="0" smtClean="0">
                <a:solidFill>
                  <a:srgbClr val="FF0000"/>
                </a:solidFill>
                <a:latin typeface="HGP創英角ｺﾞｼｯｸUB" pitchFamily="50" charset="-128"/>
                <a:ea typeface="HGP創英角ｺﾞｼｯｸUB" pitchFamily="50" charset="-128"/>
              </a:rPr>
              <a:t>所属と</a:t>
            </a:r>
            <a:r>
              <a:rPr lang="ja-JP" altLang="en-US" sz="2400" b="1" dirty="0">
                <a:solidFill>
                  <a:srgbClr val="FF0000"/>
                </a:solidFill>
                <a:latin typeface="HGP創英角ｺﾞｼｯｸUB" pitchFamily="50" charset="-128"/>
                <a:ea typeface="HGP創英角ｺﾞｼｯｸUB" pitchFamily="50" charset="-128"/>
              </a:rPr>
              <a:t>愛</a:t>
            </a:r>
          </a:p>
        </p:txBody>
      </p:sp>
      <p:sp>
        <p:nvSpPr>
          <p:cNvPr id="7" name="テキスト ボックス 18"/>
          <p:cNvSpPr txBox="1">
            <a:spLocks noChangeArrowheads="1"/>
          </p:cNvSpPr>
          <p:nvPr/>
        </p:nvSpPr>
        <p:spPr bwMode="auto">
          <a:xfrm>
            <a:off x="878899" y="2664980"/>
            <a:ext cx="1414598" cy="461665"/>
          </a:xfrm>
          <a:prstGeom prst="rect">
            <a:avLst/>
          </a:prstGeom>
          <a:noFill/>
          <a:ln w="9525">
            <a:noFill/>
            <a:miter lim="800000"/>
            <a:headEnd/>
            <a:tailEnd/>
          </a:ln>
        </p:spPr>
        <p:txBody>
          <a:bodyPr wrap="square">
            <a:spAutoFit/>
          </a:bodyPr>
          <a:lstStyle/>
          <a:p>
            <a:r>
              <a:rPr lang="ja-JP" altLang="en-US" sz="2400" b="1" dirty="0" smtClean="0">
                <a:solidFill>
                  <a:srgbClr val="FF0000"/>
                </a:solidFill>
                <a:latin typeface="HGP創英角ｺﾞｼｯｸUB" pitchFamily="50" charset="-128"/>
                <a:ea typeface="HGP創英角ｺﾞｼｯｸUB" pitchFamily="50" charset="-128"/>
              </a:rPr>
              <a:t>自己実現</a:t>
            </a:r>
            <a:endParaRPr lang="ja-JP" altLang="en-US" sz="2400" b="1" dirty="0">
              <a:solidFill>
                <a:srgbClr val="FF0000"/>
              </a:solidFill>
              <a:latin typeface="HGP創英角ｺﾞｼｯｸUB" pitchFamily="50" charset="-128"/>
              <a:ea typeface="HGP創英角ｺﾞｼｯｸUB" pitchFamily="50" charset="-128"/>
            </a:endParaRPr>
          </a:p>
        </p:txBody>
      </p:sp>
      <p:sp>
        <p:nvSpPr>
          <p:cNvPr id="8" name="テキスト ボックス 18"/>
          <p:cNvSpPr txBox="1">
            <a:spLocks noChangeArrowheads="1"/>
          </p:cNvSpPr>
          <p:nvPr/>
        </p:nvSpPr>
        <p:spPr bwMode="auto">
          <a:xfrm>
            <a:off x="638268" y="3222025"/>
            <a:ext cx="1471173" cy="461665"/>
          </a:xfrm>
          <a:prstGeom prst="rect">
            <a:avLst/>
          </a:prstGeom>
          <a:noFill/>
          <a:ln w="9525">
            <a:noFill/>
            <a:miter lim="800000"/>
            <a:headEnd/>
            <a:tailEnd/>
          </a:ln>
        </p:spPr>
        <p:txBody>
          <a:bodyPr wrap="square">
            <a:spAutoFit/>
          </a:bodyPr>
          <a:lstStyle/>
          <a:p>
            <a:r>
              <a:rPr lang="ja-JP" altLang="en-US" sz="2400" b="1" dirty="0" smtClean="0">
                <a:solidFill>
                  <a:srgbClr val="FF0000"/>
                </a:solidFill>
                <a:latin typeface="HGP創英角ｺﾞｼｯｸUB" pitchFamily="50" charset="-128"/>
                <a:ea typeface="HGP創英角ｺﾞｼｯｸUB" pitchFamily="50" charset="-128"/>
              </a:rPr>
              <a:t>承認自尊</a:t>
            </a:r>
            <a:endParaRPr lang="ja-JP" altLang="en-US" sz="2400" b="1" dirty="0">
              <a:solidFill>
                <a:srgbClr val="FF0000"/>
              </a:solidFill>
              <a:latin typeface="HGP創英角ｺﾞｼｯｸUB" pitchFamily="50" charset="-128"/>
              <a:ea typeface="HGP創英角ｺﾞｼｯｸUB" pitchFamily="50" charset="-128"/>
            </a:endParaRPr>
          </a:p>
        </p:txBody>
      </p:sp>
      <p:sp>
        <p:nvSpPr>
          <p:cNvPr id="9" name="テキスト ボックス 18"/>
          <p:cNvSpPr txBox="1">
            <a:spLocks noChangeArrowheads="1"/>
          </p:cNvSpPr>
          <p:nvPr/>
        </p:nvSpPr>
        <p:spPr bwMode="auto">
          <a:xfrm>
            <a:off x="6935996" y="2075583"/>
            <a:ext cx="803425" cy="461665"/>
          </a:xfrm>
          <a:prstGeom prst="rect">
            <a:avLst/>
          </a:prstGeom>
          <a:noFill/>
          <a:ln w="9525">
            <a:noFill/>
            <a:miter lim="800000"/>
            <a:headEnd/>
            <a:tailEnd/>
          </a:ln>
        </p:spPr>
        <p:txBody>
          <a:bodyPr wrap="none">
            <a:spAutoFit/>
          </a:bodyPr>
          <a:lstStyle/>
          <a:p>
            <a:r>
              <a:rPr lang="ja-JP" altLang="en-US" sz="2400" b="1" dirty="0">
                <a:solidFill>
                  <a:srgbClr val="FF0000"/>
                </a:solidFill>
                <a:latin typeface="HGP創英角ｺﾞｼｯｸUB" pitchFamily="50" charset="-128"/>
                <a:ea typeface="HGP創英角ｺﾞｼｯｸUB" pitchFamily="50" charset="-128"/>
              </a:rPr>
              <a:t>審美</a:t>
            </a:r>
          </a:p>
        </p:txBody>
      </p:sp>
      <p:sp>
        <p:nvSpPr>
          <p:cNvPr id="10" name="テキスト ボックス 18"/>
          <p:cNvSpPr txBox="1">
            <a:spLocks noChangeArrowheads="1"/>
          </p:cNvSpPr>
          <p:nvPr/>
        </p:nvSpPr>
        <p:spPr bwMode="auto">
          <a:xfrm>
            <a:off x="6077647" y="1804754"/>
            <a:ext cx="803425" cy="830997"/>
          </a:xfrm>
          <a:prstGeom prst="rect">
            <a:avLst/>
          </a:prstGeom>
          <a:noFill/>
          <a:ln w="9525">
            <a:noFill/>
            <a:miter lim="800000"/>
            <a:headEnd/>
            <a:tailEnd/>
          </a:ln>
        </p:spPr>
        <p:txBody>
          <a:bodyPr wrap="none">
            <a:spAutoFit/>
          </a:bodyPr>
          <a:lstStyle/>
          <a:p>
            <a:r>
              <a:rPr lang="ja-JP" altLang="en-US" sz="2400" b="1" dirty="0">
                <a:solidFill>
                  <a:srgbClr val="FF0000"/>
                </a:solidFill>
                <a:latin typeface="HGP創英角ｺﾞｼｯｸUB" pitchFamily="50" charset="-128"/>
                <a:ea typeface="HGP創英角ｺﾞｼｯｸUB" pitchFamily="50" charset="-128"/>
              </a:rPr>
              <a:t>認知</a:t>
            </a:r>
            <a:endParaRPr lang="en-US" altLang="ja-JP" sz="2400" b="1" dirty="0">
              <a:solidFill>
                <a:srgbClr val="FF0000"/>
              </a:solidFill>
              <a:latin typeface="HGP創英角ｺﾞｼｯｸUB" pitchFamily="50" charset="-128"/>
              <a:ea typeface="HGP創英角ｺﾞｼｯｸUB" pitchFamily="50" charset="-128"/>
            </a:endParaRPr>
          </a:p>
          <a:p>
            <a:r>
              <a:rPr lang="ja-JP" altLang="en-US" sz="2400" b="1" dirty="0">
                <a:solidFill>
                  <a:srgbClr val="FF0000"/>
                </a:solidFill>
                <a:latin typeface="HGP創英角ｺﾞｼｯｸUB" pitchFamily="50" charset="-128"/>
                <a:ea typeface="HGP創英角ｺﾞｼｯｸUB" pitchFamily="50" charset="-128"/>
              </a:rPr>
              <a:t>理解</a:t>
            </a:r>
          </a:p>
        </p:txBody>
      </p:sp>
      <p:sp>
        <p:nvSpPr>
          <p:cNvPr id="11" name="コンテンツ プレースホルダ 2"/>
          <p:cNvSpPr txBox="1">
            <a:spLocks/>
          </p:cNvSpPr>
          <p:nvPr/>
        </p:nvSpPr>
        <p:spPr bwMode="auto">
          <a:xfrm>
            <a:off x="685809" y="990612"/>
            <a:ext cx="8001000" cy="568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fontAlgn="base" hangingPunct="0">
              <a:spcBef>
                <a:spcPct val="50000"/>
              </a:spcBef>
              <a:spcAft>
                <a:spcPct val="0"/>
              </a:spcAft>
              <a:defRPr/>
            </a:pPr>
            <a:r>
              <a:rPr lang="ja-JP" altLang="en-US" sz="2800" kern="0" dirty="0" smtClean="0">
                <a:latin typeface="HGP創英角ﾎﾟｯﾌﾟ体" pitchFamily="50" charset="-128"/>
                <a:ea typeface="HGP創英角ﾎﾟｯﾌﾟ体" pitchFamily="50" charset="-128"/>
                <a:cs typeface="Times New Roman" pitchFamily="18" charset="0"/>
              </a:rPr>
              <a:t>欲求の質的な分類：マズローの欲求に関する研究</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p:txBody>
      </p:sp>
      <p:sp>
        <p:nvSpPr>
          <p:cNvPr id="12"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63</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2"/>
          <p:cNvGraphicFramePr>
            <a:graphicFrameLocks/>
          </p:cNvGraphicFramePr>
          <p:nvPr/>
        </p:nvGraphicFramePr>
        <p:xfrm>
          <a:off x="427219" y="685800"/>
          <a:ext cx="8229600" cy="4962524"/>
        </p:xfrm>
        <a:graphic>
          <a:graphicData uri="http://schemas.openxmlformats.org/drawingml/2006/table">
            <a:tbl>
              <a:tblPr/>
              <a:tblGrid>
                <a:gridCol w="3262313"/>
                <a:gridCol w="4967287"/>
              </a:tblGrid>
              <a:tr h="39370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意味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370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生理的欲求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生理的動機に基づく欲</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011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安全の欲求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安全</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医療・鹿・失業・障害・老齢も含む</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安定</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依存</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保護</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恐怖・不安・混乱からの自由</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構造・秩序・法・制限を求める</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保護の強固さを求めること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所属と愛の欲求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所属する集団や家族における位置の確保すること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011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自尊・承認の欲求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強さ</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達成</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適切さ</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熟達と能力</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自信</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独立</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自由を得ること</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評判</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信望</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地位</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名声</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栄光</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優越</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承認</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注意</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重視</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威信</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評価を得ること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0113">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自己実現の欲求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全体性</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完全性</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完成</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正義</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躍動</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富裕</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単純</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美</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善</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独自性</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無礙</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遊興</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真実・正直・現実</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自己充足を達成すること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0" marR="0" lvl="0" indent="17463"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認知・理解の欲求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好奇心を満足させる</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知る</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理解すること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70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審美的欲求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鑑賞</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熟考</a:t>
                      </a:r>
                      <a:r>
                        <a:rPr kumimoji="1" lang="en-US" altLang="ja-JP"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a:t>
                      </a:r>
                      <a:r>
                        <a:rPr kumimoji="1" lang="ja-JP" altLang="en-US" sz="1800" b="0" i="0" u="none" strike="noStrike" cap="none" normalizeH="0" baseline="0" dirty="0" smtClean="0">
                          <a:ln>
                            <a:noFill/>
                          </a:ln>
                          <a:solidFill>
                            <a:schemeClr val="tx1"/>
                          </a:solidFill>
                          <a:effectLst/>
                          <a:latin typeface="HG創英角ﾎﾟｯﾌﾟ体" pitchFamily="49" charset="-128"/>
                          <a:ea typeface="HG創英角ﾎﾟｯﾌﾟ体" pitchFamily="49" charset="-128"/>
                          <a:cs typeface="メイリオ" pitchFamily="50" charset="-128"/>
                        </a:rPr>
                        <a:t>瞑想をすること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64</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 2"/>
          <p:cNvSpPr txBox="1">
            <a:spLocks/>
          </p:cNvSpPr>
          <p:nvPr/>
        </p:nvSpPr>
        <p:spPr bwMode="auto">
          <a:xfrm>
            <a:off x="685809" y="361025"/>
            <a:ext cx="8001000" cy="568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fontAlgn="base" hangingPunct="0">
              <a:spcBef>
                <a:spcPct val="50000"/>
              </a:spcBef>
              <a:spcAft>
                <a:spcPct val="0"/>
              </a:spcAft>
              <a:defRPr/>
            </a:pPr>
            <a:r>
              <a:rPr lang="ja-JP" altLang="en-US" sz="2800" kern="0" dirty="0" smtClean="0">
                <a:latin typeface="HGP創英角ﾎﾟｯﾌﾟ体" pitchFamily="50" charset="-128"/>
                <a:ea typeface="HGP創英角ﾎﾟｯﾌﾟ体" pitchFamily="50" charset="-128"/>
                <a:cs typeface="Times New Roman" pitchFamily="18" charset="0"/>
              </a:rPr>
              <a:t>欲求の構造的な分類：２ｘ２の欲求マトリクス</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p:txBody>
      </p:sp>
      <p:pic>
        <p:nvPicPr>
          <p:cNvPr id="12" name="Picture 3"/>
          <p:cNvPicPr>
            <a:picLocks noChangeAspect="1" noChangeArrowheads="1"/>
          </p:cNvPicPr>
          <p:nvPr/>
        </p:nvPicPr>
        <p:blipFill>
          <a:blip r:embed="rId2" cstate="print"/>
          <a:srcRect/>
          <a:stretch>
            <a:fillRect/>
          </a:stretch>
        </p:blipFill>
        <p:spPr bwMode="auto">
          <a:xfrm>
            <a:off x="1278559" y="1572126"/>
            <a:ext cx="6421648" cy="4686882"/>
          </a:xfrm>
          <a:prstGeom prst="rect">
            <a:avLst/>
          </a:prstGeom>
          <a:noFill/>
          <a:ln w="9525">
            <a:noFill/>
            <a:miter lim="800000"/>
            <a:headEnd/>
            <a:tailEnd/>
          </a:ln>
        </p:spPr>
      </p:pic>
      <p:sp>
        <p:nvSpPr>
          <p:cNvPr id="13" name="テキスト ボックス 12"/>
          <p:cNvSpPr txBox="1"/>
          <p:nvPr/>
        </p:nvSpPr>
        <p:spPr>
          <a:xfrm>
            <a:off x="721894" y="3548890"/>
            <a:ext cx="553998" cy="1015663"/>
          </a:xfrm>
          <a:prstGeom prst="rect">
            <a:avLst/>
          </a:prstGeom>
          <a:noFill/>
        </p:spPr>
        <p:txBody>
          <a:bodyPr vert="eaVert" wrap="none" rtlCol="0">
            <a:spAutoFit/>
          </a:bodyPr>
          <a:lstStyle/>
          <a:p>
            <a:r>
              <a:rPr kumimoji="1" lang="ja-JP" altLang="en-US" dirty="0" smtClean="0">
                <a:latin typeface="HG創英角ﾎﾟｯﾌﾟ体" pitchFamily="49" charset="-128"/>
                <a:ea typeface="HG創英角ﾎﾟｯﾌﾟ体" pitchFamily="49" charset="-128"/>
              </a:rPr>
              <a:t>動作主</a:t>
            </a:r>
            <a:endParaRPr kumimoji="1" lang="ja-JP" altLang="en-US" dirty="0">
              <a:latin typeface="HG創英角ﾎﾟｯﾌﾟ体" pitchFamily="49" charset="-128"/>
              <a:ea typeface="HG創英角ﾎﾟｯﾌﾟ体" pitchFamily="49" charset="-128"/>
            </a:endParaRPr>
          </a:p>
        </p:txBody>
      </p:sp>
      <p:sp>
        <p:nvSpPr>
          <p:cNvPr id="14" name="テキスト ボックス 13"/>
          <p:cNvSpPr txBox="1"/>
          <p:nvPr/>
        </p:nvSpPr>
        <p:spPr>
          <a:xfrm>
            <a:off x="4376551" y="1138990"/>
            <a:ext cx="800220" cy="461665"/>
          </a:xfrm>
          <a:prstGeom prst="rect">
            <a:avLst/>
          </a:prstGeom>
          <a:noFill/>
        </p:spPr>
        <p:txBody>
          <a:bodyPr wrap="none" rtlCol="0">
            <a:spAutoFit/>
          </a:bodyPr>
          <a:lstStyle/>
          <a:p>
            <a:r>
              <a:rPr kumimoji="1" lang="ja-JP" altLang="en-US" dirty="0" smtClean="0">
                <a:latin typeface="HG創英角ﾎﾟｯﾌﾟ体" pitchFamily="49" charset="-128"/>
                <a:ea typeface="HG創英角ﾎﾟｯﾌﾟ体" pitchFamily="49" charset="-128"/>
              </a:rPr>
              <a:t>対象</a:t>
            </a:r>
            <a:endParaRPr kumimoji="1" lang="ja-JP" altLang="en-US" dirty="0">
              <a:latin typeface="HG創英角ﾎﾟｯﾌﾟ体" pitchFamily="49" charset="-128"/>
              <a:ea typeface="HG創英角ﾎﾟｯﾌﾟ体" pitchFamily="49" charset="-128"/>
            </a:endParaRPr>
          </a:p>
        </p:txBody>
      </p:sp>
      <p:sp>
        <p:nvSpPr>
          <p:cNvPr id="15" name="角丸四角形 14"/>
          <p:cNvSpPr/>
          <p:nvPr/>
        </p:nvSpPr>
        <p:spPr bwMode="auto">
          <a:xfrm>
            <a:off x="2053389" y="2310063"/>
            <a:ext cx="2775285" cy="194109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smtClean="0">
              <a:ln>
                <a:noFill/>
              </a:ln>
              <a:solidFill>
                <a:schemeClr val="tx1"/>
              </a:solidFill>
              <a:effectLst/>
              <a:latin typeface="Times New Roman" charset="0"/>
              <a:ea typeface="ＭＳ Ｐゴシック" pitchFamily="50" charset="-128"/>
            </a:endParaRPr>
          </a:p>
        </p:txBody>
      </p:sp>
      <p:sp>
        <p:nvSpPr>
          <p:cNvPr id="16" name="テキスト ボックス 15"/>
          <p:cNvSpPr txBox="1"/>
          <p:nvPr/>
        </p:nvSpPr>
        <p:spPr>
          <a:xfrm>
            <a:off x="3167746" y="6192253"/>
            <a:ext cx="715260" cy="461665"/>
          </a:xfrm>
          <a:prstGeom prst="rect">
            <a:avLst/>
          </a:prstGeom>
          <a:noFill/>
        </p:spPr>
        <p:txBody>
          <a:bodyPr wrap="none" rtlCol="0">
            <a:spAutoFit/>
          </a:bodyPr>
          <a:lstStyle/>
          <a:p>
            <a:r>
              <a:rPr kumimoji="1" lang="en-US" altLang="ja-JP" b="1" dirty="0" smtClean="0">
                <a:solidFill>
                  <a:srgbClr val="FF0000"/>
                </a:solidFill>
              </a:rPr>
              <a:t>Red</a:t>
            </a:r>
            <a:endParaRPr kumimoji="1" lang="ja-JP" altLang="en-US" b="1" dirty="0">
              <a:solidFill>
                <a:srgbClr val="FF0000"/>
              </a:solidFill>
            </a:endParaRPr>
          </a:p>
        </p:txBody>
      </p:sp>
      <p:sp>
        <p:nvSpPr>
          <p:cNvPr id="17" name="テキスト ボックス 16"/>
          <p:cNvSpPr txBox="1"/>
          <p:nvPr/>
        </p:nvSpPr>
        <p:spPr>
          <a:xfrm>
            <a:off x="5793530" y="6184233"/>
            <a:ext cx="765594" cy="369332"/>
          </a:xfrm>
          <a:prstGeom prst="rect">
            <a:avLst/>
          </a:prstGeom>
          <a:noFill/>
        </p:spPr>
        <p:txBody>
          <a:bodyPr wrap="none" rtlCol="0">
            <a:spAutoFit/>
          </a:bodyPr>
          <a:lstStyle/>
          <a:p>
            <a:r>
              <a:rPr kumimoji="1" lang="en-US" altLang="ja-JP" b="1" dirty="0" smtClean="0">
                <a:solidFill>
                  <a:srgbClr val="00B050"/>
                </a:solidFill>
              </a:rPr>
              <a:t>Green</a:t>
            </a:r>
            <a:endParaRPr kumimoji="1" lang="ja-JP" altLang="en-US" b="1" dirty="0">
              <a:solidFill>
                <a:srgbClr val="00B050"/>
              </a:solidFill>
            </a:endParaRPr>
          </a:p>
        </p:txBody>
      </p:sp>
      <p:sp>
        <p:nvSpPr>
          <p:cNvPr id="18" name="テキスト ボックス 17"/>
          <p:cNvSpPr txBox="1"/>
          <p:nvPr/>
        </p:nvSpPr>
        <p:spPr>
          <a:xfrm>
            <a:off x="7694609" y="3064042"/>
            <a:ext cx="1238672" cy="461665"/>
          </a:xfrm>
          <a:prstGeom prst="rect">
            <a:avLst/>
          </a:prstGeom>
          <a:noFill/>
        </p:spPr>
        <p:txBody>
          <a:bodyPr wrap="none" rtlCol="0">
            <a:spAutoFit/>
          </a:bodyPr>
          <a:lstStyle/>
          <a:p>
            <a:r>
              <a:rPr kumimoji="1" lang="en-US" altLang="ja-JP" b="1" dirty="0" smtClean="0"/>
              <a:t>Colored</a:t>
            </a:r>
            <a:endParaRPr kumimoji="1" lang="ja-JP" altLang="en-US" b="1" dirty="0"/>
          </a:p>
        </p:txBody>
      </p:sp>
      <p:sp>
        <p:nvSpPr>
          <p:cNvPr id="19" name="テキスト ボックス 18"/>
          <p:cNvSpPr txBox="1"/>
          <p:nvPr/>
        </p:nvSpPr>
        <p:spPr>
          <a:xfrm>
            <a:off x="7712824" y="4772527"/>
            <a:ext cx="1238672" cy="830997"/>
          </a:xfrm>
          <a:prstGeom prst="rect">
            <a:avLst/>
          </a:prstGeom>
          <a:noFill/>
        </p:spPr>
        <p:txBody>
          <a:bodyPr wrap="none" rtlCol="0">
            <a:spAutoFit/>
          </a:bodyPr>
          <a:lstStyle/>
          <a:p>
            <a:r>
              <a:rPr kumimoji="1" lang="en-US" altLang="ja-JP" b="1" dirty="0" smtClean="0"/>
              <a:t>Colored</a:t>
            </a:r>
          </a:p>
          <a:p>
            <a:r>
              <a:rPr lang="en-US" altLang="ja-JP" b="1" dirty="0" smtClean="0"/>
              <a:t>Outline</a:t>
            </a:r>
            <a:endParaRPr kumimoji="1" lang="ja-JP" altLang="en-US" b="1" dirty="0"/>
          </a:p>
        </p:txBody>
      </p:sp>
      <p:sp>
        <p:nvSpPr>
          <p:cNvPr id="20"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65</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72222E-6 -7.40741E-7 L 4.72222E-6 0.28403 " pathEditMode="relative" rAng="0" ptsTypes="AA">
                                      <p:cBhvr>
                                        <p:cTn id="11" dur="2000" fill="hold"/>
                                        <p:tgtEl>
                                          <p:spTgt spid="15"/>
                                        </p:tgtEl>
                                        <p:attrNameLst>
                                          <p:attrName>ppt_x</p:attrName>
                                          <p:attrName>ppt_y</p:attrName>
                                        </p:attrNameLst>
                                      </p:cBhvr>
                                      <p:rCtr x="0" y="142"/>
                                    </p:animMotion>
                                  </p:childTnLst>
                                </p:cTn>
                              </p:par>
                            </p:childTnLst>
                          </p:cTn>
                        </p:par>
                      </p:childTnLst>
                    </p:cTn>
                  </p:par>
                  <p:par>
                    <p:cTn id="12" fill="hold">
                      <p:stCondLst>
                        <p:cond delay="indefinite"/>
                      </p:stCondLst>
                      <p:childTnLst>
                        <p:par>
                          <p:cTn id="13" fill="hold">
                            <p:stCondLst>
                              <p:cond delay="0"/>
                            </p:stCondLst>
                            <p:childTnLst>
                              <p:par>
                                <p:cTn id="14" presetID="56" presetClass="path" presetSubtype="0" accel="50000" decel="50000" fill="hold" grpId="2" nodeType="clickEffect">
                                  <p:stCondLst>
                                    <p:cond delay="0"/>
                                  </p:stCondLst>
                                  <p:childTnLst>
                                    <p:animMotion origin="layout" path="M 4.72222E-6 0.28403 L 0.30677 -0.00139 " pathEditMode="relative" rAng="0" ptsTypes="AA">
                                      <p:cBhvr>
                                        <p:cTn id="15" dur="2000" fill="hold"/>
                                        <p:tgtEl>
                                          <p:spTgt spid="15"/>
                                        </p:tgtEl>
                                        <p:attrNameLst>
                                          <p:attrName>ppt_x</p:attrName>
                                          <p:attrName>ppt_y</p:attrName>
                                        </p:attrNameLst>
                                      </p:cBhvr>
                                      <p:rCtr x="153" y="-143"/>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3" nodeType="clickEffect">
                                  <p:stCondLst>
                                    <p:cond delay="0"/>
                                  </p:stCondLst>
                                  <p:childTnLst>
                                    <p:animMotion origin="layout" path="M 0.30572 -7.40741E-7 L 0.30572 0.28611 " pathEditMode="relative" rAng="0" ptsTypes="AA">
                                      <p:cBhvr>
                                        <p:cTn id="19" dur="2000" fill="hold"/>
                                        <p:tgtEl>
                                          <p:spTgt spid="15"/>
                                        </p:tgtEl>
                                        <p:attrNameLst>
                                          <p:attrName>ppt_x</p:attrName>
                                          <p:attrName>ppt_y</p:attrName>
                                        </p:attrNameLst>
                                      </p:cBhvr>
                                      <p:rCtr x="0" y="143"/>
                                    </p:animMotion>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4" nodeType="clickEffect">
                                  <p:stCondLst>
                                    <p:cond delay="0"/>
                                  </p:stCondLst>
                                  <p:childTnLst>
                                    <p:anim calcmode="lin" valueType="num">
                                      <p:cBhvr additive="base">
                                        <p:cTn id="23" dur="500"/>
                                        <p:tgtEl>
                                          <p:spTgt spid="15"/>
                                        </p:tgtEl>
                                        <p:attrNameLst>
                                          <p:attrName>ppt_x</p:attrName>
                                        </p:attrNameLst>
                                      </p:cBhvr>
                                      <p:tavLst>
                                        <p:tav tm="0">
                                          <p:val>
                                            <p:strVal val="ppt_x"/>
                                          </p:val>
                                        </p:tav>
                                        <p:tav tm="100000">
                                          <p:val>
                                            <p:strVal val="ppt_x"/>
                                          </p:val>
                                        </p:tav>
                                      </p:tavLst>
                                    </p:anim>
                                    <p:anim calcmode="lin" valueType="num">
                                      <p:cBhvr additive="base">
                                        <p:cTn id="24" dur="500"/>
                                        <p:tgtEl>
                                          <p:spTgt spid="15"/>
                                        </p:tgtEl>
                                        <p:attrNameLst>
                                          <p:attrName>ppt_y</p:attrName>
                                        </p:attrNameLst>
                                      </p:cBhvr>
                                      <p:tavLst>
                                        <p:tav tm="0">
                                          <p:val>
                                            <p:strVal val="ppt_y"/>
                                          </p:val>
                                        </p:tav>
                                        <p:tav tm="100000">
                                          <p:val>
                                            <p:strVal val="1+ppt_h/2"/>
                                          </p:val>
                                        </p:tav>
                                      </p:tavLst>
                                    </p:anim>
                                    <p:set>
                                      <p:cBhvr>
                                        <p:cTn id="25" dur="1" fill="hold">
                                          <p:stCondLst>
                                            <p:cond delay="499"/>
                                          </p:stCondLst>
                                        </p:cTn>
                                        <p:tgtEl>
                                          <p:spTgt spid="15"/>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16" grpId="0"/>
      <p:bldP spid="17" grpId="0"/>
      <p:bldP spid="18"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02882" y="695729"/>
            <a:ext cx="3013967" cy="707886"/>
          </a:xfrm>
          <a:prstGeom prst="rect">
            <a:avLst/>
          </a:prstGeom>
          <a:noFill/>
        </p:spPr>
        <p:txBody>
          <a:bodyPr wrap="none" rtlCol="0">
            <a:spAutoFit/>
          </a:bodyPr>
          <a:lstStyle/>
          <a:p>
            <a:r>
              <a:rPr lang="ja-JP" altLang="en-US" sz="4000" dirty="0" smtClean="0">
                <a:latin typeface="HGP創英角ﾎﾟｯﾌﾟ体" pitchFamily="50" charset="-128"/>
                <a:ea typeface="HGP創英角ﾎﾟｯﾌﾟ体" pitchFamily="50" charset="-128"/>
              </a:rPr>
              <a:t>ＷＣＡ</a:t>
            </a:r>
            <a:r>
              <a:rPr kumimoji="1" lang="ja-JP" altLang="en-US" sz="2800" dirty="0" smtClean="0">
                <a:latin typeface="HGP創英角ﾎﾟｯﾌﾟ体" pitchFamily="50" charset="-128"/>
                <a:ea typeface="HGP創英角ﾎﾟｯﾌﾟ体" pitchFamily="50" charset="-128"/>
              </a:rPr>
              <a:t>のステップ</a:t>
            </a:r>
            <a:endParaRPr kumimoji="1" lang="ja-JP" altLang="en-US" sz="2800" dirty="0">
              <a:latin typeface="HGP創英角ﾎﾟｯﾌﾟ体" pitchFamily="50" charset="-128"/>
              <a:ea typeface="HGP創英角ﾎﾟｯﾌﾟ体" pitchFamily="50" charset="-128"/>
            </a:endParaRPr>
          </a:p>
        </p:txBody>
      </p:sp>
      <p:sp>
        <p:nvSpPr>
          <p:cNvPr id="4" name="テキスト ボックス 3"/>
          <p:cNvSpPr txBox="1"/>
          <p:nvPr/>
        </p:nvSpPr>
        <p:spPr>
          <a:xfrm>
            <a:off x="629587" y="1664294"/>
            <a:ext cx="8124669" cy="3970318"/>
          </a:xfrm>
          <a:prstGeom prst="rect">
            <a:avLst/>
          </a:prstGeom>
          <a:noFill/>
        </p:spPr>
        <p:txBody>
          <a:bodyPr wrap="square" rtlCol="0">
            <a:spAutoFit/>
          </a:bodyPr>
          <a:lstStyle/>
          <a:p>
            <a:pPr marL="514350" indent="-514350">
              <a:buFont typeface="+mj-lt"/>
              <a:buAutoNum type="arabicPeriod"/>
            </a:pPr>
            <a:r>
              <a:rPr lang="en-US" altLang="ja-JP" sz="2800" dirty="0" smtClean="0">
                <a:latin typeface="HGP創英角ﾎﾟｯﾌﾟ体" pitchFamily="50" charset="-128"/>
                <a:ea typeface="HGP創英角ﾎﾟｯﾌﾟ体" pitchFamily="50" charset="-128"/>
              </a:rPr>
              <a:t>CVCA</a:t>
            </a:r>
            <a:r>
              <a:rPr lang="ja-JP" altLang="en-US" sz="2800" dirty="0" smtClean="0">
                <a:latin typeface="HGP創英角ﾎﾟｯﾌﾟ体" pitchFamily="50" charset="-128"/>
                <a:ea typeface="HGP創英角ﾎﾟｯﾌﾟ体" pitchFamily="50" charset="-128"/>
              </a:rPr>
              <a:t>のそれぞれのステークホルダがその行為に至った欲求がどの欲求に基づくかを推定し，矢印の始点にハートマークを記入する．</a:t>
            </a: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三つの欲求連鎖ルールを基に，全てのステークホルダの欲求の充足状況を確認する．</a:t>
            </a: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r>
              <a:rPr lang="ja-JP" altLang="en-US" sz="2800" dirty="0" smtClean="0">
                <a:latin typeface="HGP創英角ﾎﾟｯﾌﾟ体" pitchFamily="50" charset="-128"/>
                <a:ea typeface="HGP創英角ﾎﾟｯﾌﾟ体" pitchFamily="50" charset="-128"/>
              </a:rPr>
              <a:t>ルールを満たしてなければステークホルダを追加し、１から繰り返す。</a:t>
            </a: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a:pPr>
            <a:endParaRPr lang="ja-JP" altLang="en-US" sz="2800" dirty="0" smtClean="0">
              <a:latin typeface="HGP創英角ﾎﾟｯﾌﾟ体" pitchFamily="50" charset="-128"/>
              <a:ea typeface="HGP創英角ﾎﾟｯﾌﾟ体" pitchFamily="50" charset="-128"/>
            </a:endParaRPr>
          </a:p>
        </p:txBody>
      </p:sp>
      <p:sp>
        <p:nvSpPr>
          <p:cNvPr id="5" name="コンテンツ プレースホルダ 2"/>
          <p:cNvSpPr txBox="1">
            <a:spLocks/>
          </p:cNvSpPr>
          <p:nvPr/>
        </p:nvSpPr>
        <p:spPr bwMode="auto">
          <a:xfrm>
            <a:off x="602882" y="5228173"/>
            <a:ext cx="8001000" cy="1025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54013" lvl="1" indent="230188"/>
            <a:r>
              <a:rPr lang="ja-JP" altLang="en-US" sz="2800" dirty="0" smtClean="0">
                <a:latin typeface="HGP創英角ﾎﾟｯﾌﾟ体" pitchFamily="50" charset="-128"/>
                <a:ea typeface="HGP創英角ﾎﾟｯﾌﾟ体" pitchFamily="50" charset="-128"/>
              </a:rPr>
              <a:t>必要があれば、いつでもステークホルダを追加して、ＣＶＣＡを修正してもいい。</a:t>
            </a:r>
          </a:p>
          <a:p>
            <a:pPr marL="971550" lvl="1" indent="-514350">
              <a:buFont typeface="Arial" pitchFamily="34" charset="0"/>
              <a:buChar char="•"/>
            </a:pPr>
            <a:endParaRPr lang="ja-JP" altLang="en-US"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endParaRPr lang="en-US" altLang="ja-JP" sz="2800" dirty="0" smtClean="0">
              <a:latin typeface="HGP創英角ﾎﾟｯﾌﾟ体" pitchFamily="50" charset="-128"/>
              <a:ea typeface="HGP創英角ﾎﾟｯﾌﾟ体" pitchFamily="50" charset="-128"/>
            </a:endParaRPr>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66</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txBox="1">
            <a:spLocks/>
          </p:cNvSpPr>
          <p:nvPr/>
        </p:nvSpPr>
        <p:spPr bwMode="auto">
          <a:xfrm>
            <a:off x="685809" y="480945"/>
            <a:ext cx="8001000" cy="526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buFont typeface="+mj-lt"/>
              <a:buAutoNum type="arabicPeriod"/>
            </a:pPr>
            <a:r>
              <a:rPr lang="en-US" altLang="ja-JP" sz="2800" dirty="0" smtClean="0">
                <a:latin typeface="HGP創英角ﾎﾟｯﾌﾟ体" pitchFamily="50" charset="-128"/>
                <a:ea typeface="HGP創英角ﾎﾟｯﾌﾟ体" pitchFamily="50" charset="-128"/>
              </a:rPr>
              <a:t>CVCA</a:t>
            </a:r>
            <a:r>
              <a:rPr lang="ja-JP" altLang="en-US" sz="2800" dirty="0" smtClean="0">
                <a:latin typeface="HGP創英角ﾎﾟｯﾌﾟ体" pitchFamily="50" charset="-128"/>
                <a:ea typeface="HGP創英角ﾎﾟｯﾌﾟ体" pitchFamily="50" charset="-128"/>
              </a:rPr>
              <a:t>のそれぞれのステークホルダがその行為に至った欲求がどの欲求に基づくかを推定し，</a:t>
            </a:r>
            <a:r>
              <a:rPr lang="ja-JP" altLang="en-US" sz="2800" u="sng" dirty="0" smtClean="0">
                <a:solidFill>
                  <a:srgbClr val="FF0000"/>
                </a:solidFill>
                <a:latin typeface="HGP創英角ﾎﾟｯﾌﾟ体" pitchFamily="50" charset="-128"/>
                <a:ea typeface="HGP創英角ﾎﾟｯﾌﾟ体" pitchFamily="50" charset="-128"/>
              </a:rPr>
              <a:t>矢印の始点にハートマークを記入</a:t>
            </a:r>
            <a:r>
              <a:rPr lang="ja-JP" altLang="en-US" sz="2800" dirty="0" smtClean="0">
                <a:latin typeface="HGP創英角ﾎﾟｯﾌﾟ体" pitchFamily="50" charset="-128"/>
                <a:ea typeface="HGP創英角ﾎﾟｯﾌﾟ体" pitchFamily="50" charset="-128"/>
              </a:rPr>
              <a:t>する．このとき以下もおこなう。</a:t>
            </a:r>
            <a:endParaRPr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lang="ja-JP" altLang="en-US" sz="2800" u="sng" dirty="0" smtClean="0">
                <a:solidFill>
                  <a:srgbClr val="FF0000"/>
                </a:solidFill>
                <a:latin typeface="HGP創英角ﾎﾟｯﾌﾟ体" pitchFamily="50" charset="-128"/>
                <a:ea typeface="HGP創英角ﾎﾟｯﾌﾟ体" pitchFamily="50" charset="-128"/>
              </a:rPr>
              <a:t>欲求の補足説明</a:t>
            </a:r>
            <a:r>
              <a:rPr lang="ja-JP" altLang="en-US" sz="2800" dirty="0" smtClean="0">
                <a:latin typeface="HGP創英角ﾎﾟｯﾌﾟ体" pitchFamily="50" charset="-128"/>
                <a:ea typeface="HGP創英角ﾎﾟｯﾌﾟ体" pitchFamily="50" charset="-128"/>
              </a:rPr>
              <a:t>を，欲求のマークの横に記述する．</a:t>
            </a:r>
          </a:p>
          <a:p>
            <a:pPr marL="1028700" lvl="1" indent="-571500">
              <a:buFont typeface="+mj-lt"/>
              <a:buAutoNum type="romanLcPeriod"/>
            </a:pPr>
            <a:r>
              <a:rPr lang="ja-JP" altLang="en-US" sz="2800" u="sng" dirty="0" smtClean="0">
                <a:solidFill>
                  <a:srgbClr val="FF0000"/>
                </a:solidFill>
                <a:latin typeface="HGP創英角ﾎﾟｯﾌﾟ体" pitchFamily="50" charset="-128"/>
                <a:ea typeface="HGP創英角ﾎﾟｯﾌﾟ体" pitchFamily="50" charset="-128"/>
              </a:rPr>
              <a:t>矢印の色を，欲求の色</a:t>
            </a:r>
            <a:r>
              <a:rPr lang="ja-JP" altLang="en-US" sz="2800" dirty="0" smtClean="0">
                <a:latin typeface="HGP創英角ﾎﾟｯﾌﾟ体" pitchFamily="50" charset="-128"/>
                <a:ea typeface="HGP創英角ﾎﾟｯﾌﾟ体" pitchFamily="50" charset="-128"/>
              </a:rPr>
              <a:t>（利己＝赤，利他＝緑）に変更する．</a:t>
            </a: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endParaRPr lang="en-US" altLang="ja-JP"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r>
              <a:rPr lang="ja-JP" altLang="en-US" sz="2800" dirty="0" smtClean="0">
                <a:latin typeface="HGP創英角ﾎﾟｯﾌﾟ体" pitchFamily="50" charset="-128"/>
                <a:ea typeface="HGP創英角ﾎﾟｯﾌﾟ体" pitchFamily="50" charset="-128"/>
              </a:rPr>
              <a:t>人の行動は，</a:t>
            </a:r>
            <a:r>
              <a:rPr lang="ja-JP" altLang="en-US" sz="2800" u="sng" dirty="0" smtClean="0">
                <a:solidFill>
                  <a:srgbClr val="FF0000"/>
                </a:solidFill>
                <a:latin typeface="HGP創英角ﾎﾟｯﾌﾟ体" pitchFamily="50" charset="-128"/>
                <a:ea typeface="HGP創英角ﾎﾟｯﾌﾟ体" pitchFamily="50" charset="-128"/>
              </a:rPr>
              <a:t>複数の欲求に基づく場合</a:t>
            </a:r>
            <a:r>
              <a:rPr lang="ja-JP" altLang="en-US" sz="2800" dirty="0" smtClean="0">
                <a:latin typeface="HGP創英角ﾎﾟｯﾌﾟ体" pitchFamily="50" charset="-128"/>
                <a:ea typeface="HGP創英角ﾎﾟｯﾌﾟ体" pitchFamily="50" charset="-128"/>
              </a:rPr>
              <a:t>が多々ある．その場合は，一つの行動に対し，複数の欲求を記入する．</a:t>
            </a:r>
          </a:p>
          <a:p>
            <a:pPr marL="971550" lvl="1" indent="-514350">
              <a:buFont typeface="Arial" pitchFamily="34" charset="0"/>
              <a:buChar char="•"/>
            </a:pPr>
            <a:endParaRPr lang="en-US" altLang="ja-JP" sz="2800" dirty="0" smtClean="0">
              <a:latin typeface="HGP創英角ﾎﾟｯﾌﾟ体" pitchFamily="50" charset="-128"/>
              <a:ea typeface="HGP創英角ﾎﾟｯﾌﾟ体" pitchFamily="50" charset="-128"/>
            </a:endParaRPr>
          </a:p>
        </p:txBody>
      </p:sp>
      <p:sp>
        <p:nvSpPr>
          <p:cNvPr id="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67</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010763" y="1782899"/>
            <a:ext cx="7248880" cy="3765043"/>
          </a:xfrm>
          <a:prstGeom prst="rect">
            <a:avLst/>
          </a:prstGeom>
          <a:noFill/>
          <a:ln w="9525">
            <a:noFill/>
            <a:miter lim="800000"/>
            <a:headEnd/>
            <a:tailEnd/>
          </a:ln>
          <a:effectLst/>
        </p:spPr>
      </p:pic>
      <p:graphicFrame>
        <p:nvGraphicFramePr>
          <p:cNvPr id="4" name="表 3"/>
          <p:cNvGraphicFramePr>
            <a:graphicFrameLocks noGrp="1"/>
          </p:cNvGraphicFramePr>
          <p:nvPr>
            <p:extLst>
              <p:ext uri="{D42A27DB-BD31-4B8C-83A1-F6EECF244321}">
                <p14:modId xmlns:p14="http://schemas.microsoft.com/office/powerpoint/2010/main" val="2158845095"/>
              </p:ext>
            </p:extLst>
          </p:nvPr>
        </p:nvGraphicFramePr>
        <p:xfrm>
          <a:off x="7636000" y="860502"/>
          <a:ext cx="936625" cy="736600"/>
        </p:xfrm>
        <a:graphic>
          <a:graphicData uri="http://schemas.openxmlformats.org/drawingml/2006/table">
            <a:tbl>
              <a:tblPr/>
              <a:tblGrid>
                <a:gridCol w="468312"/>
                <a:gridCol w="468313"/>
              </a:tblGrid>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5" name="グループ化 150"/>
          <p:cNvGrpSpPr>
            <a:grpSpLocks/>
          </p:cNvGrpSpPr>
          <p:nvPr/>
        </p:nvGrpSpPr>
        <p:grpSpPr bwMode="auto">
          <a:xfrm>
            <a:off x="7172599" y="438227"/>
            <a:ext cx="1364660" cy="1269684"/>
            <a:chOff x="7497204" y="188789"/>
            <a:chExt cx="1364589" cy="1269520"/>
          </a:xfrm>
        </p:grpSpPr>
        <p:sp>
          <p:nvSpPr>
            <p:cNvPr id="6"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7" name="ハート 6"/>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9"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dirty="0">
                <a:solidFill>
                  <a:sysClr val="window" lastClr="FFFFFF"/>
                </a:solidFill>
                <a:latin typeface="Times New Roman" pitchFamily="18" charset="0"/>
                <a:ea typeface="+mn-ea"/>
                <a:cs typeface="Times New Roman" pitchFamily="18" charset="0"/>
              </a:endParaRPr>
            </a:p>
          </p:txBody>
        </p:sp>
        <p:sp>
          <p:nvSpPr>
            <p:cNvPr id="10" name="Rectangle 72"/>
            <p:cNvSpPr>
              <a:spLocks noChangeArrowheads="1"/>
            </p:cNvSpPr>
            <p:nvPr/>
          </p:nvSpPr>
          <p:spPr bwMode="auto">
            <a:xfrm rot="16200000">
              <a:off x="7284691" y="784155"/>
              <a:ext cx="886667" cy="461641"/>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Sbj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Other</a:t>
              </a:r>
              <a:r>
                <a:rPr lang="ja-JP" altLang="en-US" sz="1200" dirty="0">
                  <a:latin typeface="Times New Roman" pitchFamily="18" charset="0"/>
                  <a:ea typeface="+mn-ea"/>
                  <a:cs typeface="Times New Roman" pitchFamily="18" charset="0"/>
                </a:rPr>
                <a:t>　</a:t>
              </a:r>
              <a:r>
                <a:rPr lang="en-US" altLang="ja-JP" sz="1200" dirty="0" smtClean="0">
                  <a:latin typeface="Times New Roman" pitchFamily="18" charset="0"/>
                  <a:ea typeface="+mn-ea"/>
                  <a:cs typeface="Times New Roman" pitchFamily="18" charset="0"/>
                </a:rPr>
                <a:t>Self</a:t>
              </a:r>
              <a:endParaRPr lang="en-US" altLang="ja-JP" sz="1200" dirty="0">
                <a:latin typeface="Times New Roman" pitchFamily="18" charset="0"/>
                <a:ea typeface="+mn-ea"/>
                <a:cs typeface="Times New Roman" pitchFamily="18" charset="0"/>
              </a:endParaRPr>
            </a:p>
          </p:txBody>
        </p:sp>
        <p:sp>
          <p:nvSpPr>
            <p:cNvPr id="11" name="Rectangle 73"/>
            <p:cNvSpPr>
              <a:spLocks noChangeArrowheads="1"/>
            </p:cNvSpPr>
            <p:nvPr/>
          </p:nvSpPr>
          <p:spPr bwMode="auto">
            <a:xfrm>
              <a:off x="8000705" y="188789"/>
              <a:ext cx="861088" cy="461605"/>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Obj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Self  Other</a:t>
              </a:r>
              <a:endParaRPr lang="en-US" altLang="ja-JP" sz="1200" dirty="0">
                <a:latin typeface="Times New Roman" pitchFamily="18" charset="0"/>
                <a:ea typeface="+mn-ea"/>
                <a:cs typeface="Times New Roman" pitchFamily="18" charset="0"/>
              </a:endParaRPr>
            </a:p>
          </p:txBody>
        </p:sp>
      </p:grpSp>
      <p:sp>
        <p:nvSpPr>
          <p:cNvPr id="12"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68</a:t>
            </a:fld>
            <a:endParaRPr lang="en-US" altLang="ja-JP" sz="2800" b="1" baseline="2000" dirty="0">
              <a:latin typeface="ＭＳ Ｐゴシック" pitchFamily="50" charset="-128"/>
            </a:endParaRPr>
          </a:p>
        </p:txBody>
      </p:sp>
      <p:sp>
        <p:nvSpPr>
          <p:cNvPr id="13" name="線吹き出し 2 (枠付き) 12"/>
          <p:cNvSpPr/>
          <p:nvPr/>
        </p:nvSpPr>
        <p:spPr>
          <a:xfrm>
            <a:off x="1365540" y="896116"/>
            <a:ext cx="1980033" cy="1125654"/>
          </a:xfrm>
          <a:prstGeom prst="borderCallout2">
            <a:avLst>
              <a:gd name="adj1" fmla="val 39372"/>
              <a:gd name="adj2" fmla="val 105460"/>
              <a:gd name="adj3" fmla="val 50289"/>
              <a:gd name="adj4" fmla="val 121264"/>
              <a:gd name="adj5" fmla="val 114926"/>
              <a:gd name="adj6" fmla="val 13747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t>矢印の始点に</a:t>
            </a:r>
            <a:endParaRPr lang="en-US" altLang="ja-JP" dirty="0" smtClean="0"/>
          </a:p>
          <a:p>
            <a:pPr algn="ctr"/>
            <a:r>
              <a:rPr kumimoji="1" lang="ja-JP" altLang="en-US" dirty="0" smtClean="0"/>
              <a:t>ハートマーク</a:t>
            </a:r>
            <a:endParaRPr kumimoji="1" lang="ja-JP" altLang="en-US" dirty="0"/>
          </a:p>
        </p:txBody>
      </p:sp>
      <p:sp>
        <p:nvSpPr>
          <p:cNvPr id="14" name="線吹き出し 2 (枠付き) 13"/>
          <p:cNvSpPr/>
          <p:nvPr/>
        </p:nvSpPr>
        <p:spPr>
          <a:xfrm>
            <a:off x="6722183" y="1916642"/>
            <a:ext cx="1980033" cy="1125654"/>
          </a:xfrm>
          <a:prstGeom prst="borderCallout2">
            <a:avLst>
              <a:gd name="adj1" fmla="val 43011"/>
              <a:gd name="adj2" fmla="val -6954"/>
              <a:gd name="adj3" fmla="val 59993"/>
              <a:gd name="adj4" fmla="val -24943"/>
              <a:gd name="adj5" fmla="val 162234"/>
              <a:gd name="adj6" fmla="val -4183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smtClean="0"/>
              <a:t>補足説明</a:t>
            </a:r>
            <a:endParaRPr kumimoji="1" lang="ja-JP" altLang="en-US" dirty="0"/>
          </a:p>
        </p:txBody>
      </p:sp>
      <p:sp>
        <p:nvSpPr>
          <p:cNvPr id="15" name="線吹き出し 2 (枠付き) 14"/>
          <p:cNvSpPr/>
          <p:nvPr/>
        </p:nvSpPr>
        <p:spPr>
          <a:xfrm>
            <a:off x="5192566" y="5514161"/>
            <a:ext cx="1980033" cy="1125654"/>
          </a:xfrm>
          <a:prstGeom prst="borderCallout2">
            <a:avLst>
              <a:gd name="adj1" fmla="val 43011"/>
              <a:gd name="adj2" fmla="val -6954"/>
              <a:gd name="adj3" fmla="val 22389"/>
              <a:gd name="adj4" fmla="val -27012"/>
              <a:gd name="adj5" fmla="val -74308"/>
              <a:gd name="adj6" fmla="val -5632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smtClean="0"/>
              <a:t>矢印の色を</a:t>
            </a:r>
            <a:endParaRPr kumimoji="1" lang="en-US" altLang="ja-JP" dirty="0" smtClean="0"/>
          </a:p>
          <a:p>
            <a:pPr algn="ctr"/>
            <a:r>
              <a:rPr lang="ja-JP" altLang="en-US" dirty="0" smtClean="0"/>
              <a:t>欲求の色に</a:t>
            </a:r>
            <a:endParaRPr kumimoji="1" lang="ja-JP" altLang="en-US" dirty="0"/>
          </a:p>
        </p:txBody>
      </p:sp>
      <p:sp>
        <p:nvSpPr>
          <p:cNvPr id="16" name="円/楕円 15"/>
          <p:cNvSpPr/>
          <p:nvPr/>
        </p:nvSpPr>
        <p:spPr>
          <a:xfrm>
            <a:off x="3946412" y="2021770"/>
            <a:ext cx="1638648" cy="845686"/>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083535" y="3594241"/>
            <a:ext cx="1638648" cy="952723"/>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3553918" y="4070603"/>
            <a:ext cx="1061609" cy="845038"/>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txBox="1">
            <a:spLocks/>
          </p:cNvSpPr>
          <p:nvPr/>
        </p:nvSpPr>
        <p:spPr bwMode="auto">
          <a:xfrm>
            <a:off x="685809" y="480946"/>
            <a:ext cx="8001000" cy="3437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buFont typeface="+mj-lt"/>
              <a:buAutoNum type="arabicPeriod" startAt="3"/>
            </a:pPr>
            <a:r>
              <a:rPr lang="ja-JP" altLang="en-US" sz="2800" u="sng" dirty="0" smtClean="0">
                <a:solidFill>
                  <a:srgbClr val="FF0000"/>
                </a:solidFill>
                <a:latin typeface="HGP創英角ﾎﾟｯﾌﾟ体" pitchFamily="50" charset="-128"/>
                <a:ea typeface="HGP創英角ﾎﾟｯﾌﾟ体" pitchFamily="50" charset="-128"/>
              </a:rPr>
              <a:t>三つの欲求連鎖ルール</a:t>
            </a:r>
            <a:r>
              <a:rPr lang="ja-JP" altLang="en-US" sz="2800" dirty="0" smtClean="0">
                <a:latin typeface="HGP創英角ﾎﾟｯﾌﾟ体" pitchFamily="50" charset="-128"/>
                <a:ea typeface="HGP創英角ﾎﾟｯﾌﾟ体" pitchFamily="50" charset="-128"/>
              </a:rPr>
              <a:t>を基に，全てのステークホルダの欲求の充足状況を確認する。</a:t>
            </a: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startAt="3"/>
            </a:pPr>
            <a:endParaRPr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a:pPr>
            <a:r>
              <a:rPr lang="ja-JP" altLang="en-US" sz="2800" u="sng" dirty="0" smtClean="0">
                <a:solidFill>
                  <a:srgbClr val="FF0000"/>
                </a:solidFill>
                <a:latin typeface="HGP創英角ﾎﾟｯﾌﾟ体" pitchFamily="50" charset="-128"/>
                <a:ea typeface="HGP創英角ﾎﾟｯﾌﾟ体" pitchFamily="50" charset="-128"/>
              </a:rPr>
              <a:t>利己的欲求</a:t>
            </a:r>
            <a:r>
              <a:rPr lang="ja-JP" altLang="en-US" sz="2800" dirty="0" smtClean="0">
                <a:latin typeface="HGP創英角ﾎﾟｯﾌﾟ体" pitchFamily="50" charset="-128"/>
                <a:ea typeface="HGP創英角ﾎﾟｯﾌﾟ体" pitchFamily="50" charset="-128"/>
              </a:rPr>
              <a:t>（左側，赤ハート）：</a:t>
            </a:r>
            <a:r>
              <a:rPr lang="ja-JP" altLang="en-US" sz="2800" u="sng" dirty="0" smtClean="0">
                <a:solidFill>
                  <a:srgbClr val="FF0000"/>
                </a:solidFill>
                <a:latin typeface="HGP創英角ﾎﾟｯﾌﾟ体" pitchFamily="50" charset="-128"/>
                <a:ea typeface="HGP創英角ﾎﾟｯﾌﾟ体" pitchFamily="50" charset="-128"/>
              </a:rPr>
              <a:t>その者に向かう矢印により欲求が充足する</a:t>
            </a:r>
            <a:r>
              <a:rPr lang="ja-JP" altLang="en-US" sz="2800" dirty="0" smtClean="0">
                <a:latin typeface="HGP創英角ﾎﾟｯﾌﾟ体" pitchFamily="50" charset="-128"/>
                <a:ea typeface="HGP創英角ﾎﾟｯﾌﾟ体" pitchFamily="50" charset="-128"/>
              </a:rPr>
              <a:t>こと（ただし，自己実現欲求の場合は当人に向かう矢印は不要）</a:t>
            </a:r>
          </a:p>
          <a:p>
            <a:pPr marL="971550" lvl="1" indent="-514350">
              <a:buFont typeface="Arial" pitchFamily="34" charset="0"/>
              <a:buChar char="•"/>
            </a:pPr>
            <a:endParaRPr lang="en-US" altLang="ja-JP" sz="2800" dirty="0" smtClean="0">
              <a:latin typeface="HGP創英角ﾎﾟｯﾌﾟ体" pitchFamily="50" charset="-128"/>
              <a:ea typeface="HGP創英角ﾎﾟｯﾌﾟ体"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210760808"/>
              </p:ext>
            </p:extLst>
          </p:nvPr>
        </p:nvGraphicFramePr>
        <p:xfrm>
          <a:off x="4331367" y="4396964"/>
          <a:ext cx="1535217" cy="1214156"/>
        </p:xfrm>
        <a:graphic>
          <a:graphicData uri="http://schemas.openxmlformats.org/drawingml/2006/table">
            <a:tbl>
              <a:tblPr/>
              <a:tblGrid>
                <a:gridCol w="767608"/>
                <a:gridCol w="767609"/>
              </a:tblGrid>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5" name="グループ化 150"/>
          <p:cNvGrpSpPr>
            <a:grpSpLocks/>
          </p:cNvGrpSpPr>
          <p:nvPr/>
        </p:nvGrpSpPr>
        <p:grpSpPr bwMode="auto">
          <a:xfrm>
            <a:off x="3660861" y="3727692"/>
            <a:ext cx="2083908" cy="1921195"/>
            <a:chOff x="7549650" y="188789"/>
            <a:chExt cx="1271311" cy="1171956"/>
          </a:xfrm>
        </p:grpSpPr>
        <p:sp>
          <p:nvSpPr>
            <p:cNvPr id="6"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7" name="ハート 6"/>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9"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dirty="0">
                <a:solidFill>
                  <a:sysClr val="window" lastClr="FFFFFF"/>
                </a:solidFill>
                <a:latin typeface="Times New Roman" pitchFamily="18" charset="0"/>
                <a:ea typeface="+mn-ea"/>
                <a:cs typeface="Times New Roman" pitchFamily="18" charset="0"/>
              </a:endParaRPr>
            </a:p>
          </p:txBody>
        </p:sp>
        <p:sp>
          <p:nvSpPr>
            <p:cNvPr id="10" name="Rectangle 72"/>
            <p:cNvSpPr>
              <a:spLocks noChangeArrowheads="1"/>
            </p:cNvSpPr>
            <p:nvPr/>
          </p:nvSpPr>
          <p:spPr bwMode="auto">
            <a:xfrm rot="16200000">
              <a:off x="7382255" y="836601"/>
              <a:ext cx="691539" cy="356749"/>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Sbj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Other</a:t>
              </a:r>
              <a:r>
                <a:rPr lang="ja-JP" altLang="en-US" sz="1600" dirty="0">
                  <a:latin typeface="Times New Roman" pitchFamily="18" charset="0"/>
                  <a:ea typeface="+mn-ea"/>
                  <a:cs typeface="Times New Roman" pitchFamily="18" charset="0"/>
                </a:rPr>
                <a:t>　</a:t>
              </a:r>
              <a:r>
                <a:rPr lang="en-US" altLang="ja-JP" sz="1600" dirty="0" smtClean="0">
                  <a:latin typeface="Times New Roman" pitchFamily="18" charset="0"/>
                  <a:ea typeface="+mn-ea"/>
                  <a:cs typeface="Times New Roman" pitchFamily="18" charset="0"/>
                </a:rPr>
                <a:t>Self</a:t>
              </a:r>
              <a:endParaRPr lang="en-US" altLang="ja-JP" sz="1600" dirty="0">
                <a:latin typeface="Times New Roman" pitchFamily="18" charset="0"/>
                <a:ea typeface="+mn-ea"/>
                <a:cs typeface="Times New Roman" pitchFamily="18" charset="0"/>
              </a:endParaRPr>
            </a:p>
          </p:txBody>
        </p:sp>
        <p:sp>
          <p:nvSpPr>
            <p:cNvPr id="11" name="Rectangle 73"/>
            <p:cNvSpPr>
              <a:spLocks noChangeArrowheads="1"/>
            </p:cNvSpPr>
            <p:nvPr/>
          </p:nvSpPr>
          <p:spPr bwMode="auto">
            <a:xfrm>
              <a:off x="8100305" y="188789"/>
              <a:ext cx="661888" cy="356722"/>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Obj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Self  Other</a:t>
              </a:r>
              <a:endParaRPr lang="en-US" altLang="ja-JP" sz="1600" dirty="0">
                <a:latin typeface="Times New Roman" pitchFamily="18" charset="0"/>
                <a:ea typeface="+mn-ea"/>
                <a:cs typeface="Times New Roman" pitchFamily="18" charset="0"/>
              </a:endParaRPr>
            </a:p>
          </p:txBody>
        </p:sp>
      </p:grpSp>
      <p:sp>
        <p:nvSpPr>
          <p:cNvPr id="12" name="角丸四角形 11"/>
          <p:cNvSpPr/>
          <p:nvPr/>
        </p:nvSpPr>
        <p:spPr bwMode="auto">
          <a:xfrm>
            <a:off x="4245637" y="4312469"/>
            <a:ext cx="944481" cy="144321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pitchFamily="50" charset="-128"/>
            </a:endParaRPr>
          </a:p>
        </p:txBody>
      </p:sp>
      <p:sp>
        <p:nvSpPr>
          <p:cNvPr id="13"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69</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eno\Desktop\shirasaka_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533" y="3687368"/>
            <a:ext cx="5524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maeno\Desktop\132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83" y="4373168"/>
            <a:ext cx="3016250" cy="2171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a:t>
            </a:fld>
            <a:endParaRPr lang="en-US" altLang="ja-JP" sz="2800" b="1" baseline="2000">
              <a:latin typeface="ＭＳ Ｐゴシック" pitchFamily="50" charset="-128"/>
            </a:endParaRPr>
          </a:p>
        </p:txBody>
      </p:sp>
      <p:pic>
        <p:nvPicPr>
          <p:cNvPr id="7" name="図 6"/>
          <p:cNvPicPr>
            <a:picLocks noChangeAspect="1"/>
          </p:cNvPicPr>
          <p:nvPr/>
        </p:nvPicPr>
        <p:blipFill>
          <a:blip r:embed="rId4"/>
          <a:stretch>
            <a:fillRect/>
          </a:stretch>
        </p:blipFill>
        <p:spPr>
          <a:xfrm>
            <a:off x="5295900" y="817168"/>
            <a:ext cx="3162300" cy="2870200"/>
          </a:xfrm>
          <a:prstGeom prst="rect">
            <a:avLst/>
          </a:prstGeom>
        </p:spPr>
      </p:pic>
      <p:pic>
        <p:nvPicPr>
          <p:cNvPr id="9" name="図 8"/>
          <p:cNvPicPr>
            <a:picLocks noChangeAspect="1"/>
          </p:cNvPicPr>
          <p:nvPr/>
        </p:nvPicPr>
        <p:blipFill>
          <a:blip r:embed="rId5"/>
          <a:stretch>
            <a:fillRect/>
          </a:stretch>
        </p:blipFill>
        <p:spPr>
          <a:xfrm>
            <a:off x="4500034" y="484261"/>
            <a:ext cx="1676728" cy="1708606"/>
          </a:xfrm>
          <a:prstGeom prst="rect">
            <a:avLst/>
          </a:prstGeom>
        </p:spPr>
      </p:pic>
      <p:pic>
        <p:nvPicPr>
          <p:cNvPr id="10" name="図 9"/>
          <p:cNvPicPr>
            <a:picLocks noChangeAspect="1"/>
          </p:cNvPicPr>
          <p:nvPr/>
        </p:nvPicPr>
        <p:blipFill>
          <a:blip r:embed="rId6"/>
          <a:stretch>
            <a:fillRect/>
          </a:stretch>
        </p:blipFill>
        <p:spPr>
          <a:xfrm>
            <a:off x="830338" y="1265901"/>
            <a:ext cx="2348595" cy="2171565"/>
          </a:xfrm>
          <a:prstGeom prst="rect">
            <a:avLst/>
          </a:prstGeom>
        </p:spPr>
      </p:pic>
      <p:pic>
        <p:nvPicPr>
          <p:cNvPr id="11" name="Picture 3" descr="C:\Users\maeno\Desktop\mainindex2[1].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2513393" y="484261"/>
            <a:ext cx="1534279" cy="104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00010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685853" y="1513294"/>
            <a:ext cx="7848546" cy="4076508"/>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2162856" y="2094317"/>
            <a:ext cx="4905375" cy="2647950"/>
          </a:xfrm>
          <a:prstGeom prst="rect">
            <a:avLst/>
          </a:prstGeom>
          <a:noFill/>
          <a:ln w="9525">
            <a:noFill/>
            <a:miter lim="800000"/>
            <a:headEnd/>
            <a:tailEnd/>
          </a:ln>
          <a:effectLst/>
        </p:spPr>
      </p:pic>
      <p:graphicFrame>
        <p:nvGraphicFramePr>
          <p:cNvPr id="5" name="表 4"/>
          <p:cNvGraphicFramePr>
            <a:graphicFrameLocks noGrp="1"/>
          </p:cNvGraphicFramePr>
          <p:nvPr/>
        </p:nvGraphicFramePr>
        <p:xfrm>
          <a:off x="7800892" y="1870099"/>
          <a:ext cx="936625" cy="736600"/>
        </p:xfrm>
        <a:graphic>
          <a:graphicData uri="http://schemas.openxmlformats.org/drawingml/2006/table">
            <a:tbl>
              <a:tblPr/>
              <a:tblGrid>
                <a:gridCol w="468312"/>
                <a:gridCol w="468313"/>
              </a:tblGrid>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6" name="グループ化 150"/>
          <p:cNvGrpSpPr>
            <a:grpSpLocks/>
          </p:cNvGrpSpPr>
          <p:nvPr/>
        </p:nvGrpSpPr>
        <p:grpSpPr bwMode="auto">
          <a:xfrm>
            <a:off x="7337491" y="1447824"/>
            <a:ext cx="1364660" cy="1269684"/>
            <a:chOff x="7497204" y="188789"/>
            <a:chExt cx="1364589" cy="1269520"/>
          </a:xfrm>
        </p:grpSpPr>
        <p:sp>
          <p:nvSpPr>
            <p:cNvPr id="7"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9" name="ハート 8"/>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10"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a:solidFill>
                  <a:sysClr val="window" lastClr="FFFFFF"/>
                </a:solidFill>
                <a:latin typeface="Times New Roman" pitchFamily="18" charset="0"/>
                <a:ea typeface="+mn-ea"/>
                <a:cs typeface="Times New Roman" pitchFamily="18" charset="0"/>
              </a:endParaRPr>
            </a:p>
          </p:txBody>
        </p:sp>
        <p:sp>
          <p:nvSpPr>
            <p:cNvPr id="11" name="Rectangle 72"/>
            <p:cNvSpPr>
              <a:spLocks noChangeArrowheads="1"/>
            </p:cNvSpPr>
            <p:nvPr/>
          </p:nvSpPr>
          <p:spPr bwMode="auto">
            <a:xfrm rot="16200000">
              <a:off x="7284691" y="784155"/>
              <a:ext cx="886667" cy="461641"/>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Sbj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Other</a:t>
              </a:r>
              <a:r>
                <a:rPr lang="ja-JP" altLang="en-US" sz="1200" dirty="0">
                  <a:latin typeface="Times New Roman" pitchFamily="18" charset="0"/>
                  <a:ea typeface="+mn-ea"/>
                  <a:cs typeface="Times New Roman" pitchFamily="18" charset="0"/>
                </a:rPr>
                <a:t>　</a:t>
              </a:r>
              <a:r>
                <a:rPr lang="en-US" altLang="ja-JP" sz="1200" dirty="0" smtClean="0">
                  <a:latin typeface="Times New Roman" pitchFamily="18" charset="0"/>
                  <a:ea typeface="+mn-ea"/>
                  <a:cs typeface="Times New Roman" pitchFamily="18" charset="0"/>
                </a:rPr>
                <a:t>Self</a:t>
              </a:r>
              <a:endParaRPr lang="en-US" altLang="ja-JP" sz="1200" dirty="0">
                <a:latin typeface="Times New Roman" pitchFamily="18" charset="0"/>
                <a:ea typeface="+mn-ea"/>
                <a:cs typeface="Times New Roman" pitchFamily="18" charset="0"/>
              </a:endParaRPr>
            </a:p>
          </p:txBody>
        </p:sp>
        <p:sp>
          <p:nvSpPr>
            <p:cNvPr id="12" name="Rectangle 73"/>
            <p:cNvSpPr>
              <a:spLocks noChangeArrowheads="1"/>
            </p:cNvSpPr>
            <p:nvPr/>
          </p:nvSpPr>
          <p:spPr bwMode="auto">
            <a:xfrm>
              <a:off x="8000705" y="188789"/>
              <a:ext cx="861088" cy="461605"/>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Obj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Self  Other</a:t>
              </a:r>
              <a:endParaRPr lang="en-US" altLang="ja-JP" sz="1200" dirty="0">
                <a:latin typeface="Times New Roman" pitchFamily="18" charset="0"/>
                <a:ea typeface="+mn-ea"/>
                <a:cs typeface="Times New Roman" pitchFamily="18" charset="0"/>
              </a:endParaRPr>
            </a:p>
          </p:txBody>
        </p:sp>
      </p:grpSp>
      <p:sp>
        <p:nvSpPr>
          <p:cNvPr id="13" name="角丸四角形 12"/>
          <p:cNvSpPr/>
          <p:nvPr/>
        </p:nvSpPr>
        <p:spPr bwMode="auto">
          <a:xfrm>
            <a:off x="7772400" y="1665692"/>
            <a:ext cx="522514" cy="1045029"/>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pitchFamily="50" charset="-128"/>
            </a:endParaRPr>
          </a:p>
        </p:txBody>
      </p:sp>
      <p:sp>
        <p:nvSpPr>
          <p:cNvPr id="1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70</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txBox="1">
            <a:spLocks/>
          </p:cNvSpPr>
          <p:nvPr/>
        </p:nvSpPr>
        <p:spPr bwMode="auto">
          <a:xfrm>
            <a:off x="685809" y="480945"/>
            <a:ext cx="8001000" cy="5260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buFont typeface="+mj-lt"/>
              <a:buAutoNum type="arabicPeriod" startAt="2"/>
            </a:pPr>
            <a:r>
              <a:rPr lang="ja-JP" altLang="en-US" sz="2800" dirty="0" smtClean="0">
                <a:latin typeface="HGP創英角ﾎﾟｯﾌﾟ体" pitchFamily="50" charset="-128"/>
                <a:ea typeface="HGP創英角ﾎﾟｯﾌﾟ体" pitchFamily="50" charset="-128"/>
              </a:rPr>
              <a:t>三つの欲求連鎖ルールを基に，全てのステークホルダの欲求の充足状況を確認する。</a:t>
            </a: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startAt="2"/>
            </a:pPr>
            <a:endParaRPr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startAt="2"/>
            </a:pPr>
            <a:r>
              <a:rPr lang="ja-JP" altLang="en-US" sz="2800" u="sng" dirty="0" smtClean="0">
                <a:solidFill>
                  <a:srgbClr val="FF0000"/>
                </a:solidFill>
                <a:latin typeface="HGP創英角ﾎﾟｯﾌﾟ体" pitchFamily="50" charset="-128"/>
                <a:ea typeface="HGP創英角ﾎﾟｯﾌﾟ体" pitchFamily="50" charset="-128"/>
              </a:rPr>
              <a:t>利他的欲求</a:t>
            </a:r>
            <a:r>
              <a:rPr lang="ja-JP" altLang="en-US" sz="2800" dirty="0" smtClean="0">
                <a:latin typeface="HGP創英角ﾎﾟｯﾌﾟ体" pitchFamily="50" charset="-128"/>
                <a:ea typeface="HGP創英角ﾎﾟｯﾌﾟ体" pitchFamily="50" charset="-128"/>
              </a:rPr>
              <a:t>（右側，緑ハート）：そのステークホルダから</a:t>
            </a:r>
            <a:r>
              <a:rPr lang="ja-JP" altLang="en-US" sz="2800" u="sng" dirty="0" smtClean="0">
                <a:solidFill>
                  <a:srgbClr val="FF0000"/>
                </a:solidFill>
                <a:latin typeface="HGP創英角ﾎﾟｯﾌﾟ体" pitchFamily="50" charset="-128"/>
                <a:ea typeface="HGP創英角ﾎﾟｯﾌﾟ体" pitchFamily="50" charset="-128"/>
              </a:rPr>
              <a:t>出る矢印</a:t>
            </a:r>
            <a:r>
              <a:rPr lang="ja-JP" altLang="en-US" sz="2800" dirty="0" smtClean="0">
                <a:latin typeface="HGP創英角ﾎﾟｯﾌﾟ体" pitchFamily="50" charset="-128"/>
                <a:ea typeface="HGP創英角ﾎﾟｯﾌﾟ体" pitchFamily="50" charset="-128"/>
              </a:rPr>
              <a:t>と，</a:t>
            </a:r>
            <a:r>
              <a:rPr lang="ja-JP" altLang="en-US" sz="2800" dirty="0" smtClean="0">
                <a:solidFill>
                  <a:srgbClr val="FF0000"/>
                </a:solidFill>
                <a:latin typeface="HGP創英角ﾎﾟｯﾌﾟ体" pitchFamily="50" charset="-128"/>
                <a:ea typeface="HGP創英角ﾎﾟｯﾌﾟ体" pitchFamily="50" charset="-128"/>
              </a:rPr>
              <a:t>対象に向かう矢印</a:t>
            </a:r>
            <a:r>
              <a:rPr lang="ja-JP" altLang="en-US" sz="2800" dirty="0" smtClean="0">
                <a:latin typeface="HGP創英角ﾎﾟｯﾌﾟ体" pitchFamily="50" charset="-128"/>
                <a:ea typeface="HGP創英角ﾎﾟｯﾌﾟ体" pitchFamily="50" charset="-128"/>
              </a:rPr>
              <a:t>があること</a:t>
            </a:r>
          </a:p>
          <a:p>
            <a:pPr marL="971550" lvl="1" indent="-514350">
              <a:buFont typeface="Arial" pitchFamily="34" charset="0"/>
              <a:buChar char="•"/>
            </a:pPr>
            <a:endParaRPr lang="en-US" altLang="ja-JP" sz="2800" dirty="0" smtClean="0">
              <a:latin typeface="HGP創英角ﾎﾟｯﾌﾟ体" pitchFamily="50" charset="-128"/>
              <a:ea typeface="HGP創英角ﾎﾟｯﾌﾟ体"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507951464"/>
              </p:ext>
            </p:extLst>
          </p:nvPr>
        </p:nvGraphicFramePr>
        <p:xfrm>
          <a:off x="4331367" y="4396964"/>
          <a:ext cx="1535217" cy="1214156"/>
        </p:xfrm>
        <a:graphic>
          <a:graphicData uri="http://schemas.openxmlformats.org/drawingml/2006/table">
            <a:tbl>
              <a:tblPr/>
              <a:tblGrid>
                <a:gridCol w="767608"/>
                <a:gridCol w="767609"/>
              </a:tblGrid>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5" name="グループ化 150"/>
          <p:cNvGrpSpPr>
            <a:grpSpLocks/>
          </p:cNvGrpSpPr>
          <p:nvPr/>
        </p:nvGrpSpPr>
        <p:grpSpPr bwMode="auto">
          <a:xfrm>
            <a:off x="3660861" y="3727692"/>
            <a:ext cx="2083908" cy="1921195"/>
            <a:chOff x="7549650" y="188789"/>
            <a:chExt cx="1271311" cy="1171956"/>
          </a:xfrm>
        </p:grpSpPr>
        <p:sp>
          <p:nvSpPr>
            <p:cNvPr id="6"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7" name="ハート 6"/>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9"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dirty="0">
                <a:solidFill>
                  <a:sysClr val="window" lastClr="FFFFFF"/>
                </a:solidFill>
                <a:latin typeface="Times New Roman" pitchFamily="18" charset="0"/>
                <a:ea typeface="+mn-ea"/>
                <a:cs typeface="Times New Roman" pitchFamily="18" charset="0"/>
              </a:endParaRPr>
            </a:p>
          </p:txBody>
        </p:sp>
        <p:sp>
          <p:nvSpPr>
            <p:cNvPr id="10" name="Rectangle 72"/>
            <p:cNvSpPr>
              <a:spLocks noChangeArrowheads="1"/>
            </p:cNvSpPr>
            <p:nvPr/>
          </p:nvSpPr>
          <p:spPr bwMode="auto">
            <a:xfrm rot="16200000">
              <a:off x="7382255" y="836601"/>
              <a:ext cx="691539" cy="356749"/>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Sbj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Other</a:t>
              </a:r>
              <a:r>
                <a:rPr lang="ja-JP" altLang="en-US" sz="1600" dirty="0">
                  <a:latin typeface="Times New Roman" pitchFamily="18" charset="0"/>
                  <a:ea typeface="+mn-ea"/>
                  <a:cs typeface="Times New Roman" pitchFamily="18" charset="0"/>
                </a:rPr>
                <a:t>　</a:t>
              </a:r>
              <a:r>
                <a:rPr lang="en-US" altLang="ja-JP" sz="1600" dirty="0" smtClean="0">
                  <a:latin typeface="Times New Roman" pitchFamily="18" charset="0"/>
                  <a:ea typeface="+mn-ea"/>
                  <a:cs typeface="Times New Roman" pitchFamily="18" charset="0"/>
                </a:rPr>
                <a:t>Self</a:t>
              </a:r>
              <a:endParaRPr lang="en-US" altLang="ja-JP" sz="1600" dirty="0">
                <a:latin typeface="Times New Roman" pitchFamily="18" charset="0"/>
                <a:ea typeface="+mn-ea"/>
                <a:cs typeface="Times New Roman" pitchFamily="18" charset="0"/>
              </a:endParaRPr>
            </a:p>
          </p:txBody>
        </p:sp>
        <p:sp>
          <p:nvSpPr>
            <p:cNvPr id="11" name="Rectangle 73"/>
            <p:cNvSpPr>
              <a:spLocks noChangeArrowheads="1"/>
            </p:cNvSpPr>
            <p:nvPr/>
          </p:nvSpPr>
          <p:spPr bwMode="auto">
            <a:xfrm>
              <a:off x="8100305" y="188789"/>
              <a:ext cx="661888" cy="356722"/>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Obj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Self  Other</a:t>
              </a:r>
              <a:endParaRPr lang="en-US" altLang="ja-JP" sz="1600" dirty="0">
                <a:latin typeface="Times New Roman" pitchFamily="18" charset="0"/>
                <a:ea typeface="+mn-ea"/>
                <a:cs typeface="Times New Roman" pitchFamily="18" charset="0"/>
              </a:endParaRPr>
            </a:p>
          </p:txBody>
        </p:sp>
      </p:grpSp>
      <p:sp>
        <p:nvSpPr>
          <p:cNvPr id="12" name="角丸四角形 11"/>
          <p:cNvSpPr/>
          <p:nvPr/>
        </p:nvSpPr>
        <p:spPr bwMode="auto">
          <a:xfrm>
            <a:off x="5038818" y="4312469"/>
            <a:ext cx="868732" cy="1443217"/>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pitchFamily="50" charset="-128"/>
            </a:endParaRPr>
          </a:p>
        </p:txBody>
      </p:sp>
      <p:sp>
        <p:nvSpPr>
          <p:cNvPr id="13"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71</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465221" y="1442793"/>
            <a:ext cx="8085221" cy="4199436"/>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2075771" y="2114661"/>
            <a:ext cx="4905375" cy="2647950"/>
          </a:xfrm>
          <a:prstGeom prst="rect">
            <a:avLst/>
          </a:prstGeom>
          <a:noFill/>
          <a:ln w="9525">
            <a:noFill/>
            <a:miter lim="800000"/>
            <a:headEnd/>
            <a:tailEnd/>
          </a:ln>
          <a:effectLst/>
        </p:spPr>
      </p:pic>
      <p:graphicFrame>
        <p:nvGraphicFramePr>
          <p:cNvPr id="5" name="表 4"/>
          <p:cNvGraphicFramePr>
            <a:graphicFrameLocks noGrp="1"/>
          </p:cNvGraphicFramePr>
          <p:nvPr/>
        </p:nvGraphicFramePr>
        <p:xfrm>
          <a:off x="7800892" y="1825129"/>
          <a:ext cx="936625" cy="736600"/>
        </p:xfrm>
        <a:graphic>
          <a:graphicData uri="http://schemas.openxmlformats.org/drawingml/2006/table">
            <a:tbl>
              <a:tblPr/>
              <a:tblGrid>
                <a:gridCol w="468312"/>
                <a:gridCol w="468313"/>
              </a:tblGrid>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6" name="グループ化 150"/>
          <p:cNvGrpSpPr>
            <a:grpSpLocks/>
          </p:cNvGrpSpPr>
          <p:nvPr/>
        </p:nvGrpSpPr>
        <p:grpSpPr bwMode="auto">
          <a:xfrm>
            <a:off x="7337491" y="1402854"/>
            <a:ext cx="1364660" cy="1269684"/>
            <a:chOff x="7497204" y="188789"/>
            <a:chExt cx="1364589" cy="1269520"/>
          </a:xfrm>
        </p:grpSpPr>
        <p:sp>
          <p:nvSpPr>
            <p:cNvPr id="7"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9" name="ハート 8"/>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10"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a:solidFill>
                  <a:sysClr val="window" lastClr="FFFFFF"/>
                </a:solidFill>
                <a:latin typeface="Times New Roman" pitchFamily="18" charset="0"/>
                <a:ea typeface="+mn-ea"/>
                <a:cs typeface="Times New Roman" pitchFamily="18" charset="0"/>
              </a:endParaRPr>
            </a:p>
          </p:txBody>
        </p:sp>
        <p:sp>
          <p:nvSpPr>
            <p:cNvPr id="11" name="Rectangle 72"/>
            <p:cNvSpPr>
              <a:spLocks noChangeArrowheads="1"/>
            </p:cNvSpPr>
            <p:nvPr/>
          </p:nvSpPr>
          <p:spPr bwMode="auto">
            <a:xfrm rot="16200000">
              <a:off x="7284691" y="784155"/>
              <a:ext cx="886667" cy="461641"/>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Sbj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Other</a:t>
              </a:r>
              <a:r>
                <a:rPr lang="ja-JP" altLang="en-US" sz="1200" dirty="0">
                  <a:latin typeface="Times New Roman" pitchFamily="18" charset="0"/>
                  <a:ea typeface="+mn-ea"/>
                  <a:cs typeface="Times New Roman" pitchFamily="18" charset="0"/>
                </a:rPr>
                <a:t>　</a:t>
              </a:r>
              <a:r>
                <a:rPr lang="en-US" altLang="ja-JP" sz="1200" dirty="0" smtClean="0">
                  <a:latin typeface="Times New Roman" pitchFamily="18" charset="0"/>
                  <a:ea typeface="+mn-ea"/>
                  <a:cs typeface="Times New Roman" pitchFamily="18" charset="0"/>
                </a:rPr>
                <a:t>Self</a:t>
              </a:r>
              <a:endParaRPr lang="en-US" altLang="ja-JP" sz="1200" dirty="0">
                <a:latin typeface="Times New Roman" pitchFamily="18" charset="0"/>
                <a:ea typeface="+mn-ea"/>
                <a:cs typeface="Times New Roman" pitchFamily="18" charset="0"/>
              </a:endParaRPr>
            </a:p>
          </p:txBody>
        </p:sp>
        <p:sp>
          <p:nvSpPr>
            <p:cNvPr id="12" name="Rectangle 73"/>
            <p:cNvSpPr>
              <a:spLocks noChangeArrowheads="1"/>
            </p:cNvSpPr>
            <p:nvPr/>
          </p:nvSpPr>
          <p:spPr bwMode="auto">
            <a:xfrm>
              <a:off x="8000705" y="188789"/>
              <a:ext cx="861088" cy="461605"/>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Obj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Self  Other</a:t>
              </a:r>
              <a:endParaRPr lang="en-US" altLang="ja-JP" sz="1200" dirty="0">
                <a:latin typeface="Times New Roman" pitchFamily="18" charset="0"/>
                <a:ea typeface="+mn-ea"/>
                <a:cs typeface="Times New Roman" pitchFamily="18" charset="0"/>
              </a:endParaRPr>
            </a:p>
          </p:txBody>
        </p:sp>
      </p:grpSp>
      <p:sp>
        <p:nvSpPr>
          <p:cNvPr id="13" name="角丸四角形 12"/>
          <p:cNvSpPr/>
          <p:nvPr/>
        </p:nvSpPr>
        <p:spPr bwMode="auto">
          <a:xfrm>
            <a:off x="8273143" y="1642493"/>
            <a:ext cx="522514" cy="1045029"/>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pitchFamily="50" charset="-128"/>
            </a:endParaRPr>
          </a:p>
        </p:txBody>
      </p:sp>
      <p:sp>
        <p:nvSpPr>
          <p:cNvPr id="1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72</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txBox="1">
            <a:spLocks/>
          </p:cNvSpPr>
          <p:nvPr/>
        </p:nvSpPr>
        <p:spPr bwMode="auto">
          <a:xfrm>
            <a:off x="685809" y="480945"/>
            <a:ext cx="8001000" cy="32467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indent="-514350">
              <a:buFont typeface="+mj-lt"/>
              <a:buAutoNum type="arabicPeriod" startAt="2"/>
            </a:pPr>
            <a:r>
              <a:rPr lang="ja-JP" altLang="en-US" sz="2800" dirty="0" smtClean="0">
                <a:latin typeface="HGP創英角ﾎﾟｯﾌﾟ体" pitchFamily="50" charset="-128"/>
                <a:ea typeface="HGP創英角ﾎﾟｯﾌﾟ体" pitchFamily="50" charset="-128"/>
              </a:rPr>
              <a:t>三つの欲求連鎖ルールを基に，全てのステークホルダの欲求の充足状況を確認する。</a:t>
            </a:r>
            <a:endParaRPr lang="en-US" altLang="ja-JP" sz="2800" dirty="0" smtClean="0">
              <a:latin typeface="HGP創英角ﾎﾟｯﾌﾟ体" pitchFamily="50" charset="-128"/>
              <a:ea typeface="HGP創英角ﾎﾟｯﾌﾟ体" pitchFamily="50" charset="-128"/>
            </a:endParaRPr>
          </a:p>
          <a:p>
            <a:pPr marL="514350" indent="-514350">
              <a:buFont typeface="+mj-lt"/>
              <a:buAutoNum type="arabicPeriod" startAt="2"/>
            </a:pPr>
            <a:endParaRPr lang="en-US" altLang="ja-JP" sz="2800" dirty="0" smtClean="0">
              <a:latin typeface="HGP創英角ﾎﾟｯﾌﾟ体" pitchFamily="50" charset="-128"/>
              <a:ea typeface="HGP創英角ﾎﾟｯﾌﾟ体" pitchFamily="50" charset="-128"/>
            </a:endParaRPr>
          </a:p>
          <a:p>
            <a:pPr marL="1028700" lvl="1" indent="-571500">
              <a:buFont typeface="+mj-lt"/>
              <a:buAutoNum type="romanLcPeriod" startAt="3"/>
            </a:pPr>
            <a:r>
              <a:rPr lang="ja-JP" altLang="en-US" sz="2800" u="sng" dirty="0" smtClean="0">
                <a:solidFill>
                  <a:srgbClr val="FF0000"/>
                </a:solidFill>
                <a:latin typeface="HGP創英角ﾎﾟｯﾌﾟ体" pitchFamily="50" charset="-128"/>
                <a:ea typeface="HGP創英角ﾎﾟｯﾌﾟ体" pitchFamily="50" charset="-128"/>
              </a:rPr>
              <a:t>他力の欲求</a:t>
            </a:r>
            <a:r>
              <a:rPr lang="ja-JP" altLang="en-US" sz="2800" dirty="0" smtClean="0">
                <a:latin typeface="HGP創英角ﾎﾟｯﾌﾟ体" pitchFamily="50" charset="-128"/>
                <a:ea typeface="HGP創英角ﾎﾟｯﾌﾟ体" pitchFamily="50" charset="-128"/>
              </a:rPr>
              <a:t>（下側，白抜き）：</a:t>
            </a:r>
            <a:r>
              <a:rPr lang="ja-JP" altLang="en-US" sz="2800" u="sng" dirty="0" smtClean="0">
                <a:solidFill>
                  <a:srgbClr val="FF0000"/>
                </a:solidFill>
                <a:latin typeface="HGP創英角ﾎﾟｯﾌﾟ体" pitchFamily="50" charset="-128"/>
                <a:ea typeface="HGP創英角ﾎﾟｯﾌﾟ体" pitchFamily="50" charset="-128"/>
              </a:rPr>
              <a:t>ステークホルダから出た矢印が動作主を介して対象に向かう</a:t>
            </a:r>
            <a:r>
              <a:rPr lang="ja-JP" altLang="en-US" sz="2800" dirty="0" smtClean="0">
                <a:latin typeface="HGP創英角ﾎﾟｯﾌﾟ体" pitchFamily="50" charset="-128"/>
                <a:ea typeface="HGP創英角ﾎﾟｯﾌﾟ体" pitchFamily="50" charset="-128"/>
              </a:rPr>
              <a:t>連鎖を描くこと</a:t>
            </a:r>
          </a:p>
          <a:p>
            <a:pPr marL="971550" lvl="1" indent="-514350">
              <a:buFont typeface="Arial" pitchFamily="34" charset="0"/>
              <a:buChar char="•"/>
            </a:pPr>
            <a:endParaRPr lang="ja-JP" altLang="en-US" sz="2800" dirty="0" smtClean="0">
              <a:latin typeface="HGP創英角ﾎﾟｯﾌﾟ体" pitchFamily="50" charset="-128"/>
              <a:ea typeface="HGP創英角ﾎﾟｯﾌﾟ体" pitchFamily="50" charset="-128"/>
            </a:endParaRPr>
          </a:p>
          <a:p>
            <a:pPr marL="971550" lvl="1" indent="-514350">
              <a:buFont typeface="Arial" pitchFamily="34" charset="0"/>
              <a:buChar char="•"/>
            </a:pPr>
            <a:endParaRPr lang="en-US" altLang="ja-JP" sz="2800" dirty="0" smtClean="0">
              <a:latin typeface="HGP創英角ﾎﾟｯﾌﾟ体" pitchFamily="50" charset="-128"/>
              <a:ea typeface="HGP創英角ﾎﾟｯﾌﾟ体"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702565328"/>
              </p:ext>
            </p:extLst>
          </p:nvPr>
        </p:nvGraphicFramePr>
        <p:xfrm>
          <a:off x="4331367" y="4396964"/>
          <a:ext cx="1535217" cy="1214156"/>
        </p:xfrm>
        <a:graphic>
          <a:graphicData uri="http://schemas.openxmlformats.org/drawingml/2006/table">
            <a:tbl>
              <a:tblPr/>
              <a:tblGrid>
                <a:gridCol w="767608"/>
                <a:gridCol w="767609"/>
              </a:tblGrid>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603679">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30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marL="149879" marR="149879" marT="74939" marB="74939"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5" name="グループ化 150"/>
          <p:cNvGrpSpPr>
            <a:grpSpLocks/>
          </p:cNvGrpSpPr>
          <p:nvPr/>
        </p:nvGrpSpPr>
        <p:grpSpPr bwMode="auto">
          <a:xfrm>
            <a:off x="3660861" y="3727692"/>
            <a:ext cx="2083908" cy="1921195"/>
            <a:chOff x="7549650" y="188789"/>
            <a:chExt cx="1271311" cy="1171956"/>
          </a:xfrm>
        </p:grpSpPr>
        <p:sp>
          <p:nvSpPr>
            <p:cNvPr id="6"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7" name="ハート 6"/>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9"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dirty="0">
                <a:solidFill>
                  <a:sysClr val="window" lastClr="FFFFFF"/>
                </a:solidFill>
                <a:latin typeface="Times New Roman" pitchFamily="18" charset="0"/>
                <a:ea typeface="+mn-ea"/>
                <a:cs typeface="Times New Roman" pitchFamily="18" charset="0"/>
              </a:endParaRPr>
            </a:p>
          </p:txBody>
        </p:sp>
        <p:sp>
          <p:nvSpPr>
            <p:cNvPr id="10" name="Rectangle 72"/>
            <p:cNvSpPr>
              <a:spLocks noChangeArrowheads="1"/>
            </p:cNvSpPr>
            <p:nvPr/>
          </p:nvSpPr>
          <p:spPr bwMode="auto">
            <a:xfrm rot="16200000">
              <a:off x="7382255" y="836601"/>
              <a:ext cx="691539" cy="356749"/>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Sbj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Other</a:t>
              </a:r>
              <a:r>
                <a:rPr lang="ja-JP" altLang="en-US" sz="1600" dirty="0">
                  <a:latin typeface="Times New Roman" pitchFamily="18" charset="0"/>
                  <a:ea typeface="+mn-ea"/>
                  <a:cs typeface="Times New Roman" pitchFamily="18" charset="0"/>
                </a:rPr>
                <a:t>　</a:t>
              </a:r>
              <a:r>
                <a:rPr lang="en-US" altLang="ja-JP" sz="1600" dirty="0" smtClean="0">
                  <a:latin typeface="Times New Roman" pitchFamily="18" charset="0"/>
                  <a:ea typeface="+mn-ea"/>
                  <a:cs typeface="Times New Roman" pitchFamily="18" charset="0"/>
                </a:rPr>
                <a:t>Self</a:t>
              </a:r>
              <a:endParaRPr lang="en-US" altLang="ja-JP" sz="1600" dirty="0">
                <a:latin typeface="Times New Roman" pitchFamily="18" charset="0"/>
                <a:ea typeface="+mn-ea"/>
                <a:cs typeface="Times New Roman" pitchFamily="18" charset="0"/>
              </a:endParaRPr>
            </a:p>
          </p:txBody>
        </p:sp>
        <p:sp>
          <p:nvSpPr>
            <p:cNvPr id="11" name="Rectangle 73"/>
            <p:cNvSpPr>
              <a:spLocks noChangeArrowheads="1"/>
            </p:cNvSpPr>
            <p:nvPr/>
          </p:nvSpPr>
          <p:spPr bwMode="auto">
            <a:xfrm>
              <a:off x="8100305" y="188789"/>
              <a:ext cx="661888" cy="356722"/>
            </a:xfrm>
            <a:prstGeom prst="rect">
              <a:avLst/>
            </a:prstGeom>
            <a:noFill/>
            <a:ln w="9525">
              <a:noFill/>
              <a:miter lim="800000"/>
              <a:headEnd/>
              <a:tailEnd/>
            </a:ln>
          </p:spPr>
          <p:txBody>
            <a:bodyPr wrap="none">
              <a:spAutoFit/>
            </a:bodyPr>
            <a:lstStyle/>
            <a:p>
              <a:pPr algn="ctr">
                <a:defRPr/>
              </a:pPr>
              <a:r>
                <a:rPr lang="en-US" altLang="ja-JP" sz="1600" dirty="0" err="1" smtClean="0">
                  <a:latin typeface="Times New Roman" pitchFamily="18" charset="0"/>
                  <a:ea typeface="+mn-ea"/>
                  <a:cs typeface="Times New Roman" pitchFamily="18" charset="0"/>
                </a:rPr>
                <a:t>Obj</a:t>
              </a:r>
              <a:endParaRPr lang="en-US" altLang="ja-JP" sz="1600" dirty="0">
                <a:latin typeface="Times New Roman" pitchFamily="18" charset="0"/>
                <a:ea typeface="+mn-ea"/>
                <a:cs typeface="Times New Roman" pitchFamily="18" charset="0"/>
              </a:endParaRPr>
            </a:p>
            <a:p>
              <a:pPr algn="ctr">
                <a:defRPr/>
              </a:pPr>
              <a:r>
                <a:rPr lang="en-US" altLang="ja-JP" sz="1600" dirty="0" smtClean="0">
                  <a:latin typeface="Times New Roman" pitchFamily="18" charset="0"/>
                  <a:ea typeface="+mn-ea"/>
                  <a:cs typeface="Times New Roman" pitchFamily="18" charset="0"/>
                </a:rPr>
                <a:t>Self  Other</a:t>
              </a:r>
              <a:endParaRPr lang="en-US" altLang="ja-JP" sz="1600" dirty="0">
                <a:latin typeface="Times New Roman" pitchFamily="18" charset="0"/>
                <a:ea typeface="+mn-ea"/>
                <a:cs typeface="Times New Roman" pitchFamily="18" charset="0"/>
              </a:endParaRPr>
            </a:p>
          </p:txBody>
        </p:sp>
      </p:grpSp>
      <p:sp>
        <p:nvSpPr>
          <p:cNvPr id="12" name="角丸四角形 11"/>
          <p:cNvSpPr/>
          <p:nvPr/>
        </p:nvSpPr>
        <p:spPr bwMode="auto">
          <a:xfrm>
            <a:off x="4245637" y="4950661"/>
            <a:ext cx="1661913" cy="80502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pitchFamily="50" charset="-128"/>
            </a:endParaRPr>
          </a:p>
        </p:txBody>
      </p:sp>
      <p:sp>
        <p:nvSpPr>
          <p:cNvPr id="1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73</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465221" y="1427803"/>
            <a:ext cx="8085221" cy="4199436"/>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399268" y="1415915"/>
            <a:ext cx="8126967" cy="4435249"/>
          </a:xfrm>
          <a:prstGeom prst="rect">
            <a:avLst/>
          </a:prstGeom>
          <a:noFill/>
          <a:ln w="9525">
            <a:noFill/>
            <a:miter lim="800000"/>
            <a:headEnd/>
            <a:tailEnd/>
          </a:ln>
          <a:effectLst/>
        </p:spPr>
      </p:pic>
      <p:graphicFrame>
        <p:nvGraphicFramePr>
          <p:cNvPr id="5" name="表 4"/>
          <p:cNvGraphicFramePr>
            <a:graphicFrameLocks noGrp="1"/>
          </p:cNvGraphicFramePr>
          <p:nvPr/>
        </p:nvGraphicFramePr>
        <p:xfrm>
          <a:off x="7800892" y="1810139"/>
          <a:ext cx="936625" cy="736600"/>
        </p:xfrm>
        <a:graphic>
          <a:graphicData uri="http://schemas.openxmlformats.org/drawingml/2006/table">
            <a:tbl>
              <a:tblPr/>
              <a:tblGrid>
                <a:gridCol w="468312"/>
                <a:gridCol w="468313"/>
              </a:tblGrid>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6" name="グループ化 150"/>
          <p:cNvGrpSpPr>
            <a:grpSpLocks/>
          </p:cNvGrpSpPr>
          <p:nvPr/>
        </p:nvGrpSpPr>
        <p:grpSpPr bwMode="auto">
          <a:xfrm>
            <a:off x="7337491" y="1387864"/>
            <a:ext cx="1364660" cy="1269684"/>
            <a:chOff x="7497204" y="188789"/>
            <a:chExt cx="1364589" cy="1269520"/>
          </a:xfrm>
        </p:grpSpPr>
        <p:sp>
          <p:nvSpPr>
            <p:cNvPr id="7"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8" name="ハート 7"/>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9" name="ハート 8"/>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a:solidFill>
                  <a:sysClr val="windowText" lastClr="000000"/>
                </a:solidFill>
                <a:latin typeface="Times New Roman" pitchFamily="18" charset="0"/>
                <a:ea typeface="+mn-ea"/>
                <a:cs typeface="Times New Roman" pitchFamily="18" charset="0"/>
              </a:endParaRPr>
            </a:p>
          </p:txBody>
        </p:sp>
        <p:sp>
          <p:nvSpPr>
            <p:cNvPr id="10"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a:solidFill>
                  <a:sysClr val="window" lastClr="FFFFFF"/>
                </a:solidFill>
                <a:latin typeface="Times New Roman" pitchFamily="18" charset="0"/>
                <a:ea typeface="+mn-ea"/>
                <a:cs typeface="Times New Roman" pitchFamily="18" charset="0"/>
              </a:endParaRPr>
            </a:p>
          </p:txBody>
        </p:sp>
        <p:sp>
          <p:nvSpPr>
            <p:cNvPr id="11" name="Rectangle 72"/>
            <p:cNvSpPr>
              <a:spLocks noChangeArrowheads="1"/>
            </p:cNvSpPr>
            <p:nvPr/>
          </p:nvSpPr>
          <p:spPr bwMode="auto">
            <a:xfrm rot="16200000">
              <a:off x="7284691" y="784155"/>
              <a:ext cx="886667" cy="461641"/>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Sbj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Other</a:t>
              </a:r>
              <a:r>
                <a:rPr lang="ja-JP" altLang="en-US" sz="1200" dirty="0">
                  <a:latin typeface="Times New Roman" pitchFamily="18" charset="0"/>
                  <a:ea typeface="+mn-ea"/>
                  <a:cs typeface="Times New Roman" pitchFamily="18" charset="0"/>
                </a:rPr>
                <a:t>　</a:t>
              </a:r>
              <a:r>
                <a:rPr lang="en-US" altLang="ja-JP" sz="1200" dirty="0" smtClean="0">
                  <a:latin typeface="Times New Roman" pitchFamily="18" charset="0"/>
                  <a:ea typeface="+mn-ea"/>
                  <a:cs typeface="Times New Roman" pitchFamily="18" charset="0"/>
                </a:rPr>
                <a:t>Self</a:t>
              </a:r>
              <a:endParaRPr lang="en-US" altLang="ja-JP" sz="1200" dirty="0">
                <a:latin typeface="Times New Roman" pitchFamily="18" charset="0"/>
                <a:ea typeface="+mn-ea"/>
                <a:cs typeface="Times New Roman" pitchFamily="18" charset="0"/>
              </a:endParaRPr>
            </a:p>
          </p:txBody>
        </p:sp>
        <p:sp>
          <p:nvSpPr>
            <p:cNvPr id="12" name="Rectangle 73"/>
            <p:cNvSpPr>
              <a:spLocks noChangeArrowheads="1"/>
            </p:cNvSpPr>
            <p:nvPr/>
          </p:nvSpPr>
          <p:spPr bwMode="auto">
            <a:xfrm>
              <a:off x="8000705" y="188789"/>
              <a:ext cx="861088" cy="461605"/>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Obj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Self  Other</a:t>
              </a:r>
              <a:endParaRPr lang="en-US" altLang="ja-JP" sz="1200" dirty="0">
                <a:latin typeface="Times New Roman" pitchFamily="18" charset="0"/>
                <a:ea typeface="+mn-ea"/>
                <a:cs typeface="Times New Roman" pitchFamily="18" charset="0"/>
              </a:endParaRPr>
            </a:p>
          </p:txBody>
        </p:sp>
      </p:grpSp>
      <p:sp>
        <p:nvSpPr>
          <p:cNvPr id="13" name="角丸四角形 12"/>
          <p:cNvSpPr/>
          <p:nvPr/>
        </p:nvSpPr>
        <p:spPr bwMode="auto">
          <a:xfrm>
            <a:off x="7750629" y="2128247"/>
            <a:ext cx="1045028" cy="54428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charset="0"/>
              <a:ea typeface="ＭＳ Ｐゴシック" pitchFamily="50" charset="-128"/>
            </a:endParaRPr>
          </a:p>
        </p:txBody>
      </p:sp>
      <p:sp>
        <p:nvSpPr>
          <p:cNvPr id="15" name="円/楕円 14"/>
          <p:cNvSpPr/>
          <p:nvPr/>
        </p:nvSpPr>
        <p:spPr>
          <a:xfrm>
            <a:off x="3777522" y="4347148"/>
            <a:ext cx="494675" cy="49467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rot="2281021">
            <a:off x="2976666" y="3758960"/>
            <a:ext cx="724519" cy="149450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096570" y="2607686"/>
            <a:ext cx="494675" cy="49467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918842" y="3105807"/>
            <a:ext cx="2617076" cy="217564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74</a:t>
            </a:fld>
            <a:endParaRPr lang="en-US" altLang="ja-JP" sz="2800" b="1" baseline="2000" dirty="0">
              <a:latin typeface="ＭＳ Ｐゴシック" pitchFamily="50"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txBox="1">
            <a:spLocks/>
          </p:cNvSpPr>
          <p:nvPr/>
        </p:nvSpPr>
        <p:spPr bwMode="auto">
          <a:xfrm>
            <a:off x="698473" y="627117"/>
            <a:ext cx="8001000" cy="394488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50000"/>
              </a:spcBef>
              <a:spcAft>
                <a:spcPct val="0"/>
              </a:spcAft>
              <a:buClrTx/>
              <a:buSzTx/>
              <a:tabLst/>
              <a:defRPr/>
            </a:pP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新しいアイデアを出すためのＴｉｐｓ</a:t>
            </a:r>
            <a:endParaRPr lang="en-US" altLang="ja-JP" sz="2800" kern="0" dirty="0" smtClean="0">
              <a:latin typeface="HGP創英角ﾎﾟｯﾌﾟ体" pitchFamily="50" charset="-128"/>
              <a:ea typeface="HGP創英角ﾎﾟｯﾌﾟ体" pitchFamily="50" charset="-128"/>
              <a:cs typeface="Times New Roman" pitchFamily="18" charset="0"/>
            </a:endParaRPr>
          </a:p>
          <a:p>
            <a:pPr marL="342900" marR="0" lvl="0" indent="-342900" algn="l" defTabSz="914400" rtl="0" eaLnBrk="0" fontAlgn="base" latinLnBrk="0" hangingPunct="0">
              <a:lnSpc>
                <a:spcPct val="100000"/>
              </a:lnSpc>
              <a:spcBef>
                <a:spcPct val="50000"/>
              </a:spcBef>
              <a:spcAft>
                <a:spcPct val="0"/>
              </a:spcAft>
              <a:buClrTx/>
              <a:buSzTx/>
              <a:buFontTx/>
              <a:buChar char="•"/>
              <a:tabLst/>
              <a:defRPr/>
            </a:pPr>
            <a:r>
              <a:rPr kumimoji="1" lang="ja-JP" altLang="en-US"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rPr>
              <a:t>欲求の構造的な分類：２ｘ２の欲求マトリクス</a:t>
            </a:r>
            <a:endParaRPr kumimoji="1" lang="en-US" altLang="ja-JP" sz="2800" b="0" i="0" u="none" strike="noStrike" kern="0" cap="none" spc="0" normalizeH="0" baseline="0" noProof="0" dirty="0" smtClean="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a:p>
            <a:pPr marL="800100" lvl="1" indent="-342900" eaLnBrk="0" fontAlgn="base" hangingPunct="0">
              <a:spcBef>
                <a:spcPct val="50000"/>
              </a:spcBef>
              <a:spcAft>
                <a:spcPct val="0"/>
              </a:spcAft>
              <a:defRPr/>
            </a:pPr>
            <a:r>
              <a:rPr lang="ja-JP" altLang="en-US" sz="2800" kern="0" dirty="0" smtClean="0">
                <a:latin typeface="HGP創英角ﾎﾟｯﾌﾟ体" pitchFamily="50" charset="-128"/>
                <a:ea typeface="HGP創英角ﾎﾟｯﾌﾟ体" pitchFamily="50" charset="-128"/>
                <a:cs typeface="Times New Roman" pitchFamily="18" charset="0"/>
              </a:rPr>
              <a:t>→緑のハートを考えてみる。</a:t>
            </a:r>
            <a:endParaRPr lang="en-US" altLang="ja-JP" sz="2800" kern="0" dirty="0" smtClean="0">
              <a:latin typeface="HGP創英角ﾎﾟｯﾌﾟ体" pitchFamily="50" charset="-128"/>
              <a:ea typeface="HGP創英角ﾎﾟｯﾌﾟ体" pitchFamily="50" charset="-128"/>
              <a:cs typeface="Times New Roman" pitchFamily="18" charset="0"/>
            </a:endParaRPr>
          </a:p>
          <a:p>
            <a:pPr marL="800100" lvl="1" indent="-342900" eaLnBrk="0" fontAlgn="base" hangingPunct="0">
              <a:spcBef>
                <a:spcPct val="50000"/>
              </a:spcBef>
              <a:spcAft>
                <a:spcPct val="0"/>
              </a:spcAft>
              <a:defRPr/>
            </a:pPr>
            <a:endParaRPr kumimoji="1" lang="en-US" altLang="ja-JP" sz="2800" b="0" i="0" u="none" strike="noStrike" kern="0" cap="none" spc="0" normalizeH="0" baseline="0" noProof="0" dirty="0">
              <a:ln>
                <a:noFill/>
              </a:ln>
              <a:solidFill>
                <a:schemeClr val="tx1"/>
              </a:solidFill>
              <a:effectLst/>
              <a:uLnTx/>
              <a:uFillTx/>
              <a:latin typeface="HGP創英角ﾎﾟｯﾌﾟ体" pitchFamily="50" charset="-128"/>
              <a:ea typeface="HGP創英角ﾎﾟｯﾌﾟ体" pitchFamily="50" charset="-128"/>
              <a:cs typeface="Times New Roman" pitchFamily="18" charset="0"/>
            </a:endParaRPr>
          </a:p>
          <a:p>
            <a:pPr marL="342900" lvl="0" indent="-342900" defTabSz="914400" eaLnBrk="0" fontAlgn="base" hangingPunct="0">
              <a:spcBef>
                <a:spcPct val="50000"/>
              </a:spcBef>
              <a:spcAft>
                <a:spcPct val="0"/>
              </a:spcAft>
              <a:buFontTx/>
              <a:buChar char="•"/>
              <a:defRPr/>
            </a:pPr>
            <a:r>
              <a:rPr lang="ja-JP" altLang="en-US" sz="2800" kern="0" dirty="0">
                <a:latin typeface="HGP創英角ﾎﾟｯﾌﾟ体" pitchFamily="50" charset="-128"/>
                <a:ea typeface="HGP創英角ﾎﾟｯﾌﾟ体" pitchFamily="50" charset="-128"/>
                <a:cs typeface="Times New Roman" pitchFamily="18" charset="0"/>
              </a:rPr>
              <a:t>欲求の質的な分類：マズローの欲求に関する研究</a:t>
            </a:r>
            <a:endParaRPr lang="en-US" altLang="ja-JP" sz="2800" kern="0" dirty="0">
              <a:latin typeface="HGP創英角ﾎﾟｯﾌﾟ体" pitchFamily="50" charset="-128"/>
              <a:ea typeface="HGP創英角ﾎﾟｯﾌﾟ体" pitchFamily="50" charset="-128"/>
              <a:cs typeface="Times New Roman" pitchFamily="18" charset="0"/>
            </a:endParaRPr>
          </a:p>
          <a:p>
            <a:pPr marL="800100" lvl="1" indent="-342900" eaLnBrk="0" fontAlgn="base" hangingPunct="0">
              <a:spcBef>
                <a:spcPct val="50000"/>
              </a:spcBef>
              <a:spcAft>
                <a:spcPct val="0"/>
              </a:spcAft>
              <a:defRPr/>
            </a:pPr>
            <a:r>
              <a:rPr lang="ja-JP" altLang="en-US" sz="2800" kern="0" dirty="0">
                <a:latin typeface="HGP創英角ﾎﾟｯﾌﾟ体" pitchFamily="50" charset="-128"/>
                <a:ea typeface="HGP創英角ﾎﾟｯﾌﾟ体" pitchFamily="50" charset="-128"/>
                <a:cs typeface="Times New Roman" pitchFamily="18" charset="0"/>
              </a:rPr>
              <a:t>→欲求の質を変えてみる</a:t>
            </a:r>
            <a:r>
              <a:rPr lang="ja-JP" altLang="en-US" sz="2800" kern="0" dirty="0" smtClean="0">
                <a:latin typeface="HGP創英角ﾎﾟｯﾌﾟ体" pitchFamily="50" charset="-128"/>
                <a:ea typeface="HGP創英角ﾎﾟｯﾌﾟ体" pitchFamily="50" charset="-128"/>
                <a:cs typeface="Times New Roman" pitchFamily="18" charset="0"/>
              </a:rPr>
              <a:t>。</a:t>
            </a:r>
            <a:endParaRPr lang="en-US" altLang="ja-JP" sz="2800" kern="0" dirty="0">
              <a:latin typeface="HGP創英角ﾎﾟｯﾌﾟ体" pitchFamily="50" charset="-128"/>
              <a:ea typeface="HGP創英角ﾎﾟｯﾌﾟ体" pitchFamily="50" charset="-128"/>
              <a:cs typeface="Times New Roman" pitchFamily="18" charset="0"/>
            </a:endParaRPr>
          </a:p>
        </p:txBody>
      </p:sp>
      <p:sp>
        <p:nvSpPr>
          <p:cNvPr id="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75</a:t>
            </a:fld>
            <a:endParaRPr lang="en-US" altLang="ja-JP" sz="2800" b="1" baseline="2000" dirty="0">
              <a:latin typeface="ＭＳ Ｐゴシック" pitchFamily="50" charset="-128"/>
            </a:endParaRPr>
          </a:p>
        </p:txBody>
      </p:sp>
      <p:sp>
        <p:nvSpPr>
          <p:cNvPr id="6" name="角丸四角形 5"/>
          <p:cNvSpPr/>
          <p:nvPr/>
        </p:nvSpPr>
        <p:spPr>
          <a:xfrm>
            <a:off x="532561" y="1187946"/>
            <a:ext cx="7824039" cy="1351801"/>
          </a:xfrm>
          <a:prstGeom prst="round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429768" y="1211967"/>
            <a:ext cx="8317417" cy="954107"/>
          </a:xfrm>
          <a:prstGeom prst="rect">
            <a:avLst/>
          </a:prstGeom>
          <a:solidFill>
            <a:schemeClr val="bg1"/>
          </a:solidFill>
        </p:spPr>
        <p:txBody>
          <a:bodyPr wrap="square" rtlCol="0">
            <a:spAutoFit/>
          </a:bodyPr>
          <a:lstStyle/>
          <a:p>
            <a:pPr marL="269875" indent="-269875">
              <a:buFont typeface="Arial" pitchFamily="34" charset="0"/>
              <a:buChar char="•"/>
            </a:pPr>
            <a:r>
              <a:rPr kumimoji="1" lang="ja-JP" altLang="en-US" sz="2800" dirty="0" smtClean="0">
                <a:latin typeface="HGP創英角ﾎﾟｯﾌﾟ体" pitchFamily="50" charset="-128"/>
                <a:ea typeface="HGP創英角ﾎﾟｯﾌﾟ体" pitchFamily="50" charset="-128"/>
              </a:rPr>
              <a:t>シナリオグラフで選んだシナリオについて、</a:t>
            </a:r>
            <a:r>
              <a:rPr kumimoji="1" lang="en-US" altLang="ja-JP" sz="2800" dirty="0" smtClean="0">
                <a:latin typeface="HGP創英角ﾎﾟｯﾌﾟ体" pitchFamily="50" charset="-128"/>
                <a:ea typeface="HGP創英角ﾎﾟｯﾌﾟ体" pitchFamily="50" charset="-128"/>
              </a:rPr>
              <a:t>WCA</a:t>
            </a:r>
            <a:r>
              <a:rPr kumimoji="1" lang="ja-JP" altLang="en-US" sz="2800" dirty="0" smtClean="0">
                <a:latin typeface="HGP創英角ﾎﾟｯﾌﾟ体" pitchFamily="50" charset="-128"/>
                <a:ea typeface="HGP創英角ﾎﾟｯﾌﾟ体" pitchFamily="50" charset="-128"/>
              </a:rPr>
              <a:t>を作成しましょう！（今日は</a:t>
            </a:r>
            <a:r>
              <a:rPr kumimoji="1" lang="en-US" altLang="ja-JP" sz="2800" dirty="0" smtClean="0">
                <a:latin typeface="HGP創英角ﾎﾟｯﾌﾟ体" pitchFamily="50" charset="-128"/>
                <a:ea typeface="HGP創英角ﾎﾟｯﾌﾟ体" pitchFamily="50" charset="-128"/>
              </a:rPr>
              <a:t>2x2</a:t>
            </a:r>
            <a:r>
              <a:rPr kumimoji="1" lang="ja-JP" altLang="en-US" sz="2800" dirty="0" smtClean="0">
                <a:latin typeface="HGP創英角ﾎﾟｯﾌﾟ体" pitchFamily="50" charset="-128"/>
                <a:ea typeface="HGP創英角ﾎﾟｯﾌﾟ体" pitchFamily="50" charset="-128"/>
              </a:rPr>
              <a:t>マトリクスのみ！）</a:t>
            </a:r>
            <a:endParaRPr kumimoji="1" lang="ja-JP" altLang="en-US" sz="2800" dirty="0">
              <a:latin typeface="HGP創英角ﾎﾟｯﾌﾟ体" pitchFamily="50" charset="-128"/>
              <a:ea typeface="HGP創英角ﾎﾟｯﾌﾟ体" pitchFamily="50" charset="-128"/>
            </a:endParaRPr>
          </a:p>
        </p:txBody>
      </p:sp>
      <p:sp>
        <p:nvSpPr>
          <p:cNvPr id="6" name="テキスト ボックス 5"/>
          <p:cNvSpPr txBox="1"/>
          <p:nvPr/>
        </p:nvSpPr>
        <p:spPr>
          <a:xfrm>
            <a:off x="429768" y="240629"/>
            <a:ext cx="8211312" cy="830997"/>
          </a:xfrm>
          <a:prstGeom prst="rect">
            <a:avLst/>
          </a:prstGeom>
          <a:noFill/>
        </p:spPr>
        <p:txBody>
          <a:bodyPr wrap="square" rtlCol="0">
            <a:spAutoFit/>
          </a:bodyPr>
          <a:lstStyle/>
          <a:p>
            <a:pPr algn="ctr"/>
            <a:r>
              <a:rPr kumimoji="1" lang="en-US" altLang="ja-JP" sz="4800" dirty="0" smtClean="0">
                <a:solidFill>
                  <a:srgbClr val="003399"/>
                </a:solidFill>
                <a:latin typeface="HGP創英角ｺﾞｼｯｸUB"/>
                <a:ea typeface="HGP創英角ｺﾞｼｯｸUB"/>
                <a:cs typeface="HGP創英角ｺﾞｼｯｸUB"/>
              </a:rPr>
              <a:t>WCA</a:t>
            </a:r>
            <a:endParaRPr kumimoji="1" lang="ja-JP" altLang="en-US" sz="4800" dirty="0">
              <a:solidFill>
                <a:srgbClr val="003399"/>
              </a:solidFill>
              <a:latin typeface="HGP創英角ｺﾞｼｯｸUB"/>
              <a:ea typeface="HGP創英角ｺﾞｼｯｸUB"/>
              <a:cs typeface="HGP創英角ｺﾞｼｯｸUB"/>
            </a:endParaRPr>
          </a:p>
        </p:txBody>
      </p:sp>
      <p:sp>
        <p:nvSpPr>
          <p:cNvPr id="2" name="正方形/長方形 1"/>
          <p:cNvSpPr/>
          <p:nvPr/>
        </p:nvSpPr>
        <p:spPr>
          <a:xfrm>
            <a:off x="696152" y="2458572"/>
            <a:ext cx="7944928" cy="1815882"/>
          </a:xfrm>
          <a:prstGeom prst="rect">
            <a:avLst/>
          </a:prstGeom>
        </p:spPr>
        <p:txBody>
          <a:bodyPr wrap="square">
            <a:spAutoFit/>
          </a:bodyPr>
          <a:lstStyle/>
          <a:p>
            <a:pPr indent="355600"/>
            <a:r>
              <a:rPr lang="en-US" altLang="ja-JP" sz="2800" dirty="0">
                <a:latin typeface="HGP創英角ﾎﾟｯﾌﾟ体" pitchFamily="50" charset="-128"/>
                <a:ea typeface="HGP創英角ﾎﾟｯﾌﾟ体" pitchFamily="50" charset="-128"/>
              </a:rPr>
              <a:t>CVCA</a:t>
            </a:r>
            <a:r>
              <a:rPr lang="ja-JP" altLang="en-US" sz="2800" dirty="0">
                <a:latin typeface="HGP創英角ﾎﾟｯﾌﾟ体" pitchFamily="50" charset="-128"/>
                <a:ea typeface="HGP創英角ﾎﾟｯﾌﾟ体" pitchFamily="50" charset="-128"/>
              </a:rPr>
              <a:t>のそれぞれのステークホルダがその行為に至った欲求がどの欲求に基づくかを推定し，矢印の始点にハートマークを記入する</a:t>
            </a:r>
            <a:r>
              <a:rPr lang="ja-JP" altLang="en-US" sz="2800" dirty="0" smtClean="0">
                <a:latin typeface="HGP創英角ﾎﾟｯﾌﾟ体" pitchFamily="50" charset="-128"/>
                <a:ea typeface="HGP創英角ﾎﾟｯﾌﾟ体" pitchFamily="50" charset="-128"/>
              </a:rPr>
              <a:t>．（緑のハートが多くなるように考えてみましょう！）</a:t>
            </a:r>
            <a:endParaRPr lang="en-US" altLang="ja-JP" sz="2800" dirty="0">
              <a:latin typeface="HGP創英角ﾎﾟｯﾌﾟ体" pitchFamily="50" charset="-128"/>
              <a:ea typeface="HGP創英角ﾎﾟｯﾌﾟ体"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865103353"/>
              </p:ext>
            </p:extLst>
          </p:nvPr>
        </p:nvGraphicFramePr>
        <p:xfrm>
          <a:off x="7436259" y="4918984"/>
          <a:ext cx="936625" cy="736600"/>
        </p:xfrm>
        <a:graphic>
          <a:graphicData uri="http://schemas.openxmlformats.org/drawingml/2006/table">
            <a:tbl>
              <a:tblPr/>
              <a:tblGrid>
                <a:gridCol w="468312"/>
                <a:gridCol w="468313"/>
              </a:tblGrid>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68300">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defPPr>
                        <a:defRPr lang="ja-JP"/>
                      </a:defPPr>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HGP創英角ｺﾞｼｯｸUB" pitchFamily="50" charset="-128"/>
                        <a:ea typeface="HGP創英角ｺﾞｼｯｸUB" pitchFamily="50" charset="-128"/>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grpSp>
        <p:nvGrpSpPr>
          <p:cNvPr id="8" name="グループ化 150"/>
          <p:cNvGrpSpPr>
            <a:grpSpLocks/>
          </p:cNvGrpSpPr>
          <p:nvPr/>
        </p:nvGrpSpPr>
        <p:grpSpPr bwMode="auto">
          <a:xfrm>
            <a:off x="6972858" y="4496709"/>
            <a:ext cx="1364660" cy="1269684"/>
            <a:chOff x="7497204" y="188789"/>
            <a:chExt cx="1364589" cy="1269520"/>
          </a:xfrm>
        </p:grpSpPr>
        <p:sp>
          <p:nvSpPr>
            <p:cNvPr id="9" name="ハート 15"/>
            <p:cNvSpPr/>
            <p:nvPr/>
          </p:nvSpPr>
          <p:spPr>
            <a:xfrm>
              <a:off x="8027252" y="664977"/>
              <a:ext cx="325420" cy="271427"/>
            </a:xfrm>
            <a:prstGeom prst="hear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10" name="ハート 9"/>
            <p:cNvSpPr/>
            <p:nvPr/>
          </p:nvSpPr>
          <p:spPr>
            <a:xfrm>
              <a:off x="8036777" y="1033229"/>
              <a:ext cx="325420" cy="273015"/>
            </a:xfrm>
            <a:prstGeom prst="heart">
              <a:avLst/>
            </a:prstGeom>
            <a:solidFill>
              <a:sysClr val="window" lastClr="FFFFFF"/>
            </a:solidFill>
            <a:ln w="25400" cap="flat" cmpd="sng" algn="ctr">
              <a:solidFill>
                <a:srgbClr val="C0504D"/>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11" name="ハート 10"/>
            <p:cNvSpPr/>
            <p:nvPr/>
          </p:nvSpPr>
          <p:spPr>
            <a:xfrm>
              <a:off x="8495540" y="1033229"/>
              <a:ext cx="325421" cy="273015"/>
            </a:xfrm>
            <a:prstGeom prst="heart">
              <a:avLst/>
            </a:prstGeom>
            <a:solidFill>
              <a:sysClr val="window" lastClr="FFFFFF"/>
            </a:solidFill>
            <a:ln w="25400" cap="flat" cmpd="sng" algn="ctr">
              <a:solidFill>
                <a:srgbClr val="9BBB59"/>
              </a:solidFill>
              <a:prstDash val="solid"/>
            </a:ln>
            <a:effectLst/>
          </p:spPr>
          <p:txBody>
            <a:bodyPr anchor="ctr"/>
            <a:lstStyle/>
            <a:p>
              <a:pPr algn="ctr" fontAlgn="auto">
                <a:spcBef>
                  <a:spcPts val="0"/>
                </a:spcBef>
                <a:spcAft>
                  <a:spcPts val="0"/>
                </a:spcAft>
                <a:defRPr/>
              </a:pPr>
              <a:endParaRPr kumimoji="0" lang="ja-JP" altLang="en-US" kern="0" dirty="0">
                <a:solidFill>
                  <a:sysClr val="windowText" lastClr="000000"/>
                </a:solidFill>
                <a:latin typeface="Times New Roman" pitchFamily="18" charset="0"/>
                <a:ea typeface="+mn-ea"/>
                <a:cs typeface="Times New Roman" pitchFamily="18" charset="0"/>
              </a:endParaRPr>
            </a:p>
          </p:txBody>
        </p:sp>
        <p:sp>
          <p:nvSpPr>
            <p:cNvPr id="12" name="ハート 16"/>
            <p:cNvSpPr/>
            <p:nvPr/>
          </p:nvSpPr>
          <p:spPr>
            <a:xfrm>
              <a:off x="8495540" y="663389"/>
              <a:ext cx="325421" cy="271428"/>
            </a:xfrm>
            <a:prstGeom prst="heart">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kumimoji="0" lang="ja-JP" altLang="en-US" kern="0" dirty="0">
                <a:solidFill>
                  <a:sysClr val="window" lastClr="FFFFFF"/>
                </a:solidFill>
                <a:latin typeface="Times New Roman" pitchFamily="18" charset="0"/>
                <a:ea typeface="+mn-ea"/>
                <a:cs typeface="Times New Roman" pitchFamily="18" charset="0"/>
              </a:endParaRPr>
            </a:p>
          </p:txBody>
        </p:sp>
        <p:sp>
          <p:nvSpPr>
            <p:cNvPr id="14" name="Rectangle 72"/>
            <p:cNvSpPr>
              <a:spLocks noChangeArrowheads="1"/>
            </p:cNvSpPr>
            <p:nvPr/>
          </p:nvSpPr>
          <p:spPr bwMode="auto">
            <a:xfrm rot="16200000">
              <a:off x="7284691" y="784155"/>
              <a:ext cx="886667" cy="461641"/>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Sbj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Other</a:t>
              </a:r>
              <a:r>
                <a:rPr lang="ja-JP" altLang="en-US" sz="1200" dirty="0">
                  <a:latin typeface="Times New Roman" pitchFamily="18" charset="0"/>
                  <a:ea typeface="+mn-ea"/>
                  <a:cs typeface="Times New Roman" pitchFamily="18" charset="0"/>
                </a:rPr>
                <a:t>　</a:t>
              </a:r>
              <a:r>
                <a:rPr lang="en-US" altLang="ja-JP" sz="1200" dirty="0" smtClean="0">
                  <a:latin typeface="Times New Roman" pitchFamily="18" charset="0"/>
                  <a:ea typeface="+mn-ea"/>
                  <a:cs typeface="Times New Roman" pitchFamily="18" charset="0"/>
                </a:rPr>
                <a:t>Self</a:t>
              </a:r>
              <a:endParaRPr lang="en-US" altLang="ja-JP" sz="1200" dirty="0">
                <a:latin typeface="Times New Roman" pitchFamily="18" charset="0"/>
                <a:ea typeface="+mn-ea"/>
                <a:cs typeface="Times New Roman" pitchFamily="18" charset="0"/>
              </a:endParaRPr>
            </a:p>
          </p:txBody>
        </p:sp>
        <p:sp>
          <p:nvSpPr>
            <p:cNvPr id="15" name="Rectangle 73"/>
            <p:cNvSpPr>
              <a:spLocks noChangeArrowheads="1"/>
            </p:cNvSpPr>
            <p:nvPr/>
          </p:nvSpPr>
          <p:spPr bwMode="auto">
            <a:xfrm>
              <a:off x="8000705" y="188789"/>
              <a:ext cx="861088" cy="461605"/>
            </a:xfrm>
            <a:prstGeom prst="rect">
              <a:avLst/>
            </a:prstGeom>
            <a:noFill/>
            <a:ln w="9525">
              <a:noFill/>
              <a:miter lim="800000"/>
              <a:headEnd/>
              <a:tailEnd/>
            </a:ln>
          </p:spPr>
          <p:txBody>
            <a:bodyPr wrap="none">
              <a:spAutoFit/>
            </a:bodyPr>
            <a:lstStyle/>
            <a:p>
              <a:pPr algn="ctr">
                <a:defRPr/>
              </a:pPr>
              <a:r>
                <a:rPr lang="en-US" altLang="ja-JP" sz="1200" dirty="0" err="1" smtClean="0">
                  <a:latin typeface="Times New Roman" pitchFamily="18" charset="0"/>
                  <a:ea typeface="+mn-ea"/>
                  <a:cs typeface="Times New Roman" pitchFamily="18" charset="0"/>
                </a:rPr>
                <a:t>Obj</a:t>
              </a:r>
              <a:endParaRPr lang="en-US" altLang="ja-JP" sz="1200" dirty="0">
                <a:latin typeface="Times New Roman" pitchFamily="18" charset="0"/>
                <a:ea typeface="+mn-ea"/>
                <a:cs typeface="Times New Roman" pitchFamily="18" charset="0"/>
              </a:endParaRPr>
            </a:p>
            <a:p>
              <a:pPr algn="ctr">
                <a:defRPr/>
              </a:pPr>
              <a:r>
                <a:rPr lang="en-US" altLang="ja-JP" sz="1200" dirty="0" smtClean="0">
                  <a:latin typeface="Times New Roman" pitchFamily="18" charset="0"/>
                  <a:ea typeface="+mn-ea"/>
                  <a:cs typeface="Times New Roman" pitchFamily="18" charset="0"/>
                </a:rPr>
                <a:t>Self  Other</a:t>
              </a:r>
              <a:endParaRPr lang="en-US" altLang="ja-JP" sz="1200" dirty="0">
                <a:latin typeface="Times New Roman" pitchFamily="18" charset="0"/>
                <a:ea typeface="+mn-ea"/>
                <a:cs typeface="Times New Roman" pitchFamily="18" charset="0"/>
              </a:endParaRPr>
            </a:p>
          </p:txBody>
        </p:sp>
      </p:grpSp>
      <p:sp>
        <p:nvSpPr>
          <p:cNvPr id="1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76</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343696216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010763" y="1586445"/>
            <a:ext cx="7248880" cy="3765043"/>
          </a:xfrm>
          <a:prstGeom prst="rect">
            <a:avLst/>
          </a:prstGeom>
          <a:noFill/>
          <a:ln w="9525">
            <a:noFill/>
            <a:miter lim="800000"/>
            <a:headEnd/>
            <a:tailEnd/>
          </a:ln>
          <a:effectLst/>
        </p:spPr>
      </p:pic>
      <p:sp>
        <p:nvSpPr>
          <p:cNvPr id="4"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77</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108999326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0187"/>
          <a:stretch/>
        </p:blipFill>
        <p:spPr bwMode="auto">
          <a:xfrm>
            <a:off x="1" y="1756062"/>
            <a:ext cx="9144000" cy="51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 t="1277" r="561" b="97857"/>
          <a:stretch/>
        </p:blipFill>
        <p:spPr bwMode="auto">
          <a:xfrm>
            <a:off x="1" y="0"/>
            <a:ext cx="9144000" cy="19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1103649" y="228542"/>
            <a:ext cx="6955750" cy="3030573"/>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120000"/>
              </a:lnSpc>
            </a:pPr>
            <a:r>
              <a:rPr lang="ja-JP" altLang="en-US" sz="3200" dirty="0" smtClean="0">
                <a:solidFill>
                  <a:schemeClr val="bg1"/>
                </a:solidFill>
                <a:latin typeface="Arial Black"/>
                <a:ea typeface="HGP創英角ｺﾞｼｯｸUB"/>
                <a:cs typeface="Arial Black"/>
              </a:rPr>
              <a:t>講義資料の再利用は自由ですが、</a:t>
            </a:r>
            <a:endParaRPr lang="en-US" altLang="ja-JP" sz="3200" dirty="0" smtClean="0">
              <a:solidFill>
                <a:schemeClr val="bg1"/>
              </a:solidFill>
              <a:latin typeface="Arial Black"/>
              <a:ea typeface="HGP創英角ｺﾞｼｯｸUB"/>
              <a:cs typeface="Arial Black"/>
            </a:endParaRPr>
          </a:p>
          <a:p>
            <a:pPr algn="ctr">
              <a:lnSpc>
                <a:spcPct val="120000"/>
              </a:lnSpc>
            </a:pPr>
            <a:r>
              <a:rPr lang="ja-JP" altLang="en-US" sz="3200" dirty="0" smtClean="0">
                <a:solidFill>
                  <a:schemeClr val="bg1"/>
                </a:solidFill>
                <a:latin typeface="Arial Black"/>
                <a:ea typeface="HGP創英角ｺﾞｼｯｸUB"/>
                <a:cs typeface="Arial Black"/>
              </a:rPr>
              <a:t>使用する際には、</a:t>
            </a:r>
            <a:endParaRPr lang="en-US" altLang="ja-JP" sz="3200" dirty="0" smtClean="0">
              <a:solidFill>
                <a:schemeClr val="bg1"/>
              </a:solidFill>
              <a:latin typeface="Arial Black"/>
              <a:ea typeface="HGP創英角ｺﾞｼｯｸUB"/>
              <a:cs typeface="Arial Black"/>
            </a:endParaRPr>
          </a:p>
          <a:p>
            <a:pPr algn="ctr">
              <a:lnSpc>
                <a:spcPct val="120000"/>
              </a:lnSpc>
            </a:pPr>
            <a:r>
              <a:rPr lang="ja-JP" altLang="en-US" sz="3200" dirty="0" smtClean="0">
                <a:solidFill>
                  <a:schemeClr val="bg1"/>
                </a:solidFill>
                <a:latin typeface="Arial Black"/>
                <a:ea typeface="HGP創英角ｺﾞｼｯｸUB"/>
                <a:cs typeface="Arial Black"/>
              </a:rPr>
              <a:t>慶應義塾大学</a:t>
            </a:r>
            <a:r>
              <a:rPr lang="en-US" altLang="ja-JP" sz="3200" dirty="0" smtClean="0">
                <a:solidFill>
                  <a:schemeClr val="bg1"/>
                </a:solidFill>
                <a:latin typeface="Arial Black"/>
                <a:ea typeface="HGP創英角ｺﾞｼｯｸUB"/>
                <a:cs typeface="Arial Black"/>
              </a:rPr>
              <a:t>SDM</a:t>
            </a:r>
            <a:r>
              <a:rPr lang="ja-JP" altLang="en-US" sz="3200" dirty="0" smtClean="0">
                <a:solidFill>
                  <a:schemeClr val="bg1"/>
                </a:solidFill>
                <a:latin typeface="Arial Black"/>
                <a:ea typeface="HGP創英角ｺﾞｼｯｸUB"/>
                <a:cs typeface="Arial Black"/>
              </a:rPr>
              <a:t>研究科主催</a:t>
            </a:r>
            <a:endParaRPr lang="en-US" altLang="ja-JP" sz="3200" dirty="0" smtClean="0">
              <a:solidFill>
                <a:schemeClr val="bg1"/>
              </a:solidFill>
              <a:latin typeface="Arial Black"/>
              <a:ea typeface="HGP創英角ｺﾞｼｯｸUB"/>
              <a:cs typeface="Arial Black"/>
            </a:endParaRPr>
          </a:p>
          <a:p>
            <a:pPr algn="ctr">
              <a:lnSpc>
                <a:spcPct val="120000"/>
              </a:lnSpc>
            </a:pPr>
            <a:r>
              <a:rPr lang="ja-JP" altLang="en-US" sz="3200" dirty="0" smtClean="0">
                <a:solidFill>
                  <a:schemeClr val="bg1"/>
                </a:solidFill>
                <a:latin typeface="Arial Black"/>
                <a:ea typeface="HGP創英角ｺﾞｼｯｸUB"/>
                <a:cs typeface="Arial Black"/>
              </a:rPr>
              <a:t>「慶應イノベーティブデザインスクール」</a:t>
            </a:r>
            <a:endParaRPr lang="en-US" altLang="ja-JP" sz="3200" dirty="0" smtClean="0">
              <a:solidFill>
                <a:schemeClr val="bg1"/>
              </a:solidFill>
              <a:latin typeface="Arial Black"/>
              <a:ea typeface="HGP創英角ｺﾞｼｯｸUB"/>
              <a:cs typeface="Arial Black"/>
            </a:endParaRPr>
          </a:p>
          <a:p>
            <a:pPr algn="ctr">
              <a:lnSpc>
                <a:spcPct val="120000"/>
              </a:lnSpc>
            </a:pPr>
            <a:r>
              <a:rPr lang="ja-JP" altLang="en-US" sz="3200" dirty="0" smtClean="0">
                <a:solidFill>
                  <a:schemeClr val="bg1"/>
                </a:solidFill>
                <a:latin typeface="Arial Black"/>
                <a:ea typeface="HGP創英角ｺﾞｼｯｸUB"/>
                <a:cs typeface="Arial Black"/>
              </a:rPr>
              <a:t>での資料であることを明記してください。</a:t>
            </a:r>
            <a:endParaRPr lang="en-US" altLang="ja-JP" sz="3200" dirty="0" smtClean="0">
              <a:solidFill>
                <a:schemeClr val="bg1"/>
              </a:solidFill>
              <a:latin typeface="Arial Black"/>
              <a:ea typeface="HGP創英角ｺﾞｼｯｸUB"/>
              <a:cs typeface="Arial Black"/>
            </a:endParaRPr>
          </a:p>
        </p:txBody>
      </p:sp>
      <p:sp>
        <p:nvSpPr>
          <p:cNvPr id="2" name="テキスト ボックス 1"/>
          <p:cNvSpPr txBox="1"/>
          <p:nvPr/>
        </p:nvSpPr>
        <p:spPr>
          <a:xfrm>
            <a:off x="-2262734" y="4613365"/>
            <a:ext cx="184666" cy="369332"/>
          </a:xfrm>
          <a:prstGeom prst="rect">
            <a:avLst/>
          </a:prstGeom>
          <a:noFill/>
        </p:spPr>
        <p:txBody>
          <a:bodyPr wrap="none" rtlCol="0">
            <a:spAutoFit/>
          </a:bodyPr>
          <a:lstStyle/>
          <a:p>
            <a:endParaRPr kumimoji="1" lang="ja-JP" altLang="en-US"/>
          </a:p>
        </p:txBody>
      </p:sp>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78</a:t>
            </a:fld>
            <a:endParaRPr lang="en-US" altLang="ja-JP" sz="2800" b="1" baseline="2000">
              <a:latin typeface="ＭＳ Ｐゴシック" pitchFamily="50" charset="-128"/>
            </a:endParaRPr>
          </a:p>
        </p:txBody>
      </p:sp>
      <p:pic>
        <p:nvPicPr>
          <p:cNvPr id="12" name="図 11"/>
          <p:cNvPicPr>
            <a:picLocks noChangeAspect="1"/>
          </p:cNvPicPr>
          <p:nvPr/>
        </p:nvPicPr>
        <p:blipFill>
          <a:blip r:embed="rId4"/>
          <a:stretch>
            <a:fillRect/>
          </a:stretch>
        </p:blipFill>
        <p:spPr>
          <a:xfrm rot="978412">
            <a:off x="4023107" y="3500905"/>
            <a:ext cx="1116834" cy="9074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29943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eno\Desktop\26441-1[1].jpg"/>
          <p:cNvPicPr>
            <a:picLocks noChangeAspect="1" noChangeArrowheads="1"/>
          </p:cNvPicPr>
          <p:nvPr/>
        </p:nvPicPr>
        <p:blipFill rotWithShape="1">
          <a:blip r:embed="rId2">
            <a:extLst>
              <a:ext uri="{28A0092B-C50C-407E-A947-70E740481C1C}">
                <a14:useLocalDpi xmlns:a14="http://schemas.microsoft.com/office/drawing/2010/main" val="0"/>
              </a:ext>
            </a:extLst>
          </a:blip>
          <a:srcRect b="6357"/>
          <a:stretch/>
        </p:blipFill>
        <p:spPr bwMode="auto">
          <a:xfrm>
            <a:off x="1840608" y="287395"/>
            <a:ext cx="5556887" cy="5929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上矢印 3"/>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718488" y="5107083"/>
            <a:ext cx="1894469" cy="954107"/>
          </a:xfrm>
          <a:prstGeom prst="rect">
            <a:avLst/>
          </a:prstGeom>
        </p:spPr>
        <p:txBody>
          <a:bodyPr wrap="none">
            <a:spAutoFit/>
          </a:bodyPr>
          <a:lstStyle/>
          <a:p>
            <a:pPr algn="ctr"/>
            <a:r>
              <a:rPr lang="en-US" altLang="ja-JP" sz="2800" b="1" dirty="0" smtClean="0">
                <a:solidFill>
                  <a:schemeClr val="bg1"/>
                </a:solidFill>
                <a:latin typeface="Arial Black"/>
                <a:ea typeface="HGP創英角ｺﾞｼｯｸUB"/>
                <a:cs typeface="Arial Black"/>
              </a:rPr>
              <a:t>teaching</a:t>
            </a:r>
          </a:p>
          <a:p>
            <a:pPr algn="ctr"/>
            <a:r>
              <a:rPr lang="en-US" altLang="ja-JP" sz="2800" b="1" dirty="0" smtClean="0">
                <a:solidFill>
                  <a:schemeClr val="bg1"/>
                </a:solidFill>
                <a:latin typeface="Arial Black"/>
                <a:ea typeface="HGP創英角ｺﾞｼｯｸUB"/>
                <a:cs typeface="Arial Black"/>
              </a:rPr>
              <a:t>staffs</a:t>
            </a:r>
            <a:endParaRPr lang="ja-JP" altLang="en-US" sz="2800" dirty="0"/>
          </a:p>
        </p:txBody>
      </p:sp>
      <p:sp>
        <p:nvSpPr>
          <p:cNvPr id="6"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smtClean="0">
                <a:latin typeface="ＭＳ Ｐゴシック" pitchFamily="50" charset="-128"/>
              </a:rPr>
              <a:pPr algn="r"/>
              <a:t>79</a:t>
            </a:fld>
            <a:endParaRPr lang="en-US" altLang="ja-JP" sz="2800" b="1" baseline="2000" dirty="0">
              <a:latin typeface="ＭＳ Ｐゴシック" pitchFamily="50" charset="-128"/>
            </a:endParaRPr>
          </a:p>
        </p:txBody>
      </p:sp>
      <p:sp>
        <p:nvSpPr>
          <p:cNvPr id="5" name="テキスト ボックス 4"/>
          <p:cNvSpPr txBox="1"/>
          <p:nvPr/>
        </p:nvSpPr>
        <p:spPr>
          <a:xfrm rot="21095108">
            <a:off x="272142" y="287395"/>
            <a:ext cx="3319036" cy="2123658"/>
          </a:xfrm>
          <a:prstGeom prst="rect">
            <a:avLst/>
          </a:prstGeom>
          <a:noFill/>
        </p:spPr>
        <p:txBody>
          <a:bodyPr wrap="square" rtlCol="0">
            <a:spAutoFit/>
          </a:bodyPr>
          <a:lstStyle/>
          <a:p>
            <a:r>
              <a:rPr lang="ja-JP" altLang="en-US" sz="4400" dirty="0" smtClean="0">
                <a:solidFill>
                  <a:srgbClr val="008040"/>
                </a:solidFill>
                <a:latin typeface="HGP創英角ｺﾞｼｯｸUB"/>
                <a:ea typeface="HGP創英角ｺﾞｼｯｸUB"/>
                <a:cs typeface="HGP創英角ｺﾞｼｯｸUB"/>
              </a:rPr>
              <a:t>ボランティア</a:t>
            </a:r>
            <a:endParaRPr lang="en-US" altLang="ja-JP" sz="4400" dirty="0" smtClean="0">
              <a:solidFill>
                <a:srgbClr val="008040"/>
              </a:solidFill>
              <a:latin typeface="HGP創英角ｺﾞｼｯｸUB"/>
              <a:ea typeface="HGP創英角ｺﾞｼｯｸUB"/>
              <a:cs typeface="HGP創英角ｺﾞｼｯｸUB"/>
            </a:endParaRPr>
          </a:p>
          <a:p>
            <a:r>
              <a:rPr lang="ja-JP" altLang="en-US" sz="4400" dirty="0" smtClean="0">
                <a:solidFill>
                  <a:srgbClr val="008040"/>
                </a:solidFill>
                <a:latin typeface="HGP創英角ｺﾞｼｯｸUB"/>
                <a:ea typeface="HGP創英角ｺﾞｼｯｸUB"/>
                <a:cs typeface="HGP創英角ｺﾞｼｯｸUB"/>
              </a:rPr>
              <a:t>スタッフ</a:t>
            </a:r>
            <a:endParaRPr lang="en-US" altLang="ja-JP" sz="4400" dirty="0" smtClean="0">
              <a:solidFill>
                <a:srgbClr val="008040"/>
              </a:solidFill>
              <a:latin typeface="HGP創英角ｺﾞｼｯｸUB"/>
              <a:ea typeface="HGP創英角ｺﾞｼｯｸUB"/>
              <a:cs typeface="HGP創英角ｺﾞｼｯｸUB"/>
            </a:endParaRPr>
          </a:p>
          <a:p>
            <a:r>
              <a:rPr lang="ja-JP" altLang="en-US" sz="4400" dirty="0" smtClean="0">
                <a:solidFill>
                  <a:srgbClr val="008040"/>
                </a:solidFill>
                <a:latin typeface="HGP創英角ｺﾞｼｯｸUB"/>
                <a:ea typeface="HGP創英角ｺﾞｼｯｸUB"/>
                <a:cs typeface="HGP創英角ｺﾞｼｯｸUB"/>
              </a:rPr>
              <a:t>募集中！</a:t>
            </a:r>
            <a:endParaRPr kumimoji="1" lang="ja-JP" altLang="en-US" sz="4400" dirty="0">
              <a:solidFill>
                <a:srgbClr val="008040"/>
              </a:solidFill>
              <a:latin typeface="HGP創英角ｺﾞｼｯｸUB"/>
              <a:ea typeface="HGP創英角ｺﾞｼｯｸUB"/>
              <a:cs typeface="HGP創英角ｺﾞｼｯｸUB"/>
            </a:endParaRPr>
          </a:p>
        </p:txBody>
      </p:sp>
      <p:sp>
        <p:nvSpPr>
          <p:cNvPr id="8" name="テキスト ボックス 7"/>
          <p:cNvSpPr txBox="1"/>
          <p:nvPr/>
        </p:nvSpPr>
        <p:spPr>
          <a:xfrm rot="514830">
            <a:off x="6278453" y="637776"/>
            <a:ext cx="2568107" cy="1446550"/>
          </a:xfrm>
          <a:prstGeom prst="rect">
            <a:avLst/>
          </a:prstGeom>
          <a:noFill/>
        </p:spPr>
        <p:txBody>
          <a:bodyPr wrap="square" rtlCol="0">
            <a:spAutoFit/>
          </a:bodyPr>
          <a:lstStyle/>
          <a:p>
            <a:pPr algn="r"/>
            <a:r>
              <a:rPr kumimoji="1" lang="ja-JP" altLang="en-US" sz="4400" dirty="0" smtClean="0">
                <a:solidFill>
                  <a:srgbClr val="008040"/>
                </a:solidFill>
                <a:latin typeface="HGP創英角ｺﾞｼｯｸUB"/>
                <a:ea typeface="HGP創英角ｺﾞｼｯｸUB"/>
                <a:cs typeface="HGP創英角ｺﾞｼｯｸUB"/>
              </a:rPr>
              <a:t>認定制度</a:t>
            </a:r>
            <a:endParaRPr kumimoji="1" lang="en-US" altLang="ja-JP" sz="4400" dirty="0" smtClean="0">
              <a:solidFill>
                <a:srgbClr val="008040"/>
              </a:solidFill>
              <a:latin typeface="HGP創英角ｺﾞｼｯｸUB"/>
              <a:ea typeface="HGP創英角ｺﾞｼｯｸUB"/>
              <a:cs typeface="HGP創英角ｺﾞｼｯｸUB"/>
            </a:endParaRPr>
          </a:p>
          <a:p>
            <a:pPr algn="r"/>
            <a:r>
              <a:rPr lang="ja-JP" altLang="en-US" sz="4400" dirty="0" smtClean="0">
                <a:solidFill>
                  <a:srgbClr val="008040"/>
                </a:solidFill>
                <a:latin typeface="HGP創英角ｺﾞｼｯｸUB"/>
                <a:ea typeface="HGP創英角ｺﾞｼｯｸUB"/>
                <a:cs typeface="HGP創英角ｺﾞｼｯｸUB"/>
              </a:rPr>
              <a:t>模索中！</a:t>
            </a:r>
            <a:endParaRPr kumimoji="1" lang="ja-JP" altLang="en-US" sz="4400" dirty="0">
              <a:solidFill>
                <a:srgbClr val="008040"/>
              </a:solidFill>
              <a:latin typeface="HGP創英角ｺﾞｼｯｸUB"/>
              <a:ea typeface="HGP創英角ｺﾞｼｯｸUB"/>
              <a:cs typeface="HGP創英角ｺﾞｼｯｸUB"/>
            </a:endParaRPr>
          </a:p>
        </p:txBody>
      </p:sp>
      <p:sp>
        <p:nvSpPr>
          <p:cNvPr id="10" name="テキスト ボックス 9"/>
          <p:cNvSpPr txBox="1"/>
          <p:nvPr/>
        </p:nvSpPr>
        <p:spPr>
          <a:xfrm rot="20607431">
            <a:off x="6465351" y="4319822"/>
            <a:ext cx="2335609" cy="1566793"/>
          </a:xfrm>
          <a:prstGeom prst="rect">
            <a:avLst/>
          </a:prstGeom>
          <a:noFill/>
        </p:spPr>
        <p:txBody>
          <a:bodyPr wrap="square" rtlCol="0">
            <a:spAutoFit/>
          </a:bodyPr>
          <a:lstStyle/>
          <a:p>
            <a:pPr algn="ctr"/>
            <a:r>
              <a:rPr kumimoji="1" lang="ja-JP" altLang="en-US" sz="3200" dirty="0" smtClean="0">
                <a:solidFill>
                  <a:srgbClr val="008040"/>
                </a:solidFill>
                <a:latin typeface="HGP創英角ｺﾞｼｯｸUB"/>
                <a:ea typeface="HGP創英角ｺﾞｼｯｸUB"/>
                <a:cs typeface="HGP創英角ｺﾞｼｯｸUB"/>
              </a:rPr>
              <a:t>いつでも、</a:t>
            </a:r>
            <a:endParaRPr kumimoji="1" lang="en-US" altLang="ja-JP" sz="3200" dirty="0" smtClean="0">
              <a:solidFill>
                <a:srgbClr val="008040"/>
              </a:solidFill>
              <a:latin typeface="HGP創英角ｺﾞｼｯｸUB"/>
              <a:ea typeface="HGP創英角ｺﾞｼｯｸUB"/>
              <a:cs typeface="HGP創英角ｺﾞｼｯｸUB"/>
            </a:endParaRPr>
          </a:p>
          <a:p>
            <a:pPr algn="ctr"/>
            <a:r>
              <a:rPr kumimoji="1" lang="ja-JP" altLang="en-US" sz="3200" dirty="0" smtClean="0">
                <a:solidFill>
                  <a:srgbClr val="008040"/>
                </a:solidFill>
                <a:latin typeface="HGP創英角ｺﾞｼｯｸUB"/>
                <a:ea typeface="HGP創英角ｺﾞｼｯｸUB"/>
                <a:cs typeface="HGP創英角ｺﾞｼｯｸUB"/>
              </a:rPr>
              <a:t>質問・意見・見学大歓迎</a:t>
            </a:r>
            <a:endParaRPr kumimoji="1" lang="ja-JP" altLang="en-US" sz="3200" dirty="0">
              <a:solidFill>
                <a:srgbClr val="008040"/>
              </a:solidFill>
              <a:latin typeface="HGP創英角ｺﾞｼｯｸUB"/>
              <a:ea typeface="HGP創英角ｺﾞｼｯｸUB"/>
              <a:cs typeface="HGP創英角ｺﾞｼｯｸUB"/>
            </a:endParaRPr>
          </a:p>
        </p:txBody>
      </p:sp>
      <p:sp>
        <p:nvSpPr>
          <p:cNvPr id="11" name="テキスト ボックス 10"/>
          <p:cNvSpPr txBox="1"/>
          <p:nvPr/>
        </p:nvSpPr>
        <p:spPr>
          <a:xfrm rot="1037841">
            <a:off x="314186" y="4382743"/>
            <a:ext cx="2568107" cy="1569660"/>
          </a:xfrm>
          <a:prstGeom prst="rect">
            <a:avLst/>
          </a:prstGeom>
          <a:noFill/>
        </p:spPr>
        <p:txBody>
          <a:bodyPr wrap="square" rtlCol="0">
            <a:spAutoFit/>
          </a:bodyPr>
          <a:lstStyle/>
          <a:p>
            <a:pPr algn="ctr"/>
            <a:r>
              <a:rPr kumimoji="1" lang="ja-JP" altLang="en-US" sz="3200" dirty="0" smtClean="0">
                <a:solidFill>
                  <a:srgbClr val="008040"/>
                </a:solidFill>
                <a:latin typeface="HGP創英角ｺﾞｼｯｸUB"/>
                <a:ea typeface="HGP創英角ｺﾞｼｯｸUB"/>
                <a:cs typeface="HGP創英角ｺﾞｼｯｸUB"/>
              </a:rPr>
              <a:t>デザイン思考の研究者と</a:t>
            </a:r>
            <a:endParaRPr kumimoji="1" lang="en-US" altLang="ja-JP" sz="3200" dirty="0" smtClean="0">
              <a:solidFill>
                <a:srgbClr val="008040"/>
              </a:solidFill>
              <a:latin typeface="HGP創英角ｺﾞｼｯｸUB"/>
              <a:ea typeface="HGP創英角ｺﾞｼｯｸUB"/>
              <a:cs typeface="HGP創英角ｺﾞｼｯｸUB"/>
            </a:endParaRPr>
          </a:p>
          <a:p>
            <a:pPr algn="ctr"/>
            <a:r>
              <a:rPr kumimoji="1" lang="ja-JP" altLang="en-US" sz="3200" dirty="0" smtClean="0">
                <a:solidFill>
                  <a:srgbClr val="008040"/>
                </a:solidFill>
                <a:latin typeface="HGP創英角ｺﾞｼｯｸUB"/>
                <a:ea typeface="HGP創英角ｺﾞｼｯｸUB"/>
                <a:cs typeface="HGP創英角ｺﾞｼｯｸUB"/>
              </a:rPr>
              <a:t>ロゴも募集中</a:t>
            </a:r>
            <a:endParaRPr kumimoji="1" lang="ja-JP" altLang="en-US" sz="3200" dirty="0">
              <a:solidFill>
                <a:srgbClr val="008040"/>
              </a:solidFill>
              <a:latin typeface="HGP創英角ｺﾞｼｯｸUB"/>
              <a:ea typeface="HGP創英角ｺﾞｼｯｸUB"/>
              <a:cs typeface="HGP創英角ｺﾞｼｯｸUB"/>
            </a:endParaRPr>
          </a:p>
        </p:txBody>
      </p:sp>
    </p:spTree>
    <p:extLst>
      <p:ext uri="{BB962C8B-B14F-4D97-AF65-F5344CB8AC3E}">
        <p14:creationId xmlns:p14="http://schemas.microsoft.com/office/powerpoint/2010/main" val="30721248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1676" y="270933"/>
            <a:ext cx="8349132" cy="1015663"/>
          </a:xfrm>
          <a:prstGeom prst="rect">
            <a:avLst/>
          </a:prstGeom>
          <a:noFill/>
        </p:spPr>
        <p:txBody>
          <a:bodyPr wrap="square" rtlCol="0">
            <a:spAutoFit/>
          </a:bodyPr>
          <a:lstStyle/>
          <a:p>
            <a:pPr algn="ctr"/>
            <a:r>
              <a:rPr lang="ja-JP" altLang="en-US" sz="6000" dirty="0" smtClean="0">
                <a:solidFill>
                  <a:srgbClr val="003399"/>
                </a:solidFill>
                <a:latin typeface="ＤＦＰ太丸ゴシック体"/>
                <a:ea typeface="ＤＦＰ太丸ゴシック体"/>
                <a:cs typeface="ＤＦＰ太丸ゴシック体"/>
              </a:rPr>
              <a:t>好きなモノ探し</a:t>
            </a:r>
            <a:endParaRPr kumimoji="1" lang="ja-JP" altLang="en-US" sz="6000" dirty="0">
              <a:solidFill>
                <a:srgbClr val="003399"/>
              </a:solidFill>
              <a:latin typeface="ＤＦＰ太丸ゴシック体"/>
              <a:ea typeface="ＤＦＰ太丸ゴシック体"/>
              <a:cs typeface="ＤＦＰ太丸ゴシック体"/>
            </a:endParaRPr>
          </a:p>
        </p:txBody>
      </p:sp>
      <p:sp>
        <p:nvSpPr>
          <p:cNvPr id="3" name="テキスト ボックス 2"/>
          <p:cNvSpPr txBox="1"/>
          <p:nvPr/>
        </p:nvSpPr>
        <p:spPr>
          <a:xfrm>
            <a:off x="611988" y="1286596"/>
            <a:ext cx="7853831" cy="4524316"/>
          </a:xfrm>
          <a:prstGeom prst="rect">
            <a:avLst/>
          </a:prstGeom>
          <a:noFill/>
        </p:spPr>
        <p:txBody>
          <a:bodyPr wrap="square" rtlCol="0">
            <a:spAutoFit/>
          </a:bodyPr>
          <a:lstStyle/>
          <a:p>
            <a:pPr marL="271463" indent="-271463">
              <a:buFont typeface="Arial"/>
              <a:buChar char="•"/>
            </a:pPr>
            <a:r>
              <a:rPr lang="ja-JP" altLang="en-US" sz="3600" dirty="0" smtClean="0">
                <a:latin typeface="ＤＦＰ太丸ゴシック体"/>
                <a:ea typeface="ＤＦＰ太丸ゴシック体"/>
                <a:cs typeface="ＤＦＰ太丸ゴシック体"/>
              </a:rPr>
              <a:t>２</a:t>
            </a:r>
            <a:r>
              <a:rPr kumimoji="1" lang="ja-JP" altLang="en-US" sz="3600" dirty="0" smtClean="0">
                <a:latin typeface="ＤＦＰ太丸ゴシック体"/>
                <a:ea typeface="ＤＦＰ太丸ゴシック体"/>
                <a:cs typeface="ＤＦＰ太丸ゴシック体"/>
              </a:rPr>
              <a:t>人（または</a:t>
            </a:r>
            <a:r>
              <a:rPr lang="ja-JP" altLang="en-US" sz="3600" dirty="0">
                <a:latin typeface="ＤＦＰ太丸ゴシック体"/>
                <a:ea typeface="ＤＦＰ太丸ゴシック体"/>
                <a:cs typeface="ＤＦＰ太丸ゴシック体"/>
              </a:rPr>
              <a:t>３</a:t>
            </a:r>
            <a:r>
              <a:rPr kumimoji="1" lang="ja-JP" altLang="en-US" sz="3600" dirty="0" smtClean="0">
                <a:latin typeface="ＤＦＰ太丸ゴシック体"/>
                <a:ea typeface="ＤＦＰ太丸ゴシック体"/>
                <a:cs typeface="ＤＦＰ太丸ゴシック体"/>
              </a:rPr>
              <a:t>人）一組</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名前とニックネームを紹介</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１人は自分の好きなモノ（コト）を</a:t>
            </a:r>
            <a:r>
              <a:rPr lang="ja-JP" altLang="en-US" sz="3600" u="sng" dirty="0" smtClean="0">
                <a:solidFill>
                  <a:srgbClr val="FF0000"/>
                </a:solidFill>
                <a:latin typeface="ＤＦＰ太丸ゴシック体"/>
                <a:ea typeface="ＤＦＰ太丸ゴシック体"/>
                <a:cs typeface="ＤＦＰ太丸ゴシック体"/>
              </a:rPr>
              <a:t>間接的に言葉で説明</a:t>
            </a:r>
            <a:endParaRPr lang="en-US" altLang="ja-JP" sz="3600" u="sng" dirty="0" smtClean="0">
              <a:solidFill>
                <a:srgbClr val="FF0000"/>
              </a:solidFill>
              <a:latin typeface="ＤＦＰ太丸ゴシック体"/>
              <a:ea typeface="ＤＦＰ太丸ゴシック体"/>
              <a:cs typeface="ＤＦＰ太丸ゴシック体"/>
            </a:endParaRPr>
          </a:p>
          <a:p>
            <a:pPr marL="728663" lvl="1" indent="-271463"/>
            <a:r>
              <a:rPr lang="ja-JP" altLang="en-US" sz="3600" b="1" dirty="0" smtClean="0">
                <a:latin typeface="ＤＦＰ太丸ゴシック体"/>
                <a:ea typeface="ＤＦＰ太丸ゴシック体"/>
                <a:cs typeface="ＤＦＰ太丸ゴシック体"/>
              </a:rPr>
              <a:t>「赤くて、丸くて、甘いもの」</a:t>
            </a:r>
            <a:endParaRPr lang="en-US" altLang="ja-JP" sz="3600" b="1" dirty="0" smtClean="0">
              <a:latin typeface="ＤＦＰ太丸ゴシック体"/>
              <a:ea typeface="ＤＦＰ太丸ゴシック体"/>
              <a:cs typeface="ＤＦＰ太丸ゴシック体"/>
            </a:endParaRPr>
          </a:p>
          <a:p>
            <a:pPr marL="271463" indent="-271463">
              <a:buFont typeface="Arial"/>
              <a:buChar char="•"/>
            </a:pPr>
            <a:r>
              <a:rPr kumimoji="1" lang="ja-JP" altLang="en-US" sz="3600" dirty="0" smtClean="0">
                <a:latin typeface="ＤＦＰ太丸ゴシック体"/>
                <a:ea typeface="ＤＦＰ太丸ゴシック体"/>
                <a:cs typeface="ＤＦＰ太丸ゴシック体"/>
              </a:rPr>
              <a:t>他の人はそれを当てる</a:t>
            </a:r>
            <a:endParaRPr kumimoji="1" lang="en-US" altLang="ja-JP" sz="3600" dirty="0" smtClean="0">
              <a:latin typeface="ＤＦＰ太丸ゴシック体"/>
              <a:ea typeface="ＤＦＰ太丸ゴシック体"/>
              <a:cs typeface="ＤＦＰ太丸ゴシック体"/>
            </a:endParaRPr>
          </a:p>
          <a:p>
            <a:pPr marL="271463" indent="-271463">
              <a:buFont typeface="Arial"/>
              <a:buChar char="•"/>
            </a:pPr>
            <a:r>
              <a:rPr lang="ja-JP" altLang="en-US" sz="3600" dirty="0" smtClean="0">
                <a:latin typeface="ＤＦＰ太丸ゴシック体"/>
                <a:ea typeface="ＤＦＰ太丸ゴシック体"/>
                <a:cs typeface="ＤＦＰ太丸ゴシック体"/>
              </a:rPr>
              <a:t>時間内になるべく多くの好きなモノ（コト）を見つけて下さい！</a:t>
            </a:r>
            <a:endParaRPr lang="en-US" altLang="ja-JP" sz="3600" dirty="0" smtClean="0">
              <a:latin typeface="ＤＦＰ太丸ゴシック体"/>
              <a:ea typeface="ＤＦＰ太丸ゴシック体"/>
              <a:cs typeface="ＤＦＰ太丸ゴシック体"/>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矢印 4"/>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8</a:t>
            </a:fld>
            <a:endParaRPr lang="en-US" altLang="ja-JP" sz="2800" b="1" baseline="2000">
              <a:latin typeface="ＭＳ Ｐゴシック" pitchFamily="50" charset="-128"/>
            </a:endParaRPr>
          </a:p>
        </p:txBody>
      </p:sp>
      <p:sp>
        <p:nvSpPr>
          <p:cNvPr id="8" name="小波 7"/>
          <p:cNvSpPr/>
          <p:nvPr/>
        </p:nvSpPr>
        <p:spPr>
          <a:xfrm>
            <a:off x="4311556" y="6079070"/>
            <a:ext cx="4154263" cy="800100"/>
          </a:xfrm>
          <a:prstGeom prst="doubleWav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3200" dirty="0" smtClean="0">
                <a:latin typeface="ＤＦＰ太丸ゴシック体"/>
                <a:ea typeface="ＤＦＰ太丸ゴシック体"/>
                <a:cs typeface="ＤＦＰ太丸ゴシック体"/>
              </a:rPr>
              <a:t>時間まで繰り返し！</a:t>
            </a:r>
            <a:endParaRPr kumimoji="1" lang="ja-JP" altLang="en-US" sz="3200" dirty="0">
              <a:latin typeface="ＤＦＰ太丸ゴシック体"/>
              <a:ea typeface="ＤＦＰ太丸ゴシック体"/>
              <a:cs typeface="ＤＦＰ太丸ゴシック体"/>
            </a:endParaRPr>
          </a:p>
        </p:txBody>
      </p:sp>
    </p:spTree>
    <p:extLst>
      <p:ext uri="{BB962C8B-B14F-4D97-AF65-F5344CB8AC3E}">
        <p14:creationId xmlns:p14="http://schemas.microsoft.com/office/powerpoint/2010/main" val="385593303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コンテンツ プレースホルダー 4"/>
          <p:cNvSpPr>
            <a:spLocks noGrp="1"/>
          </p:cNvSpPr>
          <p:nvPr>
            <p:ph idx="1"/>
          </p:nvPr>
        </p:nvSpPr>
        <p:spPr>
          <a:xfrm>
            <a:off x="41114" y="450360"/>
            <a:ext cx="8928100" cy="6388100"/>
          </a:xfrm>
        </p:spPr>
        <p:txBody>
          <a:bodyPr>
            <a:normAutofit lnSpcReduction="10000"/>
          </a:bodyPr>
          <a:lstStyle/>
          <a:p>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学術論文</a:t>
            </a:r>
            <a:r>
              <a:rPr lang="en-US" altLang="ja-JP" sz="1000" dirty="0" smtClean="0">
                <a:latin typeface="HGP創英角ｺﾞｼｯｸUB"/>
                <a:ea typeface="HGP創英角ｺﾞｼｯｸUB"/>
                <a:cs typeface="HGP創英角ｺﾞｼｯｸUB"/>
              </a:rPr>
              <a:t>】</a:t>
            </a:r>
          </a:p>
          <a:p>
            <a:pPr lvl="1"/>
            <a:r>
              <a:rPr lang="ja-JP" altLang="en-US" sz="1000" dirty="0" smtClean="0">
                <a:latin typeface="HGP創英角ｺﾞｼｯｸUB"/>
                <a:ea typeface="HGP創英角ｺﾞｼｯｸUB"/>
                <a:cs typeface="HGP創英角ｺﾞｼｯｸUB"/>
              </a:rPr>
              <a:t>牧野由梨恵，白坂成功，牧野泰才，前野隆司，欲求連鎖分析（人々の欲求の多様性を考慮した社会システムの分析・設計手法），日本機械学会論文集</a:t>
            </a:r>
            <a:r>
              <a:rPr lang="en-US" altLang="ja-JP" sz="1000" dirty="0" smtClean="0">
                <a:latin typeface="HGP創英角ｺﾞｼｯｸUB"/>
                <a:ea typeface="HGP創英角ｺﾞｼｯｸUB"/>
                <a:cs typeface="HGP創英角ｺﾞｼｯｸUB"/>
              </a:rPr>
              <a:t>C</a:t>
            </a:r>
            <a:r>
              <a:rPr lang="ja-JP" altLang="en-US" sz="1000" dirty="0" smtClean="0">
                <a:latin typeface="HGP創英角ｺﾞｼｯｸUB"/>
                <a:ea typeface="HGP創英角ｺﾞｼｯｸUB"/>
                <a:cs typeface="HGP創英角ｺﾞｼｯｸUB"/>
              </a:rPr>
              <a:t>編，</a:t>
            </a:r>
            <a:r>
              <a:rPr lang="en-US" altLang="ja-JP" sz="1000" dirty="0" smtClean="0">
                <a:latin typeface="HGP創英角ｺﾞｼｯｸUB"/>
                <a:ea typeface="HGP創英角ｺﾞｼｯｸUB"/>
                <a:cs typeface="HGP創英角ｺﾞｼｯｸUB"/>
              </a:rPr>
              <a:t>Vol. 78, No. 785, 2012</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1</a:t>
            </a:r>
            <a:r>
              <a:rPr lang="ja-JP" altLang="en-US" sz="1000" dirty="0" smtClean="0">
                <a:latin typeface="HGP創英角ｺﾞｼｯｸUB"/>
                <a:ea typeface="HGP創英角ｺﾞｼｯｸUB"/>
                <a:cs typeface="HGP創英角ｺﾞｼｯｸUB"/>
              </a:rPr>
              <a:t>月</a:t>
            </a:r>
            <a:r>
              <a:rPr lang="en-US" altLang="ja-JP" sz="1000" dirty="0" smtClean="0">
                <a:latin typeface="HGP創英角ｺﾞｼｯｸUB"/>
                <a:ea typeface="HGP創英角ｺﾞｼｯｸUB"/>
                <a:cs typeface="HGP創英角ｺﾞｼｯｸUB"/>
              </a:rPr>
              <a:t>, pp. 214-227</a:t>
            </a:r>
          </a:p>
          <a:p>
            <a:pPr lvl="1"/>
            <a:r>
              <a:rPr lang="ja-JP" altLang="en-US" sz="1000" dirty="0" smtClean="0">
                <a:latin typeface="HGP創英角ｺﾞｼｯｸUB"/>
                <a:ea typeface="HGP創英角ｺﾞｼｯｸUB"/>
                <a:cs typeface="HGP創英角ｺﾞｼｯｸUB"/>
              </a:rPr>
              <a:t>早田吉伸，前野隆司，白坂成功，保井俊之，国内外事例分析に基づく日本型フューチャーセンターのデザイン</a:t>
            </a:r>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地域課題解決のための協働プラットフォームの実現を目指して，地域活性研究 </a:t>
            </a:r>
            <a:r>
              <a:rPr lang="en-US" altLang="ja-JP" sz="1000" dirty="0" smtClean="0">
                <a:latin typeface="HGP創英角ｺﾞｼｯｸUB"/>
                <a:ea typeface="HGP創英角ｺﾞｼｯｸUB"/>
                <a:cs typeface="HGP創英角ｺﾞｼｯｸUB"/>
              </a:rPr>
              <a:t>Vol.3, 2012</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3</a:t>
            </a:r>
            <a:r>
              <a:rPr lang="ja-JP" altLang="en-US" sz="1000" dirty="0" smtClean="0">
                <a:latin typeface="HGP創英角ｺﾞｼｯｸUB"/>
                <a:ea typeface="HGP創英角ｺﾞｼｯｸUB"/>
                <a:cs typeface="HGP創英角ｺﾞｼｯｸUB"/>
              </a:rPr>
              <a:t>月</a:t>
            </a:r>
            <a:r>
              <a:rPr lang="en-US" altLang="ja-JP" sz="1000" dirty="0" smtClean="0">
                <a:latin typeface="HGP創英角ｺﾞｼｯｸUB"/>
                <a:ea typeface="HGP創英角ｺﾞｼｯｸUB"/>
                <a:cs typeface="HGP創英角ｺﾞｼｯｸUB"/>
              </a:rPr>
              <a:t>,  pp.85-94</a:t>
            </a:r>
          </a:p>
          <a:p>
            <a:pPr lvl="1"/>
            <a:r>
              <a:rPr lang="en-US" altLang="ja-JP" sz="1000" dirty="0" smtClean="0">
                <a:latin typeface="HGP創英角ｺﾞｼｯｸUB"/>
                <a:ea typeface="HGP創英角ｺﾞｼｯｸUB"/>
                <a:cs typeface="HGP創英角ｺﾞｼｯｸUB"/>
              </a:rPr>
              <a:t>Toshiyuki </a:t>
            </a:r>
            <a:r>
              <a:rPr lang="en-US" altLang="ja-JP" sz="1000" dirty="0" err="1" smtClean="0">
                <a:latin typeface="HGP創英角ｺﾞｼｯｸUB"/>
                <a:ea typeface="HGP創英角ｺﾞｼｯｸUB"/>
                <a:cs typeface="HGP創英角ｺﾞｼｯｸUB"/>
              </a:rPr>
              <a:t>Yasui</a:t>
            </a:r>
            <a:r>
              <a:rPr lang="en-US" altLang="ja-JP" sz="1000" dirty="0" smtClean="0">
                <a:latin typeface="HGP創英角ｺﾞｼｯｸUB"/>
                <a:ea typeface="HGP創英角ｺﾞｼｯｸUB"/>
                <a:cs typeface="HGP創英角ｺﾞｼｯｸUB"/>
              </a:rPr>
              <a:t>, A New Systems-Engineering Approach for a Socio-Critical System: A Case Study of Claims-Payment Failures of the Japan’s Insurance Industry , International Council on Systems Engineering (INCOSE), Systems Engineering Journal  Vol.14 No.4, 2011</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12</a:t>
            </a:r>
            <a:r>
              <a:rPr lang="ja-JP" altLang="en-US" sz="1000" dirty="0" smtClean="0">
                <a:latin typeface="HGP創英角ｺﾞｼｯｸUB"/>
                <a:ea typeface="HGP創英角ｺﾞｼｯｸUB"/>
                <a:cs typeface="HGP創英角ｺﾞｼｯｸUB"/>
              </a:rPr>
              <a:t>月</a:t>
            </a:r>
            <a:r>
              <a:rPr lang="en-US" altLang="ja-JP" sz="1000" dirty="0" smtClean="0">
                <a:latin typeface="HGP創英角ｺﾞｼｯｸUB"/>
                <a:ea typeface="HGP創英角ｺﾞｼｯｸUB"/>
                <a:cs typeface="HGP創英角ｺﾞｼｯｸUB"/>
              </a:rPr>
              <a:t>, pp.349-363</a:t>
            </a:r>
          </a:p>
          <a:p>
            <a:pPr lvl="1"/>
            <a:r>
              <a:rPr lang="ja-JP" altLang="en-US" sz="1000" dirty="0" smtClean="0">
                <a:latin typeface="HGP創英角ｺﾞｼｯｸUB"/>
                <a:ea typeface="HGP創英角ｺﾞｼｯｸUB"/>
                <a:cs typeface="HGP創英角ｺﾞｼｯｸUB"/>
              </a:rPr>
              <a:t>津々木晶子</a:t>
            </a:r>
            <a:r>
              <a:rPr lang="en-US" altLang="ja-JP" sz="1000" dirty="0" smtClean="0">
                <a:latin typeface="HGP創英角ｺﾞｼｯｸUB"/>
                <a:ea typeface="HGP創英角ｺﾞｼｯｸUB"/>
                <a:cs typeface="HGP創英角ｺﾞｼｯｸUB"/>
              </a:rPr>
              <a:t>, </a:t>
            </a:r>
            <a:r>
              <a:rPr lang="ja-JP" altLang="en-US" sz="1000" dirty="0" smtClean="0">
                <a:latin typeface="HGP創英角ｺﾞｼｯｸUB"/>
                <a:ea typeface="HGP創英角ｺﾞｼｯｸUB"/>
                <a:cs typeface="HGP創英角ｺﾞｼｯｸUB"/>
              </a:rPr>
              <a:t>保井俊之</a:t>
            </a:r>
            <a:r>
              <a:rPr lang="en-US" altLang="ja-JP" sz="1000" dirty="0" smtClean="0">
                <a:latin typeface="HGP創英角ｺﾞｼｯｸUB"/>
                <a:ea typeface="HGP創英角ｺﾞｼｯｸUB"/>
                <a:cs typeface="HGP創英角ｺﾞｼｯｸUB"/>
              </a:rPr>
              <a:t>, </a:t>
            </a:r>
            <a:r>
              <a:rPr lang="ja-JP" altLang="en-US" sz="1000" dirty="0" smtClean="0">
                <a:latin typeface="HGP創英角ｺﾞｼｯｸUB"/>
                <a:ea typeface="HGP創英角ｺﾞｼｯｸUB"/>
                <a:cs typeface="HGP創英角ｺﾞｼｯｸUB"/>
              </a:rPr>
              <a:t>白坂成功</a:t>
            </a:r>
            <a:r>
              <a:rPr lang="en-US" altLang="ja-JP" sz="1000" dirty="0" smtClean="0">
                <a:latin typeface="HGP創英角ｺﾞｼｯｸUB"/>
                <a:ea typeface="HGP創英角ｺﾞｼｯｸUB"/>
                <a:cs typeface="HGP創英角ｺﾞｼｯｸUB"/>
              </a:rPr>
              <a:t>, </a:t>
            </a:r>
            <a:r>
              <a:rPr lang="ja-JP" altLang="en-US" sz="1000" dirty="0" smtClean="0">
                <a:latin typeface="HGP創英角ｺﾞｼｯｸUB"/>
                <a:ea typeface="HGP創英角ｺﾞｼｯｸUB"/>
                <a:cs typeface="HGP創英角ｺﾞｼｯｸUB"/>
              </a:rPr>
              <a:t>神武直彦，システムズ・アプローチによる住民選好の数量化・見える化</a:t>
            </a:r>
            <a:r>
              <a:rPr lang="en-US" altLang="ja-JP" sz="1000" dirty="0" smtClean="0">
                <a:latin typeface="HGP創英角ｺﾞｼｯｸUB"/>
                <a:ea typeface="HGP創英角ｺﾞｼｯｸUB"/>
                <a:cs typeface="HGP創英角ｺﾞｼｯｸUB"/>
              </a:rPr>
              <a:t>: </a:t>
            </a:r>
            <a:r>
              <a:rPr lang="ja-JP" altLang="en-US" sz="1000" dirty="0" smtClean="0">
                <a:latin typeface="HGP創英角ｺﾞｼｯｸUB"/>
                <a:ea typeface="HGP創英角ｺﾞｼｯｸUB"/>
                <a:cs typeface="HGP創英角ｺﾞｼｯｸUB"/>
              </a:rPr>
              <a:t>中心市街地の新しい政策創出の方法論，関東都市学会年報，第</a:t>
            </a:r>
            <a:r>
              <a:rPr lang="en-US" altLang="ja-JP" sz="1000" dirty="0" smtClean="0">
                <a:latin typeface="HGP創英角ｺﾞｼｯｸUB"/>
                <a:ea typeface="HGP創英角ｺﾞｼｯｸUB"/>
                <a:cs typeface="HGP創英角ｺﾞｼｯｸUB"/>
              </a:rPr>
              <a:t>13</a:t>
            </a:r>
            <a:r>
              <a:rPr lang="ja-JP" altLang="en-US" sz="1000" dirty="0" smtClean="0">
                <a:latin typeface="HGP創英角ｺﾞｼｯｸUB"/>
                <a:ea typeface="HGP創英角ｺﾞｼｯｸUB"/>
                <a:cs typeface="HGP創英角ｺﾞｼｯｸUB"/>
              </a:rPr>
              <a:t>号，</a:t>
            </a:r>
            <a:r>
              <a:rPr lang="en-US" altLang="ja-JP" sz="1000" dirty="0" smtClean="0">
                <a:latin typeface="HGP創英角ｺﾞｼｯｸUB"/>
                <a:ea typeface="HGP創英角ｺﾞｼｯｸUB"/>
                <a:cs typeface="HGP創英角ｺﾞｼｯｸUB"/>
              </a:rPr>
              <a:t>2011</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10</a:t>
            </a:r>
            <a:r>
              <a:rPr lang="ja-JP" altLang="en-US" sz="1000" dirty="0" smtClean="0">
                <a:latin typeface="HGP創英角ｺﾞｼｯｸUB"/>
                <a:ea typeface="HGP創英角ｺﾞｼｯｸUB"/>
                <a:cs typeface="HGP創英角ｺﾞｼｯｸUB"/>
              </a:rPr>
              <a:t>月</a:t>
            </a:r>
            <a:r>
              <a:rPr lang="en-US" altLang="ja-JP" sz="1000" dirty="0" smtClean="0">
                <a:latin typeface="HGP創英角ｺﾞｼｯｸUB"/>
                <a:ea typeface="HGP創英角ｺﾞｼｯｸUB"/>
                <a:cs typeface="HGP創英角ｺﾞｼｯｸUB"/>
              </a:rPr>
              <a:t>, pp.110-116</a:t>
            </a:r>
          </a:p>
          <a:p>
            <a:pPr lvl="1"/>
            <a:r>
              <a:rPr lang="en-US" altLang="ja-JP" sz="1000" dirty="0" err="1" smtClean="0">
                <a:latin typeface="HGP創英角ｺﾞｼｯｸUB"/>
                <a:ea typeface="HGP創英角ｺﾞｼｯｸUB"/>
                <a:cs typeface="HGP創英角ｺﾞｼｯｸUB"/>
              </a:rPr>
              <a:t>Naohiko</a:t>
            </a:r>
            <a:r>
              <a:rPr lang="en-US" altLang="ja-JP" sz="1000" dirty="0" smtClean="0">
                <a:latin typeface="HGP創英角ｺﾞｼｯｸUB"/>
                <a:ea typeface="HGP創英角ｺﾞｼｯｸUB"/>
                <a:cs typeface="HGP創英角ｺﾞｼｯｸUB"/>
              </a:rPr>
              <a:t> </a:t>
            </a:r>
            <a:r>
              <a:rPr lang="en-US" altLang="ja-JP" sz="1000" dirty="0" err="1" smtClean="0">
                <a:latin typeface="HGP創英角ｺﾞｼｯｸUB"/>
                <a:ea typeface="HGP創英角ｺﾞｼｯｸUB"/>
                <a:cs typeface="HGP創英角ｺﾞｼｯｸUB"/>
              </a:rPr>
              <a:t>Kohtake</a:t>
            </a:r>
            <a:r>
              <a:rPr lang="en-US" altLang="ja-JP" sz="1000" dirty="0" smtClean="0">
                <a:latin typeface="HGP創英角ｺﾞｼｯｸUB"/>
                <a:ea typeface="HGP創英角ｺﾞｼｯｸUB"/>
                <a:cs typeface="HGP創英角ｺﾞｼｯｸUB"/>
              </a:rPr>
              <a:t>,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a:t>
            </a:r>
            <a:r>
              <a:rPr lang="en-US" altLang="ja-JP" sz="1000" dirty="0" err="1" smtClean="0">
                <a:latin typeface="HGP創英角ｺﾞｼｯｸUB"/>
                <a:ea typeface="HGP創英角ｺﾞｼｯｸUB"/>
                <a:cs typeface="HGP創英角ｺﾞｼｯｸUB"/>
              </a:rPr>
              <a:t>Hidekazu</a:t>
            </a:r>
            <a:r>
              <a:rPr lang="en-US" altLang="ja-JP" sz="1000" dirty="0" smtClean="0">
                <a:latin typeface="HGP創英角ｺﾞｼｯｸUB"/>
                <a:ea typeface="HGP創英角ｺﾞｼｯｸUB"/>
                <a:cs typeface="HGP創英角ｺﾞｼｯｸUB"/>
              </a:rPr>
              <a:t> Nishimura and Yoshiaki </a:t>
            </a:r>
            <a:r>
              <a:rPr lang="en-US" altLang="ja-JP" sz="1000" dirty="0" err="1" smtClean="0">
                <a:latin typeface="HGP創英角ｺﾞｼｯｸUB"/>
                <a:ea typeface="HGP創英角ｺﾞｼｯｸUB"/>
                <a:cs typeface="HGP創英角ｺﾞｼｯｸUB"/>
              </a:rPr>
              <a:t>Ohkami</a:t>
            </a:r>
            <a:r>
              <a:rPr lang="en-US" altLang="ja-JP" sz="1000" dirty="0" smtClean="0">
                <a:latin typeface="HGP創英角ｺﾞｼｯｸUB"/>
                <a:ea typeface="HGP創英角ｺﾞｼｯｸUB"/>
                <a:cs typeface="HGP創英角ｺﾞｼｯｸUB"/>
              </a:rPr>
              <a:t>, Graduate Education for Multi-Disciplinary System Design and Management : Developing Leaders of Large-Scale Complex System Design and Management, Synthesiology , English Edition, Vol. 3, No. 2, 2010</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9</a:t>
            </a:r>
            <a:r>
              <a:rPr lang="ja-JP" altLang="en-US" sz="1000" dirty="0" smtClean="0">
                <a:latin typeface="HGP創英角ｺﾞｼｯｸUB"/>
                <a:ea typeface="HGP創英角ｺﾞｼｯｸUB"/>
                <a:cs typeface="HGP創英角ｺﾞｼｯｸUB"/>
              </a:rPr>
              <a:t>月</a:t>
            </a:r>
            <a:r>
              <a:rPr lang="en-US" altLang="ja-JP" sz="1000" dirty="0" smtClean="0">
                <a:latin typeface="HGP創英角ｺﾞｼｯｸUB"/>
                <a:ea typeface="HGP創英角ｺﾞｼｯｸUB"/>
                <a:cs typeface="HGP創英角ｺﾞｼｯｸUB"/>
              </a:rPr>
              <a:t>, pp. 124-139</a:t>
            </a:r>
          </a:p>
          <a:p>
            <a:pPr lvl="1"/>
            <a:r>
              <a:rPr lang="ja-JP" altLang="en-US" sz="1000" dirty="0" smtClean="0">
                <a:latin typeface="HGP創英角ｺﾞｼｯｸUB"/>
                <a:ea typeface="HGP創英角ｺﾞｼｯｸUB"/>
                <a:cs typeface="HGP創英角ｺﾞｼｯｸUB"/>
              </a:rPr>
              <a:t>神武直彦，前野隆司，西村秀和，狼嘉彰，学問分野を超えた「システムデザイン・マネジメント学」の大学院教育の構築－大規模・複雑システムの構築と運用をリードする人材の育成を目指して－，シンセシオロジー－構成学，</a:t>
            </a:r>
            <a:r>
              <a:rPr lang="en-US" altLang="ja-JP" sz="1000" dirty="0" smtClean="0">
                <a:latin typeface="HGP創英角ｺﾞｼｯｸUB"/>
                <a:ea typeface="HGP創英角ｺﾞｼｯｸUB"/>
                <a:cs typeface="HGP創英角ｺﾞｼｯｸUB"/>
              </a:rPr>
              <a:t>Vol. 3</a:t>
            </a:r>
            <a:r>
              <a:rPr lang="ja-JP" altLang="en-US" sz="1000" dirty="0" err="1" smtClean="0">
                <a:latin typeface="HGP創英角ｺﾞｼｯｸUB"/>
                <a:ea typeface="HGP創英角ｺﾞｼｯｸUB"/>
                <a:cs typeface="HGP創英角ｺﾞｼｯｸUB"/>
              </a:rPr>
              <a:t>，</a:t>
            </a:r>
            <a:r>
              <a:rPr lang="en-US" altLang="ja-JP" sz="1000" dirty="0" smtClean="0">
                <a:latin typeface="HGP創英角ｺﾞｼｯｸUB"/>
                <a:ea typeface="HGP創英角ｺﾞｼｯｸUB"/>
                <a:cs typeface="HGP創英角ｺﾞｼｯｸUB"/>
              </a:rPr>
              <a:t>No. 2</a:t>
            </a:r>
            <a:r>
              <a:rPr lang="ja-JP" altLang="en-US" sz="1000" dirty="0" err="1" smtClean="0">
                <a:latin typeface="HGP創英角ｺﾞｼｯｸUB"/>
                <a:ea typeface="HGP創英角ｺﾞｼｯｸUB"/>
                <a:cs typeface="HGP創英角ｺﾞｼｯｸUB"/>
              </a:rPr>
              <a:t>，</a:t>
            </a:r>
            <a:r>
              <a:rPr lang="en-US" altLang="ja-JP" sz="1000" dirty="0" smtClean="0">
                <a:latin typeface="HGP創英角ｺﾞｼｯｸUB"/>
                <a:ea typeface="HGP創英角ｺﾞｼｯｸUB"/>
                <a:cs typeface="HGP創英角ｺﾞｼｯｸUB"/>
              </a:rPr>
              <a:t>2010</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5</a:t>
            </a:r>
            <a:r>
              <a:rPr lang="ja-JP" altLang="en-US" sz="1000" dirty="0" smtClean="0">
                <a:latin typeface="HGP創英角ｺﾞｼｯｸUB"/>
                <a:ea typeface="HGP創英角ｺﾞｼｯｸUB"/>
                <a:cs typeface="HGP創英角ｺﾞｼｯｸUB"/>
              </a:rPr>
              <a:t>月</a:t>
            </a:r>
            <a:r>
              <a:rPr lang="en-US" altLang="ja-JP" sz="1000" dirty="0" smtClean="0">
                <a:latin typeface="HGP創英角ｺﾞｼｯｸUB"/>
                <a:ea typeface="HGP創英角ｺﾞｼｯｸUB"/>
                <a:cs typeface="HGP創英角ｺﾞｼｯｸUB"/>
              </a:rPr>
              <a:t>, pp. 112-126</a:t>
            </a:r>
          </a:p>
          <a:p>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学会発表</a:t>
            </a:r>
            <a:r>
              <a:rPr lang="en-US" altLang="ja-JP" sz="1000" dirty="0" smtClean="0">
                <a:latin typeface="HGP創英角ｺﾞｼｯｸUB"/>
                <a:ea typeface="HGP創英角ｺﾞｼｯｸUB"/>
                <a:cs typeface="HGP創英角ｺﾞｼｯｸUB"/>
              </a:rPr>
              <a:t>】</a:t>
            </a:r>
            <a:endParaRPr lang="ja-JP" altLang="en-US" sz="1000" dirty="0" smtClean="0">
              <a:latin typeface="HGP創英角ｺﾞｼｯｸUB"/>
              <a:ea typeface="HGP創英角ｺﾞｼｯｸUB"/>
              <a:cs typeface="HGP創英角ｺﾞｼｯｸUB"/>
            </a:endParaRPr>
          </a:p>
          <a:p>
            <a:pPr lvl="1"/>
            <a:r>
              <a:rPr lang="en-US" altLang="ja-JP" sz="1000" dirty="0" smtClean="0">
                <a:latin typeface="HGP創英角ｺﾞｼｯｸUB"/>
                <a:ea typeface="HGP創英角ｺﾞｼｯｸUB"/>
                <a:cs typeface="HGP創英角ｺﾞｼｯｸUB"/>
              </a:rPr>
              <a:t>Hiroyuki </a:t>
            </a:r>
            <a:r>
              <a:rPr lang="en-US" altLang="ja-JP" sz="1000" dirty="0" err="1" smtClean="0">
                <a:latin typeface="HGP創英角ｺﾞｼｯｸUB"/>
                <a:ea typeface="HGP創英角ｺﾞｼｯｸUB"/>
                <a:cs typeface="HGP創英角ｺﾞｼｯｸUB"/>
              </a:rPr>
              <a:t>Yagita</a:t>
            </a:r>
            <a:r>
              <a:rPr lang="en-US" altLang="ja-JP" sz="1000" dirty="0" smtClean="0">
                <a:latin typeface="HGP創英角ｺﾞｼｯｸUB"/>
                <a:ea typeface="HGP創英角ｺﾞｼｯｸUB"/>
                <a:cs typeface="HGP創英角ｺﾞｼｯｸUB"/>
              </a:rPr>
              <a:t>, Akira </a:t>
            </a:r>
            <a:r>
              <a:rPr lang="en-US" altLang="ja-JP" sz="1000" dirty="0" err="1" smtClean="0">
                <a:latin typeface="HGP創英角ｺﾞｼｯｸUB"/>
                <a:ea typeface="HGP創英角ｺﾞｼｯｸUB"/>
                <a:cs typeface="HGP創英角ｺﾞｼｯｸUB"/>
              </a:rPr>
              <a:t>Tose</a:t>
            </a:r>
            <a:r>
              <a:rPr lang="en-US" altLang="ja-JP" sz="1000" dirty="0" smtClean="0">
                <a:latin typeface="HGP創英角ｺﾞｼｯｸUB"/>
                <a:ea typeface="HGP創英角ｺﾞｼｯｸUB"/>
                <a:cs typeface="HGP創英角ｺﾞｼｯｸUB"/>
              </a:rPr>
              <a:t>, </a:t>
            </a:r>
            <a:r>
              <a:rPr lang="en-US" altLang="ja-JP" sz="1000" dirty="0" err="1" smtClean="0">
                <a:latin typeface="HGP創英角ｺﾞｼｯｸUB"/>
                <a:ea typeface="HGP創英角ｺﾞｼｯｸUB"/>
                <a:cs typeface="HGP創英角ｺﾞｼｯｸUB"/>
              </a:rPr>
              <a:t>Madoka</a:t>
            </a:r>
            <a:r>
              <a:rPr lang="en-US" altLang="ja-JP" sz="1000" dirty="0" smtClean="0">
                <a:latin typeface="HGP創英角ｺﾞｼｯｸUB"/>
                <a:ea typeface="HGP創英角ｺﾞｼｯｸUB"/>
                <a:cs typeface="HGP創英角ｺﾞｼｯｸUB"/>
              </a:rPr>
              <a:t> Nakajima, Sun K. Kim and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A Validation Regarding Effectiveness of Scenario Graph, Proc. ASME 2011 International Design Engineering Technical Conferences, August 2011, Washington, USA</a:t>
            </a:r>
          </a:p>
          <a:p>
            <a:pPr lvl="1"/>
            <a:r>
              <a:rPr lang="en-US" altLang="ja-JP" sz="1000" dirty="0" smtClean="0">
                <a:latin typeface="HGP創英角ｺﾞｼｯｸUB"/>
                <a:ea typeface="HGP創英角ｺﾞｼｯｸUB"/>
                <a:cs typeface="HGP創英角ｺﾞｼｯｸUB"/>
              </a:rPr>
              <a:t>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a:t>
            </a:r>
            <a:r>
              <a:rPr lang="en-US" altLang="ja-JP" sz="1000" dirty="0" err="1" smtClean="0">
                <a:latin typeface="HGP創英角ｺﾞｼｯｸUB"/>
                <a:ea typeface="HGP創英角ｺﾞｼｯｸUB"/>
                <a:cs typeface="HGP創英角ｺﾞｼｯｸUB"/>
              </a:rPr>
              <a:t>Yurie</a:t>
            </a:r>
            <a:r>
              <a:rPr lang="en-US" altLang="ja-JP" sz="1000" dirty="0" smtClean="0">
                <a:latin typeface="HGP創英角ｺﾞｼｯｸUB"/>
                <a:ea typeface="HGP創英角ｺﾞｼｯｸUB"/>
                <a:cs typeface="HGP創英角ｺﾞｼｯｸUB"/>
              </a:rPr>
              <a:t> Makino, Seiko </a:t>
            </a:r>
            <a:r>
              <a:rPr lang="en-US" altLang="ja-JP" sz="1000" dirty="0" err="1" smtClean="0">
                <a:latin typeface="HGP創英角ｺﾞｼｯｸUB"/>
                <a:ea typeface="HGP創英角ｺﾞｼｯｸUB"/>
                <a:cs typeface="HGP創英角ｺﾞｼｯｸUB"/>
              </a:rPr>
              <a:t>Shirasaka</a:t>
            </a:r>
            <a:r>
              <a:rPr lang="en-US" altLang="ja-JP" sz="1000" dirty="0" smtClean="0">
                <a:latin typeface="HGP創英角ｺﾞｼｯｸUB"/>
                <a:ea typeface="HGP創英角ｺﾞｼｯｸUB"/>
                <a:cs typeface="HGP創英角ｺﾞｼｯｸUB"/>
              </a:rPr>
              <a:t>, Yasutoshi Makino and Sun K. Kim, Wants Chain Analysis: Human-Centered Method for Analyzing and Designing Social Systems, Proc. International Conference on Engineering Design, August 2011, Copenhagen, Demark, pp. 302-310</a:t>
            </a:r>
          </a:p>
          <a:p>
            <a:pPr lvl="1"/>
            <a:r>
              <a:rPr lang="en-US" altLang="ja-JP" sz="1000" dirty="0" smtClean="0">
                <a:latin typeface="HGP創英角ｺﾞｼｯｸUB"/>
                <a:ea typeface="HGP創英角ｺﾞｼｯｸUB"/>
                <a:cs typeface="HGP創英角ｺﾞｼｯｸUB"/>
              </a:rPr>
              <a:t>Koichi Takahashi and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The Causal SWOT Analysis using Systems Thinking ?A Tool for Situational Analysis Workshop, Proc. 55th Annual Conference of the International Society of System Sciences, 2011, CD-ROM, Hull, UK</a:t>
            </a:r>
          </a:p>
          <a:p>
            <a:pPr lvl="1"/>
            <a:r>
              <a:rPr lang="en-US" altLang="ja-JP" sz="1000" dirty="0" err="1" smtClean="0">
                <a:latin typeface="HGP創英角ｺﾞｼｯｸUB"/>
                <a:ea typeface="HGP創英角ｺﾞｼｯｸUB"/>
                <a:cs typeface="HGP創英角ｺﾞｼｯｸUB"/>
              </a:rPr>
              <a:t>Madoka</a:t>
            </a:r>
            <a:r>
              <a:rPr lang="en-US" altLang="ja-JP" sz="1000" dirty="0" smtClean="0">
                <a:latin typeface="HGP創英角ｺﾞｼｯｸUB"/>
                <a:ea typeface="HGP創英角ｺﾞｼｯｸUB"/>
                <a:cs typeface="HGP創英角ｺﾞｼｯｸUB"/>
              </a:rPr>
              <a:t> Nakajima, Hiroyuki </a:t>
            </a:r>
            <a:r>
              <a:rPr lang="en-US" altLang="ja-JP" sz="1000" dirty="0" err="1" smtClean="0">
                <a:latin typeface="HGP創英角ｺﾞｼｯｸUB"/>
                <a:ea typeface="HGP創英角ｺﾞｼｯｸUB"/>
                <a:cs typeface="HGP創英角ｺﾞｼｯｸUB"/>
              </a:rPr>
              <a:t>Yagita</a:t>
            </a:r>
            <a:r>
              <a:rPr lang="en-US" altLang="ja-JP" sz="1000" dirty="0" smtClean="0">
                <a:latin typeface="HGP創英角ｺﾞｼｯｸUB"/>
                <a:ea typeface="HGP創英角ｺﾞｼｯｸUB"/>
                <a:cs typeface="HGP創英角ｺﾞｼｯｸUB"/>
              </a:rPr>
              <a:t> and </a:t>
            </a:r>
            <a:r>
              <a:rPr lang="en-US" altLang="ja-JP" sz="1000" dirty="0" err="1" smtClean="0">
                <a:latin typeface="HGP創英角ｺﾞｼｯｸUB"/>
                <a:ea typeface="HGP創英角ｺﾞｼｯｸUB"/>
                <a:cs typeface="HGP創英角ｺﾞｼｯｸUB"/>
              </a:rPr>
              <a:t>Shoichi</a:t>
            </a:r>
            <a:r>
              <a:rPr lang="en-US" altLang="ja-JP" sz="1000" dirty="0" smtClean="0">
                <a:latin typeface="HGP創英角ｺﾞｼｯｸUB"/>
                <a:ea typeface="HGP創英角ｺﾞｼｯｸUB"/>
                <a:cs typeface="HGP創英角ｺﾞｼｯｸUB"/>
              </a:rPr>
              <a:t> Sasaki, System Design Approach Derives a New Type of Insurance, Proceedings of the 5th International Conference on Business and Technology Transfer (ICBTT2010), pp130-135</a:t>
            </a:r>
          </a:p>
          <a:p>
            <a:pPr lvl="1"/>
            <a:r>
              <a:rPr lang="en-US" altLang="ja-JP" sz="1000" dirty="0" smtClean="0">
                <a:latin typeface="HGP創英角ｺﾞｼｯｸUB"/>
                <a:ea typeface="HGP創英角ｺﾞｼｯｸUB"/>
                <a:cs typeface="HGP創英角ｺﾞｼｯｸUB"/>
              </a:rPr>
              <a:t>Sun K. Kim, Shinichiro </a:t>
            </a:r>
            <a:r>
              <a:rPr lang="en-US" altLang="ja-JP" sz="1000" dirty="0" err="1" smtClean="0">
                <a:latin typeface="HGP創英角ｺﾞｼｯｸUB"/>
                <a:ea typeface="HGP創英角ｺﾞｼｯｸUB"/>
                <a:cs typeface="HGP創英角ｺﾞｼｯｸUB"/>
              </a:rPr>
              <a:t>Haruyama</a:t>
            </a:r>
            <a:r>
              <a:rPr lang="en-US" altLang="ja-JP" sz="1000" dirty="0" smtClean="0">
                <a:latin typeface="HGP創英角ｺﾞｼｯｸUB"/>
                <a:ea typeface="HGP創英角ｺﾞｼｯｸUB"/>
                <a:cs typeface="HGP創英角ｺﾞｼｯｸUB"/>
              </a:rPr>
              <a:t>,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Tetsuya </a:t>
            </a:r>
            <a:r>
              <a:rPr lang="en-US" altLang="ja-JP" sz="1000" dirty="0" err="1" smtClean="0">
                <a:latin typeface="HGP創英角ｺﾞｼｯｸUB"/>
                <a:ea typeface="HGP創英角ｺﾞｼｯｸUB"/>
                <a:cs typeface="HGP創英角ｺﾞｼｯｸUB"/>
              </a:rPr>
              <a:t>Toma</a:t>
            </a:r>
            <a:r>
              <a:rPr lang="en-US" altLang="ja-JP" sz="1000" dirty="0" smtClean="0">
                <a:latin typeface="HGP創英角ｺﾞｼｯｸUB"/>
                <a:ea typeface="HGP創英角ｺﾞｼｯｸUB"/>
                <a:cs typeface="HGP創英角ｺﾞｼｯｸUB"/>
              </a:rPr>
              <a:t> and Yoshiaki </a:t>
            </a:r>
            <a:r>
              <a:rPr lang="en-US" altLang="ja-JP" sz="1000" dirty="0" err="1" smtClean="0">
                <a:latin typeface="HGP創英角ｺﾞｼｯｸUB"/>
                <a:ea typeface="HGP創英角ｺﾞｼｯｸUB"/>
                <a:cs typeface="HGP創英角ｺﾞｼｯｸUB"/>
              </a:rPr>
              <a:t>Ohkami</a:t>
            </a:r>
            <a:r>
              <a:rPr lang="en-US" altLang="ja-JP" sz="1000" dirty="0" smtClean="0">
                <a:latin typeface="HGP創英角ｺﾞｼｯｸUB"/>
                <a:ea typeface="HGP創英角ｺﾞｼｯｸUB"/>
                <a:cs typeface="HGP創英角ｺﾞｼｯｸUB"/>
              </a:rPr>
              <a:t>, Preliminary Validation of Scenario-based Design for Amorphous Systems, 20th INCOSE International Symposium, July 2010, Chicago, USA</a:t>
            </a:r>
          </a:p>
          <a:p>
            <a:pPr lvl="1"/>
            <a:r>
              <a:rPr lang="en-US" altLang="ja-JP" sz="1000" dirty="0" err="1" smtClean="0">
                <a:latin typeface="HGP創英角ｺﾞｼｯｸUB"/>
                <a:ea typeface="HGP創英角ｺﾞｼｯｸUB"/>
                <a:cs typeface="HGP創英角ｺﾞｼｯｸUB"/>
              </a:rPr>
              <a:t>Naohiko</a:t>
            </a:r>
            <a:r>
              <a:rPr lang="en-US" altLang="ja-JP" sz="1000" dirty="0" smtClean="0">
                <a:latin typeface="HGP創英角ｺﾞｼｯｸUB"/>
                <a:ea typeface="HGP創英角ｺﾞｼｯｸUB"/>
                <a:cs typeface="HGP創英角ｺﾞｼｯｸUB"/>
              </a:rPr>
              <a:t> </a:t>
            </a:r>
            <a:r>
              <a:rPr lang="en-US" altLang="ja-JP" sz="1000" dirty="0" err="1" smtClean="0">
                <a:latin typeface="HGP創英角ｺﾞｼｯｸUB"/>
                <a:ea typeface="HGP創英角ｺﾞｼｯｸUB"/>
                <a:cs typeface="HGP創英角ｺﾞｼｯｸUB"/>
              </a:rPr>
              <a:t>Kohtake</a:t>
            </a:r>
            <a:r>
              <a:rPr lang="en-US" altLang="ja-JP" sz="1000" dirty="0" smtClean="0">
                <a:latin typeface="HGP創英角ｺﾞｼｯｸUB"/>
                <a:ea typeface="HGP創英角ｺﾞｼｯｸUB"/>
                <a:cs typeface="HGP創英角ｺﾞｼｯｸUB"/>
              </a:rPr>
              <a:t>,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a:t>
            </a:r>
            <a:r>
              <a:rPr lang="en-US" altLang="ja-JP" sz="1000" dirty="0" err="1" smtClean="0">
                <a:latin typeface="HGP創英角ｺﾞｼｯｸUB"/>
                <a:ea typeface="HGP創英角ｺﾞｼｯｸUB"/>
                <a:cs typeface="HGP創英角ｺﾞｼｯｸUB"/>
              </a:rPr>
              <a:t>Hidekazu</a:t>
            </a:r>
            <a:r>
              <a:rPr lang="en-US" altLang="ja-JP" sz="1000" dirty="0" smtClean="0">
                <a:latin typeface="HGP創英角ｺﾞｼｯｸUB"/>
                <a:ea typeface="HGP創英角ｺﾞｼｯｸUB"/>
                <a:cs typeface="HGP創英角ｺﾞｼｯｸUB"/>
              </a:rPr>
              <a:t> Nishimura and Yoshiaki </a:t>
            </a:r>
            <a:r>
              <a:rPr lang="en-US" altLang="ja-JP" sz="1000" dirty="0" err="1" smtClean="0">
                <a:latin typeface="HGP創英角ｺﾞｼｯｸUB"/>
                <a:ea typeface="HGP創英角ｺﾞｼｯｸUB"/>
                <a:cs typeface="HGP創英角ｺﾞｼｯｸUB"/>
              </a:rPr>
              <a:t>Ohkami</a:t>
            </a:r>
            <a:r>
              <a:rPr lang="en-US" altLang="ja-JP" sz="1000" dirty="0" smtClean="0">
                <a:latin typeface="HGP創英角ｺﾞｼｯｸUB"/>
                <a:ea typeface="HGP創英角ｺﾞｼｯｸUB"/>
                <a:cs typeface="HGP創英角ｺﾞｼｯｸUB"/>
              </a:rPr>
              <a:t>, Graduate Program in Multi-Disciplinary System Design and Management, 20th INCOSE International Symposium, July 2010, Chicago, USA</a:t>
            </a:r>
          </a:p>
          <a:p>
            <a:pPr lvl="1"/>
            <a:r>
              <a:rPr lang="en-US" altLang="ja-JP" sz="1000" dirty="0" smtClean="0">
                <a:latin typeface="HGP創英角ｺﾞｼｯｸUB"/>
                <a:ea typeface="HGP創英角ｺﾞｼｯｸUB"/>
                <a:cs typeface="HGP創英角ｺﾞｼｯｸUB"/>
              </a:rPr>
              <a:t>Sun K. Kim, Whitfield Fowler, </a:t>
            </a:r>
            <a:r>
              <a:rPr lang="en-US" altLang="ja-JP" sz="1000" dirty="0" err="1" smtClean="0">
                <a:latin typeface="HGP創英角ｺﾞｼｯｸUB"/>
                <a:ea typeface="HGP創英角ｺﾞｼｯｸUB"/>
                <a:cs typeface="HGP創英角ｺﾞｼｯｸUB"/>
              </a:rPr>
              <a:t>Kosuke</a:t>
            </a:r>
            <a:r>
              <a:rPr lang="en-US" altLang="ja-JP" sz="1000" dirty="0" smtClean="0">
                <a:latin typeface="HGP創英角ｺﾞｼｯｸUB"/>
                <a:ea typeface="HGP創英角ｺﾞｼｯｸUB"/>
                <a:cs typeface="HGP創英角ｺﾞｼｯｸUB"/>
              </a:rPr>
              <a:t> Ishii and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Tools for Project-based Active Learning of Amorphous Systems Design: Scenario Prototyping and Cross Team Peer Evaluation, Proc. ASME 2009 International Design Engineering Technical Conferences, 2009</a:t>
            </a:r>
          </a:p>
          <a:p>
            <a:pPr lvl="1"/>
            <a:r>
              <a:rPr lang="en-US" altLang="ja-JP" sz="1000" dirty="0" err="1" smtClean="0">
                <a:latin typeface="HGP創英角ｺﾞｼｯｸUB"/>
                <a:ea typeface="HGP創英角ｺﾞｼｯｸUB"/>
                <a:cs typeface="HGP創英角ｺﾞｼｯｸUB"/>
              </a:rPr>
              <a:t>Kosuke</a:t>
            </a:r>
            <a:r>
              <a:rPr lang="en-US" altLang="ja-JP" sz="1000" dirty="0" smtClean="0">
                <a:latin typeface="HGP創英角ｺﾞｼｯｸUB"/>
                <a:ea typeface="HGP創英角ｺﾞｼｯｸUB"/>
                <a:cs typeface="HGP創英角ｺﾞｼｯｸUB"/>
              </a:rPr>
              <a:t> Ishii, Olivier de </a:t>
            </a:r>
            <a:r>
              <a:rPr lang="en-US" altLang="ja-JP" sz="1000" dirty="0" err="1" smtClean="0">
                <a:latin typeface="HGP創英角ｺﾞｼｯｸUB"/>
                <a:ea typeface="HGP創英角ｺﾞｼｯｸUB"/>
                <a:cs typeface="HGP創英角ｺﾞｼｯｸUB"/>
              </a:rPr>
              <a:t>Weck</a:t>
            </a:r>
            <a:r>
              <a:rPr lang="en-US" altLang="ja-JP" sz="1000" dirty="0" smtClean="0">
                <a:latin typeface="HGP創英角ｺﾞｼｯｸUB"/>
                <a:ea typeface="HGP創英角ｺﾞｼｯｸUB"/>
                <a:cs typeface="HGP創英角ｺﾞｼｯｸUB"/>
              </a:rPr>
              <a:t>, Shinichiro </a:t>
            </a:r>
            <a:r>
              <a:rPr lang="en-US" altLang="ja-JP" sz="1000" dirty="0" err="1" smtClean="0">
                <a:latin typeface="HGP創英角ｺﾞｼｯｸUB"/>
                <a:ea typeface="HGP創英角ｺﾞｼｯｸUB"/>
                <a:cs typeface="HGP創英角ｺﾞｼｯｸUB"/>
              </a:rPr>
              <a:t>Haruyama</a:t>
            </a:r>
            <a:r>
              <a:rPr lang="en-US" altLang="ja-JP" sz="1000" dirty="0" smtClean="0">
                <a:latin typeface="HGP創英角ｺﾞｼｯｸUB"/>
                <a:ea typeface="HGP創英角ｺﾞｼｯｸUB"/>
                <a:cs typeface="HGP創英角ｺﾞｼｯｸUB"/>
              </a:rPr>
              <a:t>, Takashi </a:t>
            </a:r>
            <a:r>
              <a:rPr lang="en-US" altLang="ja-JP" sz="1000" dirty="0" err="1" smtClean="0">
                <a:latin typeface="HGP創英角ｺﾞｼｯｸUB"/>
                <a:ea typeface="HGP創英角ｺﾞｼｯｸUB"/>
                <a:cs typeface="HGP創英角ｺﾞｼｯｸUB"/>
              </a:rPr>
              <a:t>Maeno</a:t>
            </a:r>
            <a:r>
              <a:rPr lang="en-US" altLang="ja-JP" sz="1000" dirty="0" smtClean="0">
                <a:latin typeface="HGP創英角ｺﾞｼｯｸUB"/>
                <a:ea typeface="HGP創英角ｺﾞｼｯｸUB"/>
                <a:cs typeface="HGP創英角ｺﾞｼｯｸUB"/>
              </a:rPr>
              <a:t>, Sun K. Kim, and Whitfield Fowler, Active Learning Project Sequence: Capstone Experience for Multi-disciplinary System Design and Management Education, Proc. International Conference on Engineering Design, 2009, pp. 57-68</a:t>
            </a:r>
          </a:p>
          <a:p>
            <a:pPr lvl="1"/>
            <a:r>
              <a:rPr lang="en-US" altLang="ja-JP" sz="1000" dirty="0" smtClean="0">
                <a:latin typeface="HGP創英角ｺﾞｼｯｸUB"/>
                <a:ea typeface="HGP創英角ｺﾞｼｯｸUB"/>
                <a:cs typeface="HGP創英角ｺﾞｼｯｸUB"/>
              </a:rPr>
              <a:t>Seiko </a:t>
            </a:r>
            <a:r>
              <a:rPr lang="en-US" altLang="ja-JP" sz="1000" dirty="0" err="1" smtClean="0">
                <a:latin typeface="HGP創英角ｺﾞｼｯｸUB"/>
                <a:ea typeface="HGP創英角ｺﾞｼｯｸUB"/>
                <a:cs typeface="HGP創英角ｺﾞｼｯｸUB"/>
              </a:rPr>
              <a:t>Shirasaka</a:t>
            </a:r>
            <a:r>
              <a:rPr lang="en-US" altLang="ja-JP" sz="1000" dirty="0" smtClean="0">
                <a:latin typeface="HGP創英角ｺﾞｼｯｸUB"/>
                <a:ea typeface="HGP創英角ｺﾞｼｯｸUB"/>
                <a:cs typeface="HGP創英角ｺﾞｼｯｸUB"/>
              </a:rPr>
              <a:t>, A Standard Approach To Find Out Multiple View Points to Describe an Architecture of Social Systems-Designing Better Payment Architecture To Solve Claim-Payment Failures Of Japan’s Insurance Companies -, 19th INCOSE International Symposium, July 2009, Singapore</a:t>
            </a:r>
          </a:p>
          <a:p>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著書</a:t>
            </a:r>
            <a:r>
              <a:rPr lang="en-US" altLang="ja-JP" sz="1000" dirty="0" smtClean="0">
                <a:latin typeface="HGP創英角ｺﾞｼｯｸUB"/>
                <a:ea typeface="HGP創英角ｺﾞｼｯｸUB"/>
                <a:cs typeface="HGP創英角ｺﾞｼｯｸUB"/>
              </a:rPr>
              <a:t>】</a:t>
            </a:r>
            <a:endParaRPr lang="ja-JP" altLang="en-US" sz="1000" dirty="0" smtClean="0">
              <a:latin typeface="HGP創英角ｺﾞｼｯｸUB"/>
              <a:ea typeface="HGP創英角ｺﾞｼｯｸUB"/>
              <a:cs typeface="HGP創英角ｺﾞｼｯｸUB"/>
            </a:endParaRPr>
          </a:p>
          <a:p>
            <a:pPr lvl="1"/>
            <a:r>
              <a:rPr lang="ja-JP" altLang="en-US" sz="1000" dirty="0" smtClean="0">
                <a:latin typeface="HGP創英角ｺﾞｼｯｸUB"/>
                <a:ea typeface="HGP創英角ｺﾞｼｯｸUB"/>
                <a:cs typeface="HGP創英角ｺﾞｼｯｸUB"/>
              </a:rPr>
              <a:t>保井俊之，「日本」の売り方</a:t>
            </a:r>
            <a:r>
              <a:rPr lang="en-US" altLang="ja-JP" sz="1000" dirty="0" smtClean="0">
                <a:latin typeface="HGP創英角ｺﾞｼｯｸUB"/>
                <a:ea typeface="HGP創英角ｺﾞｼｯｸUB"/>
                <a:cs typeface="HGP創英角ｺﾞｼｯｸUB"/>
              </a:rPr>
              <a:t>: </a:t>
            </a:r>
            <a:r>
              <a:rPr lang="ja-JP" altLang="en-US" sz="1000" dirty="0" smtClean="0">
                <a:latin typeface="HGP創英角ｺﾞｼｯｸUB"/>
                <a:ea typeface="HGP創英角ｺﾞｼｯｸUB"/>
                <a:cs typeface="HGP創英角ｺﾞｼｯｸUB"/>
              </a:rPr>
              <a:t>協創力が市場を制す</a:t>
            </a:r>
            <a:r>
              <a:rPr lang="en-US" altLang="ja-JP" sz="1000" dirty="0" smtClean="0">
                <a:latin typeface="HGP創英角ｺﾞｼｯｸUB"/>
                <a:ea typeface="HGP創英角ｺﾞｼｯｸUB"/>
                <a:cs typeface="HGP創英角ｺﾞｼｯｸUB"/>
              </a:rPr>
              <a:t>, </a:t>
            </a:r>
            <a:r>
              <a:rPr lang="ja-JP" altLang="en-US" sz="1000" dirty="0" smtClean="0">
                <a:latin typeface="HGP創英角ｺﾞｼｯｸUB"/>
                <a:ea typeface="HGP創英角ｺﾞｼｯｸUB"/>
                <a:cs typeface="HGP創英角ｺﾞｼｯｸUB"/>
              </a:rPr>
              <a:t>角川ワンテーマ</a:t>
            </a:r>
            <a:r>
              <a:rPr lang="en-US" altLang="ja-JP" sz="1000" dirty="0" smtClean="0">
                <a:latin typeface="HGP創英角ｺﾞｼｯｸUB"/>
                <a:ea typeface="HGP創英角ｺﾞｼｯｸUB"/>
                <a:cs typeface="HGP創英角ｺﾞｼｯｸUB"/>
              </a:rPr>
              <a:t>21</a:t>
            </a:r>
            <a:r>
              <a:rPr lang="ja-JP" altLang="en-US" sz="1000" dirty="0" smtClean="0">
                <a:latin typeface="HGP創英角ｺﾞｼｯｸUB"/>
                <a:ea typeface="HGP創英角ｺﾞｼｯｸUB"/>
                <a:cs typeface="HGP創英角ｺﾞｼｯｸUB"/>
              </a:rPr>
              <a:t>（新書），</a:t>
            </a:r>
            <a:r>
              <a:rPr lang="en-US" altLang="ja-JP" sz="1000" dirty="0" smtClean="0">
                <a:latin typeface="HGP創英角ｺﾞｼｯｸUB"/>
                <a:ea typeface="HGP創英角ｺﾞｼｯｸUB"/>
                <a:cs typeface="HGP創英角ｺﾞｼｯｸUB"/>
              </a:rPr>
              <a:t>2012</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3</a:t>
            </a:r>
            <a:r>
              <a:rPr lang="ja-JP" altLang="en-US" sz="1000" dirty="0" smtClean="0">
                <a:latin typeface="HGP創英角ｺﾞｼｯｸUB"/>
                <a:ea typeface="HGP創英角ｺﾞｼｯｸUB"/>
                <a:cs typeface="HGP創英角ｺﾞｼｯｸUB"/>
              </a:rPr>
              <a:t>月</a:t>
            </a:r>
          </a:p>
          <a:p>
            <a:pPr lvl="1"/>
            <a:r>
              <a:rPr lang="ja-JP" altLang="en-US" sz="1000" dirty="0" smtClean="0">
                <a:latin typeface="HGP創英角ｺﾞｼｯｸUB"/>
                <a:ea typeface="HGP創英角ｺﾞｼｯｸUB"/>
                <a:cs typeface="HGP創英角ｺﾞｼｯｸUB"/>
              </a:rPr>
              <a:t>仲谷正史，筧康明，白土寛和，前野隆司，他，視</a:t>
            </a:r>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触　視ること、触れること、感じること（テクタイル</a:t>
            </a:r>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未来社会のための触体験デザイン），慶應義塾大学アート・センター／</a:t>
            </a:r>
            <a:r>
              <a:rPr lang="en-US" altLang="ja-JP" sz="1000" dirty="0" smtClean="0">
                <a:latin typeface="HGP創英角ｺﾞｼｯｸUB"/>
                <a:ea typeface="HGP創英角ｺﾞｼｯｸUB"/>
                <a:cs typeface="HGP創英角ｺﾞｼｯｸUB"/>
              </a:rPr>
              <a:t>booklet 19</a:t>
            </a:r>
            <a:r>
              <a:rPr lang="ja-JP" altLang="en-US" sz="1000" dirty="0" err="1" smtClean="0">
                <a:latin typeface="HGP創英角ｺﾞｼｯｸUB"/>
                <a:ea typeface="HGP創英角ｺﾞｼｯｸUB"/>
                <a:cs typeface="HGP創英角ｺﾞｼｯｸUB"/>
              </a:rPr>
              <a:t>，</a:t>
            </a:r>
            <a:r>
              <a:rPr lang="en-US" altLang="ja-JP" sz="1000" dirty="0" smtClean="0">
                <a:latin typeface="HGP創英角ｺﾞｼｯｸUB"/>
                <a:ea typeface="HGP創英角ｺﾞｼｯｸUB"/>
                <a:cs typeface="HGP創英角ｺﾞｼｯｸUB"/>
              </a:rPr>
              <a:t>2011</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3</a:t>
            </a:r>
            <a:r>
              <a:rPr lang="ja-JP" altLang="en-US" sz="1000" dirty="0" smtClean="0">
                <a:latin typeface="HGP創英角ｺﾞｼｯｸUB"/>
                <a:ea typeface="HGP創英角ｺﾞｼｯｸUB"/>
                <a:cs typeface="HGP創英角ｺﾞｼｯｸUB"/>
              </a:rPr>
              <a:t>月</a:t>
            </a:r>
          </a:p>
          <a:p>
            <a:pPr lvl="1"/>
            <a:r>
              <a:rPr lang="ja-JP" altLang="en-US" sz="1000" dirty="0" smtClean="0">
                <a:latin typeface="HGP創英角ｺﾞｼｯｸUB"/>
                <a:ea typeface="HGP創英角ｺﾞｼｯｸUB"/>
                <a:cs typeface="HGP創英角ｺﾞｼｯｸUB"/>
              </a:rPr>
              <a:t>前野隆司，思考脳力のつくり方</a:t>
            </a:r>
            <a:r>
              <a:rPr lang="en-US" altLang="ja-JP" sz="1000" dirty="0" smtClean="0">
                <a:latin typeface="HGP創英角ｺﾞｼｯｸUB"/>
                <a:ea typeface="HGP創英角ｺﾞｼｯｸUB"/>
                <a:cs typeface="HGP創英角ｺﾞｼｯｸUB"/>
              </a:rPr>
              <a:t>―</a:t>
            </a:r>
            <a:r>
              <a:rPr lang="ja-JP" altLang="en-US" sz="1000" dirty="0" smtClean="0">
                <a:latin typeface="HGP創英角ｺﾞｼｯｸUB"/>
                <a:ea typeface="HGP創英角ｺﾞｼｯｸUB"/>
                <a:cs typeface="HGP創英角ｺﾞｼｯｸUB"/>
              </a:rPr>
              <a:t>仕事と人生を革新する四つの思考法，角川ワンテーマ</a:t>
            </a:r>
            <a:r>
              <a:rPr lang="en-US" altLang="ja-JP" sz="1000" dirty="0" smtClean="0">
                <a:latin typeface="HGP創英角ｺﾞｼｯｸUB"/>
                <a:ea typeface="HGP創英角ｺﾞｼｯｸUB"/>
                <a:cs typeface="HGP創英角ｺﾞｼｯｸUB"/>
              </a:rPr>
              <a:t>21</a:t>
            </a:r>
            <a:r>
              <a:rPr lang="ja-JP" altLang="en-US" sz="1000" dirty="0" smtClean="0">
                <a:latin typeface="HGP創英角ｺﾞｼｯｸUB"/>
                <a:ea typeface="HGP創英角ｺﾞｼｯｸUB"/>
                <a:cs typeface="HGP創英角ｺﾞｼｯｸUB"/>
              </a:rPr>
              <a:t>（新書），</a:t>
            </a:r>
            <a:r>
              <a:rPr lang="en-US" altLang="ja-JP" sz="1000" dirty="0" smtClean="0">
                <a:latin typeface="HGP創英角ｺﾞｼｯｸUB"/>
                <a:ea typeface="HGP創英角ｺﾞｼｯｸUB"/>
                <a:cs typeface="HGP創英角ｺﾞｼｯｸUB"/>
              </a:rPr>
              <a:t>2010</a:t>
            </a:r>
            <a:r>
              <a:rPr lang="ja-JP" altLang="en-US" sz="1000" dirty="0" smtClean="0">
                <a:latin typeface="HGP創英角ｺﾞｼｯｸUB"/>
                <a:ea typeface="HGP創英角ｺﾞｼｯｸUB"/>
                <a:cs typeface="HGP創英角ｺﾞｼｯｸUB"/>
              </a:rPr>
              <a:t>年</a:t>
            </a:r>
            <a:r>
              <a:rPr lang="en-US" altLang="ja-JP" sz="1000" dirty="0" smtClean="0">
                <a:latin typeface="HGP創英角ｺﾞｼｯｸUB"/>
                <a:ea typeface="HGP創英角ｺﾞｼｯｸUB"/>
                <a:cs typeface="HGP創英角ｺﾞｼｯｸUB"/>
              </a:rPr>
              <a:t>4</a:t>
            </a:r>
            <a:r>
              <a:rPr lang="ja-JP" altLang="en-US" sz="1000" dirty="0" smtClean="0">
                <a:latin typeface="HGP創英角ｺﾞｼｯｸUB"/>
                <a:ea typeface="HGP創英角ｺﾞｼｯｸUB"/>
                <a:cs typeface="HGP創英角ｺﾞｼｯｸUB"/>
              </a:rPr>
              <a:t>月</a:t>
            </a:r>
          </a:p>
        </p:txBody>
      </p:sp>
      <p:sp>
        <p:nvSpPr>
          <p:cNvPr id="6" name="テキスト ボックス 5"/>
          <p:cNvSpPr txBox="1"/>
          <p:nvPr/>
        </p:nvSpPr>
        <p:spPr>
          <a:xfrm>
            <a:off x="1870737" y="70168"/>
            <a:ext cx="5503730" cy="369332"/>
          </a:xfrm>
          <a:prstGeom prst="rect">
            <a:avLst/>
          </a:prstGeom>
          <a:noFill/>
        </p:spPr>
        <p:txBody>
          <a:bodyPr wrap="none">
            <a:spAutoFit/>
          </a:bodyPr>
          <a:lstStyle/>
          <a:p>
            <a:pPr fontAlgn="auto">
              <a:spcBef>
                <a:spcPts val="0"/>
              </a:spcBef>
              <a:spcAft>
                <a:spcPts val="0"/>
              </a:spcAft>
              <a:defRPr/>
            </a:pPr>
            <a:r>
              <a:rPr lang="ja-JP" altLang="en-US" dirty="0" smtClean="0">
                <a:solidFill>
                  <a:srgbClr val="003399"/>
                </a:solidFill>
                <a:latin typeface="HGP創英角ｺﾞｼｯｸUB" pitchFamily="50" charset="-128"/>
                <a:ea typeface="HGP創英角ｺﾞｼｯｸUB" pitchFamily="50" charset="-128"/>
              </a:rPr>
              <a:t>慶應</a:t>
            </a:r>
            <a:r>
              <a:rPr lang="en-US" altLang="ja-JP" dirty="0" smtClean="0">
                <a:solidFill>
                  <a:srgbClr val="003399"/>
                </a:solidFill>
                <a:latin typeface="HGP創英角ｺﾞｼｯｸUB" pitchFamily="50" charset="-128"/>
                <a:ea typeface="HGP創英角ｺﾞｼｯｸUB" pitchFamily="50" charset="-128"/>
              </a:rPr>
              <a:t>SDM</a:t>
            </a:r>
            <a:r>
              <a:rPr lang="ja-JP" altLang="en-US" dirty="0" smtClean="0">
                <a:solidFill>
                  <a:srgbClr val="003399"/>
                </a:solidFill>
                <a:latin typeface="HGP創英角ｺﾞｼｯｸUB" pitchFamily="50" charset="-128"/>
                <a:ea typeface="HGP創英角ｺﾞｼｯｸUB" pitchFamily="50" charset="-128"/>
              </a:rPr>
              <a:t>における協働ワークショップ関連研究成果の例</a:t>
            </a:r>
            <a:endParaRPr lang="ja-JP" altLang="en-US" dirty="0">
              <a:solidFill>
                <a:srgbClr val="003399"/>
              </a:solidFill>
              <a:latin typeface="HGP創英角ｺﾞｼｯｸUB" pitchFamily="50" charset="-128"/>
              <a:ea typeface="HGP創英角ｺﾞｼｯｸUB" pitchFamily="50" charset="-128"/>
            </a:endParaRPr>
          </a:p>
        </p:txBody>
      </p:sp>
      <p:sp>
        <p:nvSpPr>
          <p:cNvPr id="5"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80</a:t>
            </a:fld>
            <a:endParaRPr lang="en-US" altLang="ja-JP" sz="2800" b="1" baseline="2000" dirty="0">
              <a:latin typeface="ＭＳ Ｐゴシック" pitchFamily="50" charset="-128"/>
            </a:endParaRPr>
          </a:p>
        </p:txBody>
      </p:sp>
    </p:spTree>
    <p:extLst>
      <p:ext uri="{BB962C8B-B14F-4D97-AF65-F5344CB8AC3E}">
        <p14:creationId xmlns:p14="http://schemas.microsoft.com/office/powerpoint/2010/main" val="249896395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0187"/>
          <a:stretch/>
        </p:blipFill>
        <p:spPr bwMode="auto">
          <a:xfrm>
            <a:off x="1" y="1756062"/>
            <a:ext cx="9144000" cy="51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 t="1277" r="561" b="97857"/>
          <a:stretch/>
        </p:blipFill>
        <p:spPr bwMode="auto">
          <a:xfrm>
            <a:off x="1" y="0"/>
            <a:ext cx="9144000" cy="19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795394" y="1430375"/>
            <a:ext cx="7572266" cy="1022652"/>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120000"/>
              </a:lnSpc>
            </a:pPr>
            <a:r>
              <a:rPr lang="en-US" altLang="ja-JP" sz="5400" dirty="0" smtClean="0">
                <a:solidFill>
                  <a:schemeClr val="bg1"/>
                </a:solidFill>
                <a:latin typeface="Arial Black"/>
                <a:ea typeface="HGP創英角ｺﾞｼｯｸUB"/>
                <a:cs typeface="Arial Black"/>
              </a:rPr>
              <a:t>See you next week!</a:t>
            </a:r>
          </a:p>
        </p:txBody>
      </p:sp>
      <p:sp>
        <p:nvSpPr>
          <p:cNvPr id="2" name="テキスト ボックス 1"/>
          <p:cNvSpPr txBox="1"/>
          <p:nvPr/>
        </p:nvSpPr>
        <p:spPr>
          <a:xfrm>
            <a:off x="-2262734" y="4613365"/>
            <a:ext cx="184666" cy="369332"/>
          </a:xfrm>
          <a:prstGeom prst="rect">
            <a:avLst/>
          </a:prstGeom>
          <a:noFill/>
        </p:spPr>
        <p:txBody>
          <a:bodyPr wrap="none" rtlCol="0">
            <a:spAutoFit/>
          </a:bodyPr>
          <a:lstStyle/>
          <a:p>
            <a:endParaRPr kumimoji="1" lang="ja-JP" altLang="en-US"/>
          </a:p>
        </p:txBody>
      </p:sp>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81</a:t>
            </a:fld>
            <a:endParaRPr lang="en-US" altLang="ja-JP" sz="2800" b="1" baseline="2000">
              <a:latin typeface="ＭＳ Ｐゴシック" pitchFamily="50" charset="-128"/>
            </a:endParaRPr>
          </a:p>
        </p:txBody>
      </p:sp>
      <p:pic>
        <p:nvPicPr>
          <p:cNvPr id="12" name="図 11"/>
          <p:cNvPicPr>
            <a:picLocks noChangeAspect="1"/>
          </p:cNvPicPr>
          <p:nvPr/>
        </p:nvPicPr>
        <p:blipFill>
          <a:blip r:embed="rId4"/>
          <a:stretch>
            <a:fillRect/>
          </a:stretch>
        </p:blipFill>
        <p:spPr>
          <a:xfrm rot="978412">
            <a:off x="337322" y="263903"/>
            <a:ext cx="1116834" cy="907428"/>
          </a:xfrm>
          <a:prstGeom prst="rect">
            <a:avLst/>
          </a:prstGeom>
        </p:spPr>
      </p:pic>
      <p:sp>
        <p:nvSpPr>
          <p:cNvPr id="3" name="正方形/長方形 2"/>
          <p:cNvSpPr/>
          <p:nvPr/>
        </p:nvSpPr>
        <p:spPr>
          <a:xfrm>
            <a:off x="1352690" y="3254257"/>
            <a:ext cx="6438622" cy="1077218"/>
          </a:xfrm>
          <a:prstGeom prst="rect">
            <a:avLst/>
          </a:prstGeom>
          <a:effectLst>
            <a:outerShdw blurRad="50800" dist="38100" dir="2700000" algn="tl" rotWithShape="0">
              <a:prstClr val="black">
                <a:alpha val="40000"/>
              </a:prstClr>
            </a:outerShdw>
          </a:effectLst>
        </p:spPr>
        <p:txBody>
          <a:bodyPr wrap="none">
            <a:spAutoFit/>
          </a:bodyPr>
          <a:lstStyle/>
          <a:p>
            <a:pPr algn="ctr"/>
            <a:r>
              <a:rPr lang="en-US" altLang="ja-JP" sz="3200" dirty="0">
                <a:solidFill>
                  <a:schemeClr val="bg1"/>
                </a:solidFill>
                <a:latin typeface="Arial Black"/>
                <a:ea typeface="HGP創英角ｺﾞｼｯｸUB"/>
                <a:cs typeface="Arial Black"/>
              </a:rPr>
              <a:t>http:// </a:t>
            </a:r>
            <a:r>
              <a:rPr lang="en-US" altLang="ja-JP" sz="3200" dirty="0" smtClean="0">
                <a:solidFill>
                  <a:schemeClr val="bg1"/>
                </a:solidFill>
                <a:latin typeface="Arial Black"/>
                <a:ea typeface="HGP創英角ｺﾞｼｯｸUB"/>
                <a:cs typeface="Arial Black"/>
              </a:rPr>
              <a:t>www.sdm.keio.ac.jp</a:t>
            </a:r>
            <a:endParaRPr lang="en-US" altLang="ja-JP" sz="3200" dirty="0">
              <a:solidFill>
                <a:schemeClr val="bg1"/>
              </a:solidFill>
            </a:endParaRPr>
          </a:p>
          <a:p>
            <a:pPr algn="ctr"/>
            <a:r>
              <a:rPr lang="en-US" altLang="ja-JP" sz="3200" dirty="0" smtClean="0">
                <a:solidFill>
                  <a:schemeClr val="bg1"/>
                </a:solidFill>
                <a:latin typeface="Arial Black"/>
                <a:ea typeface="HGP創英角ｺﾞｼｯｸUB"/>
                <a:cs typeface="Arial Black"/>
              </a:rPr>
              <a:t>http</a:t>
            </a:r>
            <a:r>
              <a:rPr lang="en-US" altLang="ja-JP" sz="3200" dirty="0">
                <a:solidFill>
                  <a:schemeClr val="bg1"/>
                </a:solidFill>
                <a:latin typeface="Arial Black"/>
                <a:ea typeface="HGP創英角ｺﾞｼｯｸUB"/>
                <a:cs typeface="Arial Black"/>
              </a:rPr>
              <a:t>://lab.sdm.keio.ac.jp/idc/</a:t>
            </a:r>
            <a:endParaRPr lang="ja-JP" altLang="en-US" sz="3200" dirty="0">
              <a:solidFill>
                <a:schemeClr val="bg1"/>
              </a:solidFill>
              <a:latin typeface="Arial Black"/>
              <a:ea typeface="HGP創英角ｺﾞｼｯｸUB"/>
              <a:cs typeface="Arial Black"/>
            </a:endParaRPr>
          </a:p>
        </p:txBody>
      </p:sp>
    </p:spTree>
    <p:extLst>
      <p:ext uri="{BB962C8B-B14F-4D97-AF65-F5344CB8AC3E}">
        <p14:creationId xmlns:p14="http://schemas.microsoft.com/office/powerpoint/2010/main" val="48438382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0187"/>
          <a:stretch/>
        </p:blipFill>
        <p:spPr bwMode="auto">
          <a:xfrm>
            <a:off x="1" y="1756062"/>
            <a:ext cx="9144000" cy="51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 t="1277" r="561" b="97857"/>
          <a:stretch/>
        </p:blipFill>
        <p:spPr bwMode="auto">
          <a:xfrm>
            <a:off x="1" y="0"/>
            <a:ext cx="9144000" cy="19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2516300" y="235750"/>
            <a:ext cx="4130458" cy="954107"/>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120000"/>
              </a:lnSpc>
            </a:pPr>
            <a:r>
              <a:rPr lang="ja-JP" altLang="en-US" sz="4800" dirty="0" smtClean="0">
                <a:solidFill>
                  <a:schemeClr val="bg1"/>
                </a:solidFill>
                <a:latin typeface="Arial Black"/>
                <a:ea typeface="HGP創英角ｺﾞｼｯｸUB"/>
                <a:cs typeface="Arial Black"/>
              </a:rPr>
              <a:t>この後、懇親会</a:t>
            </a:r>
            <a:endParaRPr lang="en-US" altLang="ja-JP" sz="4800" dirty="0" smtClean="0">
              <a:solidFill>
                <a:schemeClr val="bg1"/>
              </a:solidFill>
              <a:latin typeface="Arial Black"/>
              <a:ea typeface="HGP創英角ｺﾞｼｯｸUB"/>
              <a:cs typeface="Arial Black"/>
            </a:endParaRPr>
          </a:p>
        </p:txBody>
      </p:sp>
      <p:sp>
        <p:nvSpPr>
          <p:cNvPr id="2" name="テキスト ボックス 1"/>
          <p:cNvSpPr txBox="1"/>
          <p:nvPr/>
        </p:nvSpPr>
        <p:spPr>
          <a:xfrm>
            <a:off x="-2262734" y="4613365"/>
            <a:ext cx="184666" cy="369332"/>
          </a:xfrm>
          <a:prstGeom prst="rect">
            <a:avLst/>
          </a:prstGeom>
          <a:noFill/>
        </p:spPr>
        <p:txBody>
          <a:bodyPr wrap="none" rtlCol="0">
            <a:spAutoFit/>
          </a:bodyPr>
          <a:lstStyle/>
          <a:p>
            <a:endParaRPr kumimoji="1" lang="ja-JP" altLang="en-US"/>
          </a:p>
        </p:txBody>
      </p:sp>
      <p:sp>
        <p:nvSpPr>
          <p:cNvPr id="8" name="Rectangle 6"/>
          <p:cNvSpPr>
            <a:spLocks noChangeArrowheads="1"/>
          </p:cNvSpPr>
          <p:nvPr/>
        </p:nvSpPr>
        <p:spPr bwMode="auto">
          <a:xfrm>
            <a:off x="8356600" y="6515100"/>
            <a:ext cx="736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82</a:t>
            </a:fld>
            <a:endParaRPr lang="en-US" altLang="ja-JP" sz="2800" b="1" baseline="2000">
              <a:latin typeface="ＭＳ Ｐゴシック" pitchFamily="50" charset="-128"/>
            </a:endParaRPr>
          </a:p>
        </p:txBody>
      </p:sp>
      <p:pic>
        <p:nvPicPr>
          <p:cNvPr id="12" name="図 11"/>
          <p:cNvPicPr>
            <a:picLocks noChangeAspect="1"/>
          </p:cNvPicPr>
          <p:nvPr/>
        </p:nvPicPr>
        <p:blipFill>
          <a:blip r:embed="rId4"/>
          <a:stretch>
            <a:fillRect/>
          </a:stretch>
        </p:blipFill>
        <p:spPr>
          <a:xfrm rot="978412">
            <a:off x="337322" y="263903"/>
            <a:ext cx="1116834" cy="907428"/>
          </a:xfrm>
          <a:prstGeom prst="rect">
            <a:avLst/>
          </a:prstGeom>
        </p:spPr>
      </p:pic>
      <p:sp>
        <p:nvSpPr>
          <p:cNvPr id="3" name="正方形/長方形 2"/>
          <p:cNvSpPr/>
          <p:nvPr/>
        </p:nvSpPr>
        <p:spPr>
          <a:xfrm>
            <a:off x="933749" y="1330608"/>
            <a:ext cx="7276526" cy="3108544"/>
          </a:xfrm>
          <a:prstGeom prst="rect">
            <a:avLst/>
          </a:prstGeom>
          <a:effectLst>
            <a:outerShdw blurRad="50800" dist="38100" dir="2700000" algn="tl" rotWithShape="0">
              <a:prstClr val="black">
                <a:alpha val="40000"/>
              </a:prstClr>
            </a:outerShdw>
          </a:effectLst>
        </p:spPr>
        <p:txBody>
          <a:bodyPr wrap="none">
            <a:spAutoFit/>
          </a:bodyPr>
          <a:lstStyle/>
          <a:p>
            <a:pPr algn="ctr"/>
            <a:r>
              <a:rPr lang="ja-JP" altLang="en-US" sz="2800" dirty="0" smtClean="0">
                <a:solidFill>
                  <a:schemeClr val="bg1"/>
                </a:solidFill>
                <a:latin typeface="Arial Black"/>
                <a:ea typeface="HGP創英角ｺﾞｼｯｸUB"/>
                <a:cs typeface="Arial Black"/>
              </a:rPr>
              <a:t>この部屋で</a:t>
            </a:r>
            <a:r>
              <a:rPr lang="en-US" altLang="ja-JP" sz="2800" dirty="0" smtClean="0">
                <a:solidFill>
                  <a:schemeClr val="bg1"/>
                </a:solidFill>
                <a:latin typeface="Arial Black"/>
                <a:ea typeface="HGP創英角ｺﾞｼｯｸUB"/>
                <a:cs typeface="Arial Black"/>
              </a:rPr>
              <a:t>1</a:t>
            </a:r>
            <a:r>
              <a:rPr lang="ja-JP" altLang="en-US" sz="2800" dirty="0" smtClean="0">
                <a:solidFill>
                  <a:schemeClr val="bg1"/>
                </a:solidFill>
                <a:latin typeface="Arial Black"/>
                <a:ea typeface="HGP創英角ｺﾞｼｯｸUB"/>
                <a:cs typeface="Arial Black"/>
              </a:rPr>
              <a:t>時間</a:t>
            </a:r>
            <a:r>
              <a:rPr lang="en-US" altLang="ja-JP" sz="2800" dirty="0" smtClean="0">
                <a:solidFill>
                  <a:schemeClr val="bg1"/>
                </a:solidFill>
                <a:latin typeface="Arial Black"/>
                <a:ea typeface="HGP創英角ｺﾞｼｯｸUB"/>
                <a:cs typeface="Arial Black"/>
              </a:rPr>
              <a:t>30</a:t>
            </a:r>
            <a:r>
              <a:rPr lang="ja-JP" altLang="en-US" sz="2800" dirty="0" smtClean="0">
                <a:solidFill>
                  <a:schemeClr val="bg1"/>
                </a:solidFill>
                <a:latin typeface="Arial Black"/>
                <a:ea typeface="HGP創英角ｺﾞｼｯｸUB"/>
                <a:cs typeface="Arial Black"/>
              </a:rPr>
              <a:t>分程度、一部</a:t>
            </a:r>
            <a:r>
              <a:rPr lang="en-US" altLang="en-US" sz="2800" dirty="0" smtClean="0">
                <a:solidFill>
                  <a:schemeClr val="bg1"/>
                </a:solidFill>
                <a:latin typeface="Arial Black"/>
                <a:ea typeface="HGP創英角ｺﾞｼｯｸUB"/>
                <a:cs typeface="Arial Black"/>
              </a:rPr>
              <a:t>教員</a:t>
            </a:r>
            <a:r>
              <a:rPr lang="ja-JP" altLang="en-US" sz="2800" dirty="0" smtClean="0">
                <a:solidFill>
                  <a:schemeClr val="bg1"/>
                </a:solidFill>
                <a:latin typeface="Arial Black"/>
                <a:ea typeface="HGP創英角ｺﾞｼｯｸUB"/>
                <a:cs typeface="Arial Black"/>
              </a:rPr>
              <a:t>、</a:t>
            </a:r>
            <a:endParaRPr lang="en-US" altLang="ja-JP" sz="2800" dirty="0" smtClean="0">
              <a:solidFill>
                <a:schemeClr val="bg1"/>
              </a:solidFill>
              <a:latin typeface="Arial Black"/>
              <a:ea typeface="HGP創英角ｺﾞｼｯｸUB"/>
              <a:cs typeface="Arial Black"/>
            </a:endParaRPr>
          </a:p>
          <a:p>
            <a:pPr algn="ctr"/>
            <a:r>
              <a:rPr lang="ja-JP" altLang="en-US" sz="2800" dirty="0" smtClean="0">
                <a:solidFill>
                  <a:schemeClr val="bg1"/>
                </a:solidFill>
                <a:latin typeface="Arial Black"/>
                <a:ea typeface="HGP創英角ｺﾞｼｯｸUB"/>
                <a:cs typeface="Arial Black"/>
              </a:rPr>
              <a:t>ティーチングスタッフがおりますので、</a:t>
            </a:r>
            <a:endParaRPr lang="en-US" altLang="ja-JP" sz="2800" dirty="0" smtClean="0">
              <a:solidFill>
                <a:schemeClr val="bg1"/>
              </a:solidFill>
              <a:latin typeface="Arial Black"/>
              <a:ea typeface="HGP創英角ｺﾞｼｯｸUB"/>
              <a:cs typeface="Arial Black"/>
            </a:endParaRPr>
          </a:p>
          <a:p>
            <a:pPr algn="ctr"/>
            <a:r>
              <a:rPr lang="ja-JP" altLang="en-US" sz="2800" dirty="0" smtClean="0">
                <a:solidFill>
                  <a:schemeClr val="bg1"/>
                </a:solidFill>
                <a:latin typeface="Arial Black"/>
                <a:ea typeface="HGP創英角ｺﾞｼｯｸUB"/>
                <a:cs typeface="Arial Black"/>
              </a:rPr>
              <a:t>いろいろお話してください。</a:t>
            </a:r>
            <a:endParaRPr lang="en-US" altLang="ja-JP" sz="2800" dirty="0" smtClean="0">
              <a:solidFill>
                <a:schemeClr val="bg1"/>
              </a:solidFill>
              <a:latin typeface="Arial Black"/>
              <a:ea typeface="HGP創英角ｺﾞｼｯｸUB"/>
              <a:cs typeface="Arial Black"/>
            </a:endParaRPr>
          </a:p>
          <a:p>
            <a:pPr algn="ctr"/>
            <a:r>
              <a:rPr lang="ja-JP" altLang="en-US" sz="2800" dirty="0" smtClean="0">
                <a:solidFill>
                  <a:schemeClr val="bg1"/>
                </a:solidFill>
                <a:latin typeface="Arial Black"/>
                <a:ea typeface="HGP創英角ｺﾞｼｯｸUB"/>
                <a:cs typeface="Arial Black"/>
              </a:rPr>
              <a:t>このビル</a:t>
            </a:r>
            <a:r>
              <a:rPr lang="en-US" altLang="ja-JP" sz="2800" dirty="0" smtClean="0">
                <a:solidFill>
                  <a:schemeClr val="bg1"/>
                </a:solidFill>
                <a:latin typeface="Arial Black"/>
                <a:ea typeface="HGP創英角ｺﾞｼｯｸUB"/>
                <a:cs typeface="Arial Black"/>
              </a:rPr>
              <a:t>1F</a:t>
            </a:r>
            <a:r>
              <a:rPr lang="ja-JP" altLang="en-US" sz="2800" dirty="0" smtClean="0">
                <a:solidFill>
                  <a:schemeClr val="bg1"/>
                </a:solidFill>
                <a:latin typeface="Arial Black"/>
                <a:ea typeface="HGP創英角ｺﾞｼｯｸUB"/>
                <a:cs typeface="Arial Black"/>
              </a:rPr>
              <a:t>にコンビニありますので、</a:t>
            </a:r>
            <a:endParaRPr lang="en-US" altLang="ja-JP" sz="2800" dirty="0" smtClean="0">
              <a:solidFill>
                <a:schemeClr val="bg1"/>
              </a:solidFill>
              <a:latin typeface="Arial Black"/>
              <a:ea typeface="HGP創英角ｺﾞｼｯｸUB"/>
              <a:cs typeface="Arial Black"/>
            </a:endParaRPr>
          </a:p>
          <a:p>
            <a:pPr algn="ctr"/>
            <a:r>
              <a:rPr lang="ja-JP" altLang="en-US" sz="2800" dirty="0" smtClean="0">
                <a:solidFill>
                  <a:schemeClr val="accent1">
                    <a:lumMod val="50000"/>
                  </a:schemeClr>
                </a:solidFill>
                <a:latin typeface="Arial Black"/>
                <a:ea typeface="HGP創英角ｺﾞｼｯｸUB"/>
                <a:cs typeface="Arial Black"/>
              </a:rPr>
              <a:t>各自、飲み物、食べ物をお持ちください</a:t>
            </a:r>
            <a:r>
              <a:rPr lang="ja-JP" altLang="en-US" sz="2800" dirty="0" smtClean="0">
                <a:solidFill>
                  <a:schemeClr val="bg1"/>
                </a:solidFill>
                <a:latin typeface="Arial Black"/>
                <a:ea typeface="HGP創英角ｺﾞｼｯｸUB"/>
                <a:cs typeface="Arial Black"/>
              </a:rPr>
              <a:t>。</a:t>
            </a:r>
            <a:endParaRPr lang="en-US" altLang="ja-JP" sz="2800" dirty="0" smtClean="0">
              <a:solidFill>
                <a:schemeClr val="bg1"/>
              </a:solidFill>
              <a:latin typeface="Arial Black"/>
              <a:ea typeface="HGP創英角ｺﾞｼｯｸUB"/>
              <a:cs typeface="Arial Black"/>
            </a:endParaRPr>
          </a:p>
          <a:p>
            <a:pPr algn="ctr"/>
            <a:r>
              <a:rPr lang="ja-JP" altLang="en-US" sz="2800" dirty="0" smtClean="0">
                <a:latin typeface="Arial Black"/>
                <a:ea typeface="HGP創英角ｺﾞｼｯｸUB"/>
                <a:cs typeface="Arial Black"/>
              </a:rPr>
              <a:t>懇親会後、後片付けなどお手伝い頂けると</a:t>
            </a:r>
            <a:endParaRPr lang="en-US" altLang="ja-JP" sz="2800" dirty="0" smtClean="0">
              <a:latin typeface="Arial Black"/>
              <a:ea typeface="HGP創英角ｺﾞｼｯｸUB"/>
              <a:cs typeface="Arial Black"/>
            </a:endParaRPr>
          </a:p>
          <a:p>
            <a:pPr algn="ctr"/>
            <a:r>
              <a:rPr lang="en-US" altLang="ja-JP" sz="2800" dirty="0" smtClean="0">
                <a:latin typeface="Arial Black"/>
                <a:ea typeface="HGP創英角ｺﾞｼｯｸUB"/>
                <a:cs typeface="Arial Black"/>
              </a:rPr>
              <a:t>OPEN KiDS</a:t>
            </a:r>
            <a:r>
              <a:rPr lang="ja-JP" altLang="en-US" sz="2800" dirty="0" smtClean="0">
                <a:latin typeface="Arial Black"/>
                <a:ea typeface="HGP創英角ｺﾞｼｯｸUB"/>
                <a:cs typeface="Arial Black"/>
              </a:rPr>
              <a:t>スタッフ一同嬉しゅうございます。</a:t>
            </a:r>
            <a:endParaRPr lang="ja-JP" altLang="en-US" sz="2800" dirty="0">
              <a:latin typeface="Arial Black"/>
              <a:ea typeface="HGP創英角ｺﾞｼｯｸUB"/>
              <a:cs typeface="Arial Black"/>
            </a:endParaRPr>
          </a:p>
        </p:txBody>
      </p:sp>
    </p:spTree>
    <p:extLst>
      <p:ext uri="{BB962C8B-B14F-4D97-AF65-F5344CB8AC3E}">
        <p14:creationId xmlns:p14="http://schemas.microsoft.com/office/powerpoint/2010/main" val="19131881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テキスト ボックス 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4274" name="テキスト ボックス 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4" name="テキスト ボックス 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０</a:t>
            </a:r>
          </a:p>
        </p:txBody>
      </p:sp>
      <p:sp>
        <p:nvSpPr>
          <p:cNvPr id="5" name="テキスト ボックス 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a:t>
            </a:r>
          </a:p>
        </p:txBody>
      </p:sp>
      <p:sp>
        <p:nvSpPr>
          <p:cNvPr id="6" name="テキスト ボックス 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a:t>
            </a:r>
          </a:p>
        </p:txBody>
      </p:sp>
      <p:sp>
        <p:nvSpPr>
          <p:cNvPr id="7" name="テキスト ボックス 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３</a:t>
            </a:r>
          </a:p>
        </p:txBody>
      </p:sp>
      <p:sp>
        <p:nvSpPr>
          <p:cNvPr id="8" name="テキスト ボックス 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４</a:t>
            </a:r>
          </a:p>
        </p:txBody>
      </p:sp>
      <p:sp>
        <p:nvSpPr>
          <p:cNvPr id="9" name="テキスト ボックス 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５</a:t>
            </a:r>
          </a:p>
        </p:txBody>
      </p:sp>
      <p:sp>
        <p:nvSpPr>
          <p:cNvPr id="10" name="テキスト ボックス 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６</a:t>
            </a:r>
          </a:p>
        </p:txBody>
      </p:sp>
      <p:sp>
        <p:nvSpPr>
          <p:cNvPr id="11" name="テキスト ボックス 1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７</a:t>
            </a:r>
          </a:p>
        </p:txBody>
      </p:sp>
      <p:sp>
        <p:nvSpPr>
          <p:cNvPr id="12" name="テキスト ボックス 1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８</a:t>
            </a:r>
          </a:p>
        </p:txBody>
      </p:sp>
      <p:sp>
        <p:nvSpPr>
          <p:cNvPr id="13" name="テキスト ボックス 1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９</a:t>
            </a:r>
          </a:p>
        </p:txBody>
      </p:sp>
      <p:sp>
        <p:nvSpPr>
          <p:cNvPr id="14" name="テキスト ボックス 1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１０</a:t>
            </a:r>
          </a:p>
        </p:txBody>
      </p:sp>
      <p:sp>
        <p:nvSpPr>
          <p:cNvPr id="15" name="テキスト ボックス 1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１１</a:t>
            </a:r>
          </a:p>
        </p:txBody>
      </p:sp>
      <p:sp>
        <p:nvSpPr>
          <p:cNvPr id="16" name="テキスト ボックス 1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１２</a:t>
            </a:r>
          </a:p>
        </p:txBody>
      </p:sp>
      <p:sp>
        <p:nvSpPr>
          <p:cNvPr id="17" name="テキスト ボックス 1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１３</a:t>
            </a:r>
          </a:p>
        </p:txBody>
      </p:sp>
      <p:sp>
        <p:nvSpPr>
          <p:cNvPr id="18" name="テキスト ボックス 1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１４</a:t>
            </a:r>
          </a:p>
        </p:txBody>
      </p:sp>
      <p:sp>
        <p:nvSpPr>
          <p:cNvPr id="19" name="テキスト ボックス 1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１５</a:t>
            </a:r>
          </a:p>
        </p:txBody>
      </p:sp>
      <p:sp>
        <p:nvSpPr>
          <p:cNvPr id="20" name="テキスト ボックス 19"/>
          <p:cNvSpPr txBox="1">
            <a:spLocks noChangeArrowheads="1"/>
          </p:cNvSpPr>
          <p:nvPr/>
        </p:nvSpPr>
        <p:spPr bwMode="auto">
          <a:xfrm>
            <a:off x="350838" y="1160463"/>
            <a:ext cx="8523287" cy="450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１６</a:t>
            </a:r>
            <a:endParaRPr lang="en-US" altLang="ja-JP" sz="28700">
              <a:latin typeface="HGP創英角ｺﾞｼｯｸUB" charset="0"/>
              <a:ea typeface="HGP創英角ｺﾞｼｯｸUB" charset="0"/>
              <a:cs typeface="HGP創英角ｺﾞｼｯｸUB" charset="0"/>
            </a:endParaRPr>
          </a:p>
        </p:txBody>
      </p:sp>
      <p:sp>
        <p:nvSpPr>
          <p:cNvPr id="21" name="テキスト ボックス 2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１７</a:t>
            </a:r>
          </a:p>
        </p:txBody>
      </p:sp>
      <p:sp>
        <p:nvSpPr>
          <p:cNvPr id="22" name="テキスト ボックス 2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１８</a:t>
            </a:r>
          </a:p>
        </p:txBody>
      </p:sp>
      <p:sp>
        <p:nvSpPr>
          <p:cNvPr id="23" name="テキスト ボックス 2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１９</a:t>
            </a:r>
          </a:p>
        </p:txBody>
      </p:sp>
      <p:sp>
        <p:nvSpPr>
          <p:cNvPr id="24" name="テキスト ボックス 2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２０</a:t>
            </a:r>
          </a:p>
        </p:txBody>
      </p:sp>
      <p:sp>
        <p:nvSpPr>
          <p:cNvPr id="25" name="テキスト ボックス 24"/>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２１</a:t>
            </a:r>
          </a:p>
        </p:txBody>
      </p:sp>
      <p:sp>
        <p:nvSpPr>
          <p:cNvPr id="26" name="テキスト ボックス 25"/>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２２</a:t>
            </a:r>
          </a:p>
        </p:txBody>
      </p:sp>
      <p:sp>
        <p:nvSpPr>
          <p:cNvPr id="27" name="テキスト ボックス 26"/>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２３</a:t>
            </a:r>
          </a:p>
        </p:txBody>
      </p:sp>
      <p:sp>
        <p:nvSpPr>
          <p:cNvPr id="28" name="テキスト ボックス 27"/>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２４</a:t>
            </a:r>
          </a:p>
        </p:txBody>
      </p:sp>
      <p:sp>
        <p:nvSpPr>
          <p:cNvPr id="29" name="テキスト ボックス 28"/>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２５</a:t>
            </a:r>
          </a:p>
        </p:txBody>
      </p:sp>
      <p:sp>
        <p:nvSpPr>
          <p:cNvPr id="30" name="テキスト ボックス 29"/>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２６</a:t>
            </a:r>
          </a:p>
        </p:txBody>
      </p:sp>
      <p:sp>
        <p:nvSpPr>
          <p:cNvPr id="31" name="テキスト ボックス 30"/>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２７</a:t>
            </a:r>
          </a:p>
        </p:txBody>
      </p:sp>
      <p:sp>
        <p:nvSpPr>
          <p:cNvPr id="32" name="テキスト ボックス 31"/>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２８</a:t>
            </a:r>
          </a:p>
        </p:txBody>
      </p:sp>
      <p:sp>
        <p:nvSpPr>
          <p:cNvPr id="33" name="テキスト ボックス 32"/>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a:latin typeface="HGP創英角ｺﾞｼｯｸUB" charset="0"/>
                <a:ea typeface="HGP創英角ｺﾞｼｯｸUB" charset="0"/>
                <a:cs typeface="HGP創英角ｺﾞｼｯｸUB" charset="0"/>
              </a:rPr>
              <a:t>２９</a:t>
            </a:r>
          </a:p>
        </p:txBody>
      </p:sp>
      <p:sp>
        <p:nvSpPr>
          <p:cNvPr id="34" name="テキスト ボックス 33"/>
          <p:cNvSpPr txBox="1">
            <a:spLocks noChangeArrowheads="1"/>
          </p:cNvSpPr>
          <p:nvPr/>
        </p:nvSpPr>
        <p:spPr bwMode="auto">
          <a:xfrm>
            <a:off x="350838" y="1160463"/>
            <a:ext cx="8523287" cy="451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ctr"/>
            <a:r>
              <a:rPr lang="ja-JP" altLang="en-US" sz="28700" dirty="0">
                <a:solidFill>
                  <a:srgbClr val="FF0000"/>
                </a:solidFill>
                <a:latin typeface="HGP創英角ｺﾞｼｯｸUB" charset="0"/>
                <a:ea typeface="HGP創英角ｺﾞｼｯｸUB" charset="0"/>
                <a:cs typeface="HGP創英角ｺﾞｼｯｸUB" charset="0"/>
              </a:rPr>
              <a:t>３０</a:t>
            </a:r>
          </a:p>
        </p:txBody>
      </p:sp>
      <p:sp>
        <p:nvSpPr>
          <p:cNvPr id="65" name="テキスト ボックス 64"/>
          <p:cNvSpPr txBox="1"/>
          <p:nvPr/>
        </p:nvSpPr>
        <p:spPr>
          <a:xfrm>
            <a:off x="165874" y="990701"/>
            <a:ext cx="1226230" cy="369332"/>
          </a:xfrm>
          <a:prstGeom prst="rect">
            <a:avLst/>
          </a:prstGeom>
          <a:noFill/>
        </p:spPr>
        <p:txBody>
          <a:bodyPr wrap="none" rtlCol="0">
            <a:spAutoFit/>
          </a:bodyPr>
          <a:lstStyle/>
          <a:p>
            <a:r>
              <a:rPr lang="en-US" altLang="ja-JP" dirty="0" smtClean="0"/>
              <a:t>3</a:t>
            </a:r>
            <a:r>
              <a:rPr kumimoji="1" lang="en-US" altLang="ja-JP" dirty="0" smtClean="0"/>
              <a:t>0 seconds</a:t>
            </a:r>
            <a:endParaRPr kumimoji="1" lang="ja-JP" altLang="en-US" dirty="0"/>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 y="6220123"/>
            <a:ext cx="789842" cy="62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上矢印 66"/>
          <p:cNvSpPr/>
          <p:nvPr/>
        </p:nvSpPr>
        <p:spPr>
          <a:xfrm>
            <a:off x="122195" y="6002794"/>
            <a:ext cx="1079520" cy="895384"/>
          </a:xfrm>
          <a:prstGeom prst="upArrow">
            <a:avLst>
              <a:gd name="adj1" fmla="val 79907"/>
              <a:gd name="adj2" fmla="val 57149"/>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Rectangle 6"/>
          <p:cNvSpPr>
            <a:spLocks noChangeArrowheads="1"/>
          </p:cNvSpPr>
          <p:nvPr/>
        </p:nvSpPr>
        <p:spPr bwMode="auto">
          <a:xfrm>
            <a:off x="8539996" y="6515100"/>
            <a:ext cx="553204"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69169336-3C01-4E6E-BD15-80984F482AA1}" type="slidenum">
              <a:rPr lang="en-US" altLang="ja-JP" sz="2800" b="1" baseline="2000">
                <a:latin typeface="ＭＳ Ｐゴシック" pitchFamily="50" charset="-128"/>
              </a:rPr>
              <a:pPr algn="r"/>
              <a:t>9</a:t>
            </a:fld>
            <a:endParaRPr lang="en-US" altLang="ja-JP" sz="2800" b="1" baseline="2000">
              <a:latin typeface="ＭＳ Ｐゴシック" pitchFamily="50" charset="-128"/>
            </a:endParaRPr>
          </a:p>
        </p:txBody>
      </p:sp>
      <p:pic>
        <p:nvPicPr>
          <p:cNvPr id="69" name="図 68"/>
          <p:cNvPicPr>
            <a:picLocks noChangeAspect="1"/>
          </p:cNvPicPr>
          <p:nvPr/>
        </p:nvPicPr>
        <p:blipFill>
          <a:blip r:embed="rId3"/>
          <a:stretch>
            <a:fillRect/>
          </a:stretch>
        </p:blipFill>
        <p:spPr>
          <a:xfrm rot="978412">
            <a:off x="221530" y="138541"/>
            <a:ext cx="1116834" cy="907428"/>
          </a:xfrm>
          <a:prstGeom prst="rect">
            <a:avLst/>
          </a:prstGeom>
        </p:spPr>
      </p:pic>
    </p:spTree>
    <p:extLst>
      <p:ext uri="{BB962C8B-B14F-4D97-AF65-F5344CB8AC3E}">
        <p14:creationId xmlns:p14="http://schemas.microsoft.com/office/powerpoint/2010/main" val="989025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100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1009"/>
                                          </p:stCondLst>
                                        </p:cTn>
                                        <p:tgtEl>
                                          <p:spTgt spid="5"/>
                                        </p:tgtEl>
                                        <p:attrNameLst>
                                          <p:attrName>style.visibility</p:attrName>
                                        </p:attrNameLst>
                                      </p:cBhvr>
                                      <p:to>
                                        <p:strVal val="visible"/>
                                      </p:to>
                                    </p:set>
                                  </p:childTnLst>
                                </p:cTn>
                              </p:par>
                            </p:childTnLst>
                          </p:cTn>
                        </p:par>
                        <p:par>
                          <p:cTn id="11" fill="hold" nodeType="afterGroup">
                            <p:stCondLst>
                              <p:cond delay="1010"/>
                            </p:stCondLst>
                            <p:childTnLst>
                              <p:par>
                                <p:cTn id="12" presetID="1" presetClass="entr" presetSubtype="0" fill="hold" grpId="0" nodeType="afterEffect">
                                  <p:stCondLst>
                                    <p:cond delay="0"/>
                                  </p:stCondLst>
                                  <p:childTnLst>
                                    <p:set>
                                      <p:cBhvr>
                                        <p:cTn id="13" dur="1" fill="hold">
                                          <p:stCondLst>
                                            <p:cond delay="1009"/>
                                          </p:stCondLst>
                                        </p:cTn>
                                        <p:tgtEl>
                                          <p:spTgt spid="6"/>
                                        </p:tgtEl>
                                        <p:attrNameLst>
                                          <p:attrName>style.visibility</p:attrName>
                                        </p:attrNameLst>
                                      </p:cBhvr>
                                      <p:to>
                                        <p:strVal val="visible"/>
                                      </p:to>
                                    </p:set>
                                  </p:childTnLst>
                                </p:cTn>
                              </p:par>
                            </p:childTnLst>
                          </p:cTn>
                        </p:par>
                        <p:par>
                          <p:cTn id="14" fill="hold" nodeType="afterGroup">
                            <p:stCondLst>
                              <p:cond delay="2020"/>
                            </p:stCondLst>
                            <p:childTnLst>
                              <p:par>
                                <p:cTn id="15" presetID="1" presetClass="entr" presetSubtype="0" fill="hold" grpId="0" nodeType="afterEffect">
                                  <p:stCondLst>
                                    <p:cond delay="0"/>
                                  </p:stCondLst>
                                  <p:childTnLst>
                                    <p:set>
                                      <p:cBhvr>
                                        <p:cTn id="16" dur="1" fill="hold">
                                          <p:stCondLst>
                                            <p:cond delay="1009"/>
                                          </p:stCondLst>
                                        </p:cTn>
                                        <p:tgtEl>
                                          <p:spTgt spid="7"/>
                                        </p:tgtEl>
                                        <p:attrNameLst>
                                          <p:attrName>style.visibility</p:attrName>
                                        </p:attrNameLst>
                                      </p:cBhvr>
                                      <p:to>
                                        <p:strVal val="visible"/>
                                      </p:to>
                                    </p:set>
                                  </p:childTnLst>
                                </p:cTn>
                              </p:par>
                            </p:childTnLst>
                          </p:cTn>
                        </p:par>
                        <p:par>
                          <p:cTn id="17" fill="hold" nodeType="afterGroup">
                            <p:stCondLst>
                              <p:cond delay="3030"/>
                            </p:stCondLst>
                            <p:childTnLst>
                              <p:par>
                                <p:cTn id="18" presetID="1" presetClass="entr" presetSubtype="0" fill="hold" grpId="0" nodeType="afterEffect">
                                  <p:stCondLst>
                                    <p:cond delay="0"/>
                                  </p:stCondLst>
                                  <p:childTnLst>
                                    <p:set>
                                      <p:cBhvr>
                                        <p:cTn id="19" dur="1" fill="hold">
                                          <p:stCondLst>
                                            <p:cond delay="1009"/>
                                          </p:stCondLst>
                                        </p:cTn>
                                        <p:tgtEl>
                                          <p:spTgt spid="8"/>
                                        </p:tgtEl>
                                        <p:attrNameLst>
                                          <p:attrName>style.visibility</p:attrName>
                                        </p:attrNameLst>
                                      </p:cBhvr>
                                      <p:to>
                                        <p:strVal val="visible"/>
                                      </p:to>
                                    </p:set>
                                  </p:childTnLst>
                                </p:cTn>
                              </p:par>
                            </p:childTnLst>
                          </p:cTn>
                        </p:par>
                        <p:par>
                          <p:cTn id="20" fill="hold" nodeType="afterGroup">
                            <p:stCondLst>
                              <p:cond delay="4040"/>
                            </p:stCondLst>
                            <p:childTnLst>
                              <p:par>
                                <p:cTn id="21" presetID="1" presetClass="entr" presetSubtype="0" fill="hold" grpId="0" nodeType="afterEffect">
                                  <p:stCondLst>
                                    <p:cond delay="0"/>
                                  </p:stCondLst>
                                  <p:childTnLst>
                                    <p:set>
                                      <p:cBhvr>
                                        <p:cTn id="22" dur="1" fill="hold">
                                          <p:stCondLst>
                                            <p:cond delay="1009"/>
                                          </p:stCondLst>
                                        </p:cTn>
                                        <p:tgtEl>
                                          <p:spTgt spid="9"/>
                                        </p:tgtEl>
                                        <p:attrNameLst>
                                          <p:attrName>style.visibility</p:attrName>
                                        </p:attrNameLst>
                                      </p:cBhvr>
                                      <p:to>
                                        <p:strVal val="visible"/>
                                      </p:to>
                                    </p:set>
                                  </p:childTnLst>
                                </p:cTn>
                              </p:par>
                            </p:childTnLst>
                          </p:cTn>
                        </p:par>
                        <p:par>
                          <p:cTn id="23" fill="hold" nodeType="afterGroup">
                            <p:stCondLst>
                              <p:cond delay="5050"/>
                            </p:stCondLst>
                            <p:childTnLst>
                              <p:par>
                                <p:cTn id="24" presetID="1" presetClass="entr" presetSubtype="0" fill="hold" grpId="0" nodeType="afterEffect">
                                  <p:stCondLst>
                                    <p:cond delay="0"/>
                                  </p:stCondLst>
                                  <p:childTnLst>
                                    <p:set>
                                      <p:cBhvr>
                                        <p:cTn id="25" dur="1" fill="hold">
                                          <p:stCondLst>
                                            <p:cond delay="1009"/>
                                          </p:stCondLst>
                                        </p:cTn>
                                        <p:tgtEl>
                                          <p:spTgt spid="10"/>
                                        </p:tgtEl>
                                        <p:attrNameLst>
                                          <p:attrName>style.visibility</p:attrName>
                                        </p:attrNameLst>
                                      </p:cBhvr>
                                      <p:to>
                                        <p:strVal val="visible"/>
                                      </p:to>
                                    </p:set>
                                  </p:childTnLst>
                                </p:cTn>
                              </p:par>
                            </p:childTnLst>
                          </p:cTn>
                        </p:par>
                        <p:par>
                          <p:cTn id="26" fill="hold" nodeType="afterGroup">
                            <p:stCondLst>
                              <p:cond delay="6060"/>
                            </p:stCondLst>
                            <p:childTnLst>
                              <p:par>
                                <p:cTn id="27" presetID="1" presetClass="entr" presetSubtype="0" fill="hold" grpId="0" nodeType="afterEffect">
                                  <p:stCondLst>
                                    <p:cond delay="0"/>
                                  </p:stCondLst>
                                  <p:childTnLst>
                                    <p:set>
                                      <p:cBhvr>
                                        <p:cTn id="28" dur="1" fill="hold">
                                          <p:stCondLst>
                                            <p:cond delay="1009"/>
                                          </p:stCondLst>
                                        </p:cTn>
                                        <p:tgtEl>
                                          <p:spTgt spid="11"/>
                                        </p:tgtEl>
                                        <p:attrNameLst>
                                          <p:attrName>style.visibility</p:attrName>
                                        </p:attrNameLst>
                                      </p:cBhvr>
                                      <p:to>
                                        <p:strVal val="visible"/>
                                      </p:to>
                                    </p:set>
                                  </p:childTnLst>
                                </p:cTn>
                              </p:par>
                            </p:childTnLst>
                          </p:cTn>
                        </p:par>
                        <p:par>
                          <p:cTn id="29" fill="hold" nodeType="afterGroup">
                            <p:stCondLst>
                              <p:cond delay="7070"/>
                            </p:stCondLst>
                            <p:childTnLst>
                              <p:par>
                                <p:cTn id="30" presetID="1" presetClass="entr" presetSubtype="0" fill="hold" grpId="0" nodeType="afterEffect">
                                  <p:stCondLst>
                                    <p:cond delay="0"/>
                                  </p:stCondLst>
                                  <p:childTnLst>
                                    <p:set>
                                      <p:cBhvr>
                                        <p:cTn id="31" dur="1" fill="hold">
                                          <p:stCondLst>
                                            <p:cond delay="1009"/>
                                          </p:stCondLst>
                                        </p:cTn>
                                        <p:tgtEl>
                                          <p:spTgt spid="12"/>
                                        </p:tgtEl>
                                        <p:attrNameLst>
                                          <p:attrName>style.visibility</p:attrName>
                                        </p:attrNameLst>
                                      </p:cBhvr>
                                      <p:to>
                                        <p:strVal val="visible"/>
                                      </p:to>
                                    </p:set>
                                  </p:childTnLst>
                                </p:cTn>
                              </p:par>
                            </p:childTnLst>
                          </p:cTn>
                        </p:par>
                        <p:par>
                          <p:cTn id="32" fill="hold" nodeType="afterGroup">
                            <p:stCondLst>
                              <p:cond delay="8080"/>
                            </p:stCondLst>
                            <p:childTnLst>
                              <p:par>
                                <p:cTn id="33" presetID="1" presetClass="entr" presetSubtype="0" fill="hold" grpId="0" nodeType="afterEffect">
                                  <p:stCondLst>
                                    <p:cond delay="0"/>
                                  </p:stCondLst>
                                  <p:childTnLst>
                                    <p:set>
                                      <p:cBhvr>
                                        <p:cTn id="34" dur="1" fill="hold">
                                          <p:stCondLst>
                                            <p:cond delay="1009"/>
                                          </p:stCondLst>
                                        </p:cTn>
                                        <p:tgtEl>
                                          <p:spTgt spid="13"/>
                                        </p:tgtEl>
                                        <p:attrNameLst>
                                          <p:attrName>style.visibility</p:attrName>
                                        </p:attrNameLst>
                                      </p:cBhvr>
                                      <p:to>
                                        <p:strVal val="visible"/>
                                      </p:to>
                                    </p:set>
                                  </p:childTnLst>
                                </p:cTn>
                              </p:par>
                            </p:childTnLst>
                          </p:cTn>
                        </p:par>
                        <p:par>
                          <p:cTn id="35" fill="hold" nodeType="afterGroup">
                            <p:stCondLst>
                              <p:cond delay="9090"/>
                            </p:stCondLst>
                            <p:childTnLst>
                              <p:par>
                                <p:cTn id="36" presetID="1" presetClass="entr" presetSubtype="0" fill="hold" grpId="0" nodeType="afterEffect">
                                  <p:stCondLst>
                                    <p:cond delay="0"/>
                                  </p:stCondLst>
                                  <p:childTnLst>
                                    <p:set>
                                      <p:cBhvr>
                                        <p:cTn id="37" dur="1" fill="hold">
                                          <p:stCondLst>
                                            <p:cond delay="1009"/>
                                          </p:stCondLst>
                                        </p:cTn>
                                        <p:tgtEl>
                                          <p:spTgt spid="14"/>
                                        </p:tgtEl>
                                        <p:attrNameLst>
                                          <p:attrName>style.visibility</p:attrName>
                                        </p:attrNameLst>
                                      </p:cBhvr>
                                      <p:to>
                                        <p:strVal val="visible"/>
                                      </p:to>
                                    </p:set>
                                  </p:childTnLst>
                                </p:cTn>
                              </p:par>
                            </p:childTnLst>
                          </p:cTn>
                        </p:par>
                        <p:par>
                          <p:cTn id="38" fill="hold" nodeType="afterGroup">
                            <p:stCondLst>
                              <p:cond delay="10100"/>
                            </p:stCondLst>
                            <p:childTnLst>
                              <p:par>
                                <p:cTn id="39" presetID="1" presetClass="entr" presetSubtype="0" fill="hold" grpId="0" nodeType="afterEffect">
                                  <p:stCondLst>
                                    <p:cond delay="0"/>
                                  </p:stCondLst>
                                  <p:childTnLst>
                                    <p:set>
                                      <p:cBhvr>
                                        <p:cTn id="40" dur="1" fill="hold">
                                          <p:stCondLst>
                                            <p:cond delay="1009"/>
                                          </p:stCondLst>
                                        </p:cTn>
                                        <p:tgtEl>
                                          <p:spTgt spid="15"/>
                                        </p:tgtEl>
                                        <p:attrNameLst>
                                          <p:attrName>style.visibility</p:attrName>
                                        </p:attrNameLst>
                                      </p:cBhvr>
                                      <p:to>
                                        <p:strVal val="visible"/>
                                      </p:to>
                                    </p:set>
                                  </p:childTnLst>
                                </p:cTn>
                              </p:par>
                            </p:childTnLst>
                          </p:cTn>
                        </p:par>
                        <p:par>
                          <p:cTn id="41" fill="hold" nodeType="afterGroup">
                            <p:stCondLst>
                              <p:cond delay="11110"/>
                            </p:stCondLst>
                            <p:childTnLst>
                              <p:par>
                                <p:cTn id="42" presetID="1" presetClass="entr" presetSubtype="0" fill="hold" grpId="0" nodeType="afterEffect">
                                  <p:stCondLst>
                                    <p:cond delay="0"/>
                                  </p:stCondLst>
                                  <p:childTnLst>
                                    <p:set>
                                      <p:cBhvr>
                                        <p:cTn id="43" dur="1" fill="hold">
                                          <p:stCondLst>
                                            <p:cond delay="1009"/>
                                          </p:stCondLst>
                                        </p:cTn>
                                        <p:tgtEl>
                                          <p:spTgt spid="16"/>
                                        </p:tgtEl>
                                        <p:attrNameLst>
                                          <p:attrName>style.visibility</p:attrName>
                                        </p:attrNameLst>
                                      </p:cBhvr>
                                      <p:to>
                                        <p:strVal val="visible"/>
                                      </p:to>
                                    </p:set>
                                  </p:childTnLst>
                                </p:cTn>
                              </p:par>
                            </p:childTnLst>
                          </p:cTn>
                        </p:par>
                        <p:par>
                          <p:cTn id="44" fill="hold" nodeType="afterGroup">
                            <p:stCondLst>
                              <p:cond delay="12120"/>
                            </p:stCondLst>
                            <p:childTnLst>
                              <p:par>
                                <p:cTn id="45" presetID="1" presetClass="entr" presetSubtype="0" fill="hold" grpId="0" nodeType="afterEffect">
                                  <p:stCondLst>
                                    <p:cond delay="0"/>
                                  </p:stCondLst>
                                  <p:childTnLst>
                                    <p:set>
                                      <p:cBhvr>
                                        <p:cTn id="46" dur="1" fill="hold">
                                          <p:stCondLst>
                                            <p:cond delay="1009"/>
                                          </p:stCondLst>
                                        </p:cTn>
                                        <p:tgtEl>
                                          <p:spTgt spid="17"/>
                                        </p:tgtEl>
                                        <p:attrNameLst>
                                          <p:attrName>style.visibility</p:attrName>
                                        </p:attrNameLst>
                                      </p:cBhvr>
                                      <p:to>
                                        <p:strVal val="visible"/>
                                      </p:to>
                                    </p:set>
                                  </p:childTnLst>
                                </p:cTn>
                              </p:par>
                            </p:childTnLst>
                          </p:cTn>
                        </p:par>
                        <p:par>
                          <p:cTn id="47" fill="hold" nodeType="afterGroup">
                            <p:stCondLst>
                              <p:cond delay="13130"/>
                            </p:stCondLst>
                            <p:childTnLst>
                              <p:par>
                                <p:cTn id="48" presetID="1" presetClass="entr" presetSubtype="0" fill="hold" grpId="0" nodeType="afterEffect">
                                  <p:stCondLst>
                                    <p:cond delay="0"/>
                                  </p:stCondLst>
                                  <p:childTnLst>
                                    <p:set>
                                      <p:cBhvr>
                                        <p:cTn id="49" dur="1" fill="hold">
                                          <p:stCondLst>
                                            <p:cond delay="1009"/>
                                          </p:stCondLst>
                                        </p:cTn>
                                        <p:tgtEl>
                                          <p:spTgt spid="18"/>
                                        </p:tgtEl>
                                        <p:attrNameLst>
                                          <p:attrName>style.visibility</p:attrName>
                                        </p:attrNameLst>
                                      </p:cBhvr>
                                      <p:to>
                                        <p:strVal val="visible"/>
                                      </p:to>
                                    </p:set>
                                  </p:childTnLst>
                                </p:cTn>
                              </p:par>
                            </p:childTnLst>
                          </p:cTn>
                        </p:par>
                        <p:par>
                          <p:cTn id="50" fill="hold" nodeType="afterGroup">
                            <p:stCondLst>
                              <p:cond delay="14140"/>
                            </p:stCondLst>
                            <p:childTnLst>
                              <p:par>
                                <p:cTn id="51" presetID="1" presetClass="entr" presetSubtype="0" fill="hold" grpId="0" nodeType="afterEffect">
                                  <p:stCondLst>
                                    <p:cond delay="0"/>
                                  </p:stCondLst>
                                  <p:childTnLst>
                                    <p:set>
                                      <p:cBhvr>
                                        <p:cTn id="52" dur="1" fill="hold">
                                          <p:stCondLst>
                                            <p:cond delay="1009"/>
                                          </p:stCondLst>
                                        </p:cTn>
                                        <p:tgtEl>
                                          <p:spTgt spid="19"/>
                                        </p:tgtEl>
                                        <p:attrNameLst>
                                          <p:attrName>style.visibility</p:attrName>
                                        </p:attrNameLst>
                                      </p:cBhvr>
                                      <p:to>
                                        <p:strVal val="visible"/>
                                      </p:to>
                                    </p:set>
                                  </p:childTnLst>
                                </p:cTn>
                              </p:par>
                            </p:childTnLst>
                          </p:cTn>
                        </p:par>
                        <p:par>
                          <p:cTn id="53" fill="hold" nodeType="afterGroup">
                            <p:stCondLst>
                              <p:cond delay="15150"/>
                            </p:stCondLst>
                            <p:childTnLst>
                              <p:par>
                                <p:cTn id="54" presetID="1" presetClass="entr" presetSubtype="0" fill="hold" grpId="0" nodeType="afterEffect">
                                  <p:stCondLst>
                                    <p:cond delay="0"/>
                                  </p:stCondLst>
                                  <p:childTnLst>
                                    <p:set>
                                      <p:cBhvr>
                                        <p:cTn id="55" dur="1" fill="hold">
                                          <p:stCondLst>
                                            <p:cond delay="1009"/>
                                          </p:stCondLst>
                                        </p:cTn>
                                        <p:tgtEl>
                                          <p:spTgt spid="20"/>
                                        </p:tgtEl>
                                        <p:attrNameLst>
                                          <p:attrName>style.visibility</p:attrName>
                                        </p:attrNameLst>
                                      </p:cBhvr>
                                      <p:to>
                                        <p:strVal val="visible"/>
                                      </p:to>
                                    </p:set>
                                  </p:childTnLst>
                                </p:cTn>
                              </p:par>
                            </p:childTnLst>
                          </p:cTn>
                        </p:par>
                        <p:par>
                          <p:cTn id="56" fill="hold" nodeType="afterGroup">
                            <p:stCondLst>
                              <p:cond delay="16160"/>
                            </p:stCondLst>
                            <p:childTnLst>
                              <p:par>
                                <p:cTn id="57" presetID="1" presetClass="entr" presetSubtype="0" fill="hold" grpId="0" nodeType="afterEffect">
                                  <p:stCondLst>
                                    <p:cond delay="0"/>
                                  </p:stCondLst>
                                  <p:childTnLst>
                                    <p:set>
                                      <p:cBhvr>
                                        <p:cTn id="58" dur="1" fill="hold">
                                          <p:stCondLst>
                                            <p:cond delay="1009"/>
                                          </p:stCondLst>
                                        </p:cTn>
                                        <p:tgtEl>
                                          <p:spTgt spid="21"/>
                                        </p:tgtEl>
                                        <p:attrNameLst>
                                          <p:attrName>style.visibility</p:attrName>
                                        </p:attrNameLst>
                                      </p:cBhvr>
                                      <p:to>
                                        <p:strVal val="visible"/>
                                      </p:to>
                                    </p:set>
                                  </p:childTnLst>
                                </p:cTn>
                              </p:par>
                            </p:childTnLst>
                          </p:cTn>
                        </p:par>
                        <p:par>
                          <p:cTn id="59" fill="hold" nodeType="afterGroup">
                            <p:stCondLst>
                              <p:cond delay="17170"/>
                            </p:stCondLst>
                            <p:childTnLst>
                              <p:par>
                                <p:cTn id="60" presetID="1" presetClass="entr" presetSubtype="0" fill="hold" grpId="0" nodeType="afterEffect">
                                  <p:stCondLst>
                                    <p:cond delay="0"/>
                                  </p:stCondLst>
                                  <p:childTnLst>
                                    <p:set>
                                      <p:cBhvr>
                                        <p:cTn id="61" dur="1" fill="hold">
                                          <p:stCondLst>
                                            <p:cond delay="1009"/>
                                          </p:stCondLst>
                                        </p:cTn>
                                        <p:tgtEl>
                                          <p:spTgt spid="22"/>
                                        </p:tgtEl>
                                        <p:attrNameLst>
                                          <p:attrName>style.visibility</p:attrName>
                                        </p:attrNameLst>
                                      </p:cBhvr>
                                      <p:to>
                                        <p:strVal val="visible"/>
                                      </p:to>
                                    </p:set>
                                  </p:childTnLst>
                                </p:cTn>
                              </p:par>
                            </p:childTnLst>
                          </p:cTn>
                        </p:par>
                        <p:par>
                          <p:cTn id="62" fill="hold" nodeType="afterGroup">
                            <p:stCondLst>
                              <p:cond delay="18180"/>
                            </p:stCondLst>
                            <p:childTnLst>
                              <p:par>
                                <p:cTn id="63" presetID="1" presetClass="entr" presetSubtype="0" fill="hold" grpId="0" nodeType="afterEffect">
                                  <p:stCondLst>
                                    <p:cond delay="0"/>
                                  </p:stCondLst>
                                  <p:childTnLst>
                                    <p:set>
                                      <p:cBhvr>
                                        <p:cTn id="64" dur="1" fill="hold">
                                          <p:stCondLst>
                                            <p:cond delay="1009"/>
                                          </p:stCondLst>
                                        </p:cTn>
                                        <p:tgtEl>
                                          <p:spTgt spid="23"/>
                                        </p:tgtEl>
                                        <p:attrNameLst>
                                          <p:attrName>style.visibility</p:attrName>
                                        </p:attrNameLst>
                                      </p:cBhvr>
                                      <p:to>
                                        <p:strVal val="visible"/>
                                      </p:to>
                                    </p:set>
                                  </p:childTnLst>
                                </p:cTn>
                              </p:par>
                            </p:childTnLst>
                          </p:cTn>
                        </p:par>
                        <p:par>
                          <p:cTn id="65" fill="hold" nodeType="afterGroup">
                            <p:stCondLst>
                              <p:cond delay="19190"/>
                            </p:stCondLst>
                            <p:childTnLst>
                              <p:par>
                                <p:cTn id="66" presetID="1" presetClass="entr" presetSubtype="0" fill="hold" grpId="0" nodeType="afterEffect">
                                  <p:stCondLst>
                                    <p:cond delay="0"/>
                                  </p:stCondLst>
                                  <p:childTnLst>
                                    <p:set>
                                      <p:cBhvr>
                                        <p:cTn id="67" dur="1" fill="hold">
                                          <p:stCondLst>
                                            <p:cond delay="1009"/>
                                          </p:stCondLst>
                                        </p:cTn>
                                        <p:tgtEl>
                                          <p:spTgt spid="24"/>
                                        </p:tgtEl>
                                        <p:attrNameLst>
                                          <p:attrName>style.visibility</p:attrName>
                                        </p:attrNameLst>
                                      </p:cBhvr>
                                      <p:to>
                                        <p:strVal val="visible"/>
                                      </p:to>
                                    </p:set>
                                  </p:childTnLst>
                                </p:cTn>
                              </p:par>
                            </p:childTnLst>
                          </p:cTn>
                        </p:par>
                        <p:par>
                          <p:cTn id="68" fill="hold" nodeType="afterGroup">
                            <p:stCondLst>
                              <p:cond delay="20200"/>
                            </p:stCondLst>
                            <p:childTnLst>
                              <p:par>
                                <p:cTn id="69" presetID="1" presetClass="entr" presetSubtype="0" fill="hold" grpId="0" nodeType="afterEffect">
                                  <p:stCondLst>
                                    <p:cond delay="0"/>
                                  </p:stCondLst>
                                  <p:childTnLst>
                                    <p:set>
                                      <p:cBhvr>
                                        <p:cTn id="70" dur="1" fill="hold">
                                          <p:stCondLst>
                                            <p:cond delay="1009"/>
                                          </p:stCondLst>
                                        </p:cTn>
                                        <p:tgtEl>
                                          <p:spTgt spid="25"/>
                                        </p:tgtEl>
                                        <p:attrNameLst>
                                          <p:attrName>style.visibility</p:attrName>
                                        </p:attrNameLst>
                                      </p:cBhvr>
                                      <p:to>
                                        <p:strVal val="visible"/>
                                      </p:to>
                                    </p:set>
                                  </p:childTnLst>
                                </p:cTn>
                              </p:par>
                            </p:childTnLst>
                          </p:cTn>
                        </p:par>
                        <p:par>
                          <p:cTn id="71" fill="hold" nodeType="afterGroup">
                            <p:stCondLst>
                              <p:cond delay="21210"/>
                            </p:stCondLst>
                            <p:childTnLst>
                              <p:par>
                                <p:cTn id="72" presetID="1" presetClass="entr" presetSubtype="0" fill="hold" grpId="0" nodeType="afterEffect">
                                  <p:stCondLst>
                                    <p:cond delay="0"/>
                                  </p:stCondLst>
                                  <p:childTnLst>
                                    <p:set>
                                      <p:cBhvr>
                                        <p:cTn id="73" dur="1" fill="hold">
                                          <p:stCondLst>
                                            <p:cond delay="1009"/>
                                          </p:stCondLst>
                                        </p:cTn>
                                        <p:tgtEl>
                                          <p:spTgt spid="26"/>
                                        </p:tgtEl>
                                        <p:attrNameLst>
                                          <p:attrName>style.visibility</p:attrName>
                                        </p:attrNameLst>
                                      </p:cBhvr>
                                      <p:to>
                                        <p:strVal val="visible"/>
                                      </p:to>
                                    </p:set>
                                  </p:childTnLst>
                                </p:cTn>
                              </p:par>
                            </p:childTnLst>
                          </p:cTn>
                        </p:par>
                        <p:par>
                          <p:cTn id="74" fill="hold" nodeType="afterGroup">
                            <p:stCondLst>
                              <p:cond delay="22220"/>
                            </p:stCondLst>
                            <p:childTnLst>
                              <p:par>
                                <p:cTn id="75" presetID="1" presetClass="entr" presetSubtype="0" fill="hold" grpId="0" nodeType="afterEffect">
                                  <p:stCondLst>
                                    <p:cond delay="0"/>
                                  </p:stCondLst>
                                  <p:childTnLst>
                                    <p:set>
                                      <p:cBhvr>
                                        <p:cTn id="76" dur="1" fill="hold">
                                          <p:stCondLst>
                                            <p:cond delay="1009"/>
                                          </p:stCondLst>
                                        </p:cTn>
                                        <p:tgtEl>
                                          <p:spTgt spid="27"/>
                                        </p:tgtEl>
                                        <p:attrNameLst>
                                          <p:attrName>style.visibility</p:attrName>
                                        </p:attrNameLst>
                                      </p:cBhvr>
                                      <p:to>
                                        <p:strVal val="visible"/>
                                      </p:to>
                                    </p:set>
                                  </p:childTnLst>
                                </p:cTn>
                              </p:par>
                            </p:childTnLst>
                          </p:cTn>
                        </p:par>
                        <p:par>
                          <p:cTn id="77" fill="hold" nodeType="afterGroup">
                            <p:stCondLst>
                              <p:cond delay="23230"/>
                            </p:stCondLst>
                            <p:childTnLst>
                              <p:par>
                                <p:cTn id="78" presetID="1" presetClass="entr" presetSubtype="0" fill="hold" grpId="0" nodeType="afterEffect">
                                  <p:stCondLst>
                                    <p:cond delay="0"/>
                                  </p:stCondLst>
                                  <p:childTnLst>
                                    <p:set>
                                      <p:cBhvr>
                                        <p:cTn id="79" dur="1" fill="hold">
                                          <p:stCondLst>
                                            <p:cond delay="1009"/>
                                          </p:stCondLst>
                                        </p:cTn>
                                        <p:tgtEl>
                                          <p:spTgt spid="28"/>
                                        </p:tgtEl>
                                        <p:attrNameLst>
                                          <p:attrName>style.visibility</p:attrName>
                                        </p:attrNameLst>
                                      </p:cBhvr>
                                      <p:to>
                                        <p:strVal val="visible"/>
                                      </p:to>
                                    </p:set>
                                  </p:childTnLst>
                                </p:cTn>
                              </p:par>
                            </p:childTnLst>
                          </p:cTn>
                        </p:par>
                        <p:par>
                          <p:cTn id="80" fill="hold" nodeType="afterGroup">
                            <p:stCondLst>
                              <p:cond delay="24240"/>
                            </p:stCondLst>
                            <p:childTnLst>
                              <p:par>
                                <p:cTn id="81" presetID="1" presetClass="entr" presetSubtype="0" fill="hold" grpId="0" nodeType="afterEffect">
                                  <p:stCondLst>
                                    <p:cond delay="0"/>
                                  </p:stCondLst>
                                  <p:childTnLst>
                                    <p:set>
                                      <p:cBhvr>
                                        <p:cTn id="82" dur="1" fill="hold">
                                          <p:stCondLst>
                                            <p:cond delay="1009"/>
                                          </p:stCondLst>
                                        </p:cTn>
                                        <p:tgtEl>
                                          <p:spTgt spid="29"/>
                                        </p:tgtEl>
                                        <p:attrNameLst>
                                          <p:attrName>style.visibility</p:attrName>
                                        </p:attrNameLst>
                                      </p:cBhvr>
                                      <p:to>
                                        <p:strVal val="visible"/>
                                      </p:to>
                                    </p:set>
                                  </p:childTnLst>
                                </p:cTn>
                              </p:par>
                            </p:childTnLst>
                          </p:cTn>
                        </p:par>
                        <p:par>
                          <p:cTn id="83" fill="hold" nodeType="afterGroup">
                            <p:stCondLst>
                              <p:cond delay="25250"/>
                            </p:stCondLst>
                            <p:childTnLst>
                              <p:par>
                                <p:cTn id="84" presetID="1" presetClass="entr" presetSubtype="0" fill="hold" grpId="0" nodeType="afterEffect">
                                  <p:stCondLst>
                                    <p:cond delay="0"/>
                                  </p:stCondLst>
                                  <p:childTnLst>
                                    <p:set>
                                      <p:cBhvr>
                                        <p:cTn id="85" dur="1" fill="hold">
                                          <p:stCondLst>
                                            <p:cond delay="1009"/>
                                          </p:stCondLst>
                                        </p:cTn>
                                        <p:tgtEl>
                                          <p:spTgt spid="30"/>
                                        </p:tgtEl>
                                        <p:attrNameLst>
                                          <p:attrName>style.visibility</p:attrName>
                                        </p:attrNameLst>
                                      </p:cBhvr>
                                      <p:to>
                                        <p:strVal val="visible"/>
                                      </p:to>
                                    </p:set>
                                  </p:childTnLst>
                                </p:cTn>
                              </p:par>
                            </p:childTnLst>
                          </p:cTn>
                        </p:par>
                        <p:par>
                          <p:cTn id="86" fill="hold" nodeType="afterGroup">
                            <p:stCondLst>
                              <p:cond delay="26260"/>
                            </p:stCondLst>
                            <p:childTnLst>
                              <p:par>
                                <p:cTn id="87" presetID="1" presetClass="entr" presetSubtype="0" fill="hold" grpId="0" nodeType="afterEffect">
                                  <p:stCondLst>
                                    <p:cond delay="0"/>
                                  </p:stCondLst>
                                  <p:childTnLst>
                                    <p:set>
                                      <p:cBhvr>
                                        <p:cTn id="88" dur="1" fill="hold">
                                          <p:stCondLst>
                                            <p:cond delay="1009"/>
                                          </p:stCondLst>
                                        </p:cTn>
                                        <p:tgtEl>
                                          <p:spTgt spid="31"/>
                                        </p:tgtEl>
                                        <p:attrNameLst>
                                          <p:attrName>style.visibility</p:attrName>
                                        </p:attrNameLst>
                                      </p:cBhvr>
                                      <p:to>
                                        <p:strVal val="visible"/>
                                      </p:to>
                                    </p:set>
                                  </p:childTnLst>
                                </p:cTn>
                              </p:par>
                            </p:childTnLst>
                          </p:cTn>
                        </p:par>
                        <p:par>
                          <p:cTn id="89" fill="hold" nodeType="afterGroup">
                            <p:stCondLst>
                              <p:cond delay="27270"/>
                            </p:stCondLst>
                            <p:childTnLst>
                              <p:par>
                                <p:cTn id="90" presetID="1" presetClass="entr" presetSubtype="0" fill="hold" grpId="0" nodeType="afterEffect">
                                  <p:stCondLst>
                                    <p:cond delay="0"/>
                                  </p:stCondLst>
                                  <p:childTnLst>
                                    <p:set>
                                      <p:cBhvr>
                                        <p:cTn id="91" dur="1" fill="hold">
                                          <p:stCondLst>
                                            <p:cond delay="1009"/>
                                          </p:stCondLst>
                                        </p:cTn>
                                        <p:tgtEl>
                                          <p:spTgt spid="32"/>
                                        </p:tgtEl>
                                        <p:attrNameLst>
                                          <p:attrName>style.visibility</p:attrName>
                                        </p:attrNameLst>
                                      </p:cBhvr>
                                      <p:to>
                                        <p:strVal val="visible"/>
                                      </p:to>
                                    </p:set>
                                  </p:childTnLst>
                                </p:cTn>
                              </p:par>
                            </p:childTnLst>
                          </p:cTn>
                        </p:par>
                        <p:par>
                          <p:cTn id="92" fill="hold" nodeType="afterGroup">
                            <p:stCondLst>
                              <p:cond delay="28280"/>
                            </p:stCondLst>
                            <p:childTnLst>
                              <p:par>
                                <p:cTn id="93" presetID="1" presetClass="entr" presetSubtype="0" fill="hold" grpId="0" nodeType="afterEffect">
                                  <p:stCondLst>
                                    <p:cond delay="0"/>
                                  </p:stCondLst>
                                  <p:childTnLst>
                                    <p:set>
                                      <p:cBhvr>
                                        <p:cTn id="94" dur="1" fill="hold">
                                          <p:stCondLst>
                                            <p:cond delay="1009"/>
                                          </p:stCondLst>
                                        </p:cTn>
                                        <p:tgtEl>
                                          <p:spTgt spid="33"/>
                                        </p:tgtEl>
                                        <p:attrNameLst>
                                          <p:attrName>style.visibility</p:attrName>
                                        </p:attrNameLst>
                                      </p:cBhvr>
                                      <p:to>
                                        <p:strVal val="visible"/>
                                      </p:to>
                                    </p:set>
                                  </p:childTnLst>
                                </p:cTn>
                              </p:par>
                            </p:childTnLst>
                          </p:cTn>
                        </p:par>
                        <p:par>
                          <p:cTn id="95" fill="hold" nodeType="afterGroup">
                            <p:stCondLst>
                              <p:cond delay="29290"/>
                            </p:stCondLst>
                            <p:childTnLst>
                              <p:par>
                                <p:cTn id="96" presetID="1" presetClass="entr" presetSubtype="0" fill="hold" grpId="0" nodeType="afterEffect">
                                  <p:stCondLst>
                                    <p:cond delay="0"/>
                                  </p:stCondLst>
                                  <p:childTnLst>
                                    <p:set>
                                      <p:cBhvr>
                                        <p:cTn id="97" dur="1" fill="hold">
                                          <p:stCondLst>
                                            <p:cond delay="100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4926</TotalTime>
  <Words>4924</Words>
  <Application>Microsoft Macintosh PowerPoint</Application>
  <PresentationFormat>画面に合わせる (4:3)</PresentationFormat>
  <Paragraphs>994</Paragraphs>
  <Slides>82</Slides>
  <Notes>9</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82</vt:i4>
      </vt:variant>
    </vt:vector>
  </HeadingPairs>
  <TitlesOfParts>
    <vt:vector size="84" baseType="lpstr">
      <vt:lpstr>ホワイト</vt:lpstr>
      <vt:lpstr>グラフ</vt:lpstr>
      <vt:lpstr>PowerPoint プレゼンテーション</vt:lpstr>
      <vt:lpstr>慶應イノベーティブデザインスクール第一回ワークショップ#3 SUNDAY KiDS! ２０１２年６月３日　日吉 協生館４階中教室</vt:lpstr>
      <vt:lpstr>注意事項</vt:lpstr>
      <vt:lpstr>PowerPoint プレゼンテーション</vt:lpstr>
      <vt:lpstr>デザインプロジェクトで学ぶ方法論・手法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（一般論ですが、） 悪いコメントと良いコメント</vt:lpstr>
      <vt:lpstr>PowerPoint プレゼンテーション</vt:lpstr>
      <vt:lpstr>PowerPoint プレゼンテーション</vt:lpstr>
      <vt:lpstr>PowerPoint プレゼンテーション</vt:lpstr>
      <vt:lpstr>「集合知」の存在は 科学的に立証されている</vt:lpstr>
      <vt:lpstr>PowerPoint プレゼンテーション</vt:lpstr>
      <vt:lpstr>PowerPoint プレゼンテーション</vt:lpstr>
      <vt:lpstr>PowerPoint プレゼンテーション</vt:lpstr>
      <vt:lpstr>Scenario Graph</vt:lpstr>
      <vt:lpstr>シナリオグラフ有効性検証　</vt:lpstr>
      <vt:lpstr>Scenario Graph有効性結果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デザインプロジェクトで学ぶ方法論・手法</vt:lpstr>
      <vt:lpstr>PowerPoint プレゼンテーション</vt:lpstr>
      <vt:lpstr>多視点の有効性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慶應義塾大学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慶應イノベーティブデザインスクール 第一回ワークショップ SUNDAY KIDS!</dc:title>
  <dc:creator>前野 隆司</dc:creator>
  <cp:lastModifiedBy>Uniform</cp:lastModifiedBy>
  <cp:revision>149</cp:revision>
  <dcterms:created xsi:type="dcterms:W3CDTF">2012-06-02T23:47:17Z</dcterms:created>
  <dcterms:modified xsi:type="dcterms:W3CDTF">2012-06-03T07:37:18Z</dcterms:modified>
</cp:coreProperties>
</file>