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794" autoAdjust="0"/>
  </p:normalViewPr>
  <p:slideViewPr>
    <p:cSldViewPr snapToGrid="0" snapToObjects="1">
      <p:cViewPr varScale="1">
        <p:scale>
          <a:sx n="98" d="100"/>
          <a:sy n="98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6ACB-6077-554F-B953-21CAA3204FD1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78B88-58B5-B24A-B7C4-7FCE0BF3D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55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まず、各人に質問、それをもとにみなでグルーピング。その後ブレスト？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D296-619C-49FE-9DD5-6A45B810793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41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05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83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3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7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7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94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91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17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03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7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48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BB17-61A2-3B45-9490-BF87FEB6FE1E}" type="datetimeFigureOut">
              <a:rPr kumimoji="1" lang="ja-JP" altLang="en-US" smtClean="0"/>
              <a:t>12/05/02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EB9F-97ED-224A-9801-9670DDB7E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77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16686"/>
            <a:ext cx="8229600" cy="3827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Lecture items </a:t>
            </a:r>
            <a:r>
              <a:rPr lang="en-US" altLang="ja-JP" dirty="0"/>
              <a:t>are available </a:t>
            </a:r>
            <a:r>
              <a:rPr lang="en-US" altLang="ja-JP" dirty="0" smtClean="0"/>
              <a:t>at: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>
                <a:solidFill>
                  <a:srgbClr val="0000FF"/>
                </a:solidFill>
              </a:rPr>
              <a:t>http://</a:t>
            </a:r>
            <a:r>
              <a:rPr lang="en-US" altLang="ja-JP" dirty="0" err="1">
                <a:solidFill>
                  <a:srgbClr val="0000FF"/>
                </a:solidFill>
              </a:rPr>
              <a:t>lab.sdm.keio.ac.jp</a:t>
            </a:r>
            <a:r>
              <a:rPr lang="en-US" altLang="ja-JP" dirty="0">
                <a:solidFill>
                  <a:srgbClr val="0000FF"/>
                </a:solidFill>
              </a:rPr>
              <a:t>/</a:t>
            </a:r>
            <a:r>
              <a:rPr lang="en-US" altLang="ja-JP" dirty="0" err="1">
                <a:solidFill>
                  <a:srgbClr val="0000FF"/>
                </a:solidFill>
              </a:rPr>
              <a:t>maeno</a:t>
            </a:r>
            <a:r>
              <a:rPr lang="en-US" altLang="ja-JP" dirty="0">
                <a:solidFill>
                  <a:srgbClr val="0000FF"/>
                </a:solidFill>
              </a:rPr>
              <a:t>/</a:t>
            </a:r>
            <a:r>
              <a:rPr lang="en-US" altLang="ja-JP" dirty="0" err="1">
                <a:solidFill>
                  <a:srgbClr val="0000FF"/>
                </a:solidFill>
              </a:rPr>
              <a:t>basis_of_sdm</a:t>
            </a:r>
            <a:r>
              <a:rPr lang="en-US" altLang="ja-JP" dirty="0">
                <a:solidFill>
                  <a:srgbClr val="0000FF"/>
                </a:solidFill>
              </a:rPr>
              <a:t>/</a:t>
            </a:r>
            <a:r>
              <a:rPr lang="en-US" altLang="ja-JP" dirty="0" err="1">
                <a:solidFill>
                  <a:srgbClr val="0000FF"/>
                </a:solidFill>
              </a:rPr>
              <a:t>index.html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1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2227"/>
            <a:ext cx="8229600" cy="776593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Impact"/>
              </a:rPr>
              <a:t>Homework</a:t>
            </a:r>
            <a:endParaRPr kumimoji="1" lang="ja-JP" altLang="en-US" dirty="0">
              <a:latin typeface="Impac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BF-0C40-42A4-BA26-147CC5D7B11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5988" y="959680"/>
            <a:ext cx="8333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3200" dirty="0" smtClean="0">
                <a:latin typeface="Chalkboard"/>
                <a:cs typeface="Chalkboard"/>
              </a:rPr>
              <a:t>Go outside!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 smtClean="0">
                <a:latin typeface="Chalkboard"/>
                <a:cs typeface="Chalkboard"/>
              </a:rPr>
              <a:t>Take 10 </a:t>
            </a:r>
            <a:r>
              <a:rPr lang="en-US" altLang="ja-JP" sz="3200" dirty="0" smtClean="0">
                <a:latin typeface="Chalkboard"/>
                <a:cs typeface="Chalkboard"/>
              </a:rPr>
              <a:t>pictures </a:t>
            </a:r>
            <a:r>
              <a:rPr lang="en-US" altLang="ja-JP" sz="3200" dirty="0" smtClean="0">
                <a:latin typeface="Chalkboard"/>
                <a:cs typeface="Chalkboard"/>
              </a:rPr>
              <a:t>each in relation </a:t>
            </a:r>
            <a:r>
              <a:rPr lang="en-US" altLang="ja-JP" sz="3200" dirty="0" smtClean="0">
                <a:latin typeface="Chalkboard"/>
                <a:cs typeface="Chalkboard"/>
              </a:rPr>
              <a:t>to your team topic.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 smtClean="0">
                <a:latin typeface="Chalkboard"/>
                <a:cs typeface="Chalkboard"/>
              </a:rPr>
              <a:t>Share the pictures within your team.</a:t>
            </a:r>
          </a:p>
        </p:txBody>
      </p:sp>
      <p:pic>
        <p:nvPicPr>
          <p:cNvPr id="5" name="図 4" descr="IMG_02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 b="37253"/>
          <a:stretch/>
        </p:blipFill>
        <p:spPr>
          <a:xfrm>
            <a:off x="685285" y="3176330"/>
            <a:ext cx="7764291" cy="311864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556577" y="6225317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ENERGY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10540" y="622439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SECURITY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19343" y="3972391"/>
            <a:ext cx="6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Taizo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179" y="3972391"/>
            <a:ext cx="88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Toshiro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696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ブレーンストーミング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Brainstorming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444722"/>
            <a:ext cx="6400800" cy="1194078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前野　隆司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r>
              <a:rPr lang="en-US" altLang="ja-JP" sz="4000" dirty="0" smtClean="0">
                <a:solidFill>
                  <a:srgbClr val="376092"/>
                </a:solidFill>
              </a:rPr>
              <a:t>Takashi </a:t>
            </a:r>
            <a:r>
              <a:rPr lang="en-US" altLang="ja-JP" sz="4000" dirty="0" err="1" smtClean="0">
                <a:solidFill>
                  <a:srgbClr val="376092"/>
                </a:solidFill>
              </a:rPr>
              <a:t>Maeno</a:t>
            </a:r>
            <a:endParaRPr lang="en-US" altLang="ja-JP" sz="4000" dirty="0" smtClean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3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82227"/>
            <a:ext cx="9144000" cy="1335411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Brainstorming</a:t>
            </a:r>
            <a:br>
              <a:rPr kumimoji="1" lang="en-US" altLang="ja-JP" b="1" dirty="0" smtClean="0"/>
            </a:br>
            <a:r>
              <a:rPr lang="en-US" altLang="ja-JP" sz="3100" dirty="0"/>
              <a:t>(by IDEO, California</a:t>
            </a:r>
            <a:r>
              <a:rPr lang="en-US" altLang="ja-JP" sz="3100" dirty="0" smtClean="0"/>
              <a:t>)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81928"/>
            <a:ext cx="8229600" cy="506916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stay focused on the topic</a:t>
            </a:r>
          </a:p>
          <a:p>
            <a:r>
              <a:rPr lang="en-US" altLang="ja-JP" dirty="0" smtClean="0"/>
              <a:t>encourage wild ideas</a:t>
            </a:r>
          </a:p>
          <a:p>
            <a:r>
              <a:rPr lang="en-US" altLang="ja-JP" dirty="0" smtClean="0"/>
              <a:t>defer judgment to avoid interrupting the flow of ideas</a:t>
            </a:r>
          </a:p>
          <a:p>
            <a:r>
              <a:rPr lang="en-US" altLang="ja-JP" dirty="0" smtClean="0"/>
              <a:t>build on the ideas of others</a:t>
            </a:r>
          </a:p>
          <a:p>
            <a:r>
              <a:rPr lang="en-US" altLang="ja-JP" dirty="0" smtClean="0"/>
              <a:t>hold only one conversation at a time to ensure that introverts also got their say</a:t>
            </a:r>
          </a:p>
          <a:p>
            <a:r>
              <a:rPr lang="en-US" altLang="ja-JP" dirty="0" smtClean="0"/>
              <a:t>go for quantity (150 ideas in 30 to 45 minutes)</a:t>
            </a:r>
          </a:p>
          <a:p>
            <a:r>
              <a:rPr lang="en-US" altLang="ja-JP" dirty="0" smtClean="0"/>
              <a:t>be visual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994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eio_ALPS_WS1_Brainstorming_Creativity_v1_annotated1_ページ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t="52536" r="20302" b="13164"/>
          <a:stretch>
            <a:fillRect/>
          </a:stretch>
        </p:blipFill>
        <p:spPr bwMode="auto">
          <a:xfrm>
            <a:off x="211138" y="157163"/>
            <a:ext cx="87503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テキスト ボックス 2"/>
          <p:cNvSpPr txBox="1">
            <a:spLocks noChangeArrowheads="1"/>
          </p:cNvSpPr>
          <p:nvPr/>
        </p:nvSpPr>
        <p:spPr bwMode="auto">
          <a:xfrm>
            <a:off x="7715250" y="2041525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6600"/>
                </a:solidFill>
              </a:rPr>
              <a:t>５～１０名</a:t>
            </a:r>
          </a:p>
        </p:txBody>
      </p:sp>
    </p:spTree>
    <p:extLst>
      <p:ext uri="{BB962C8B-B14F-4D97-AF65-F5344CB8AC3E}">
        <p14:creationId xmlns:p14="http://schemas.microsoft.com/office/powerpoint/2010/main" val="233357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Keio_ALPS_WS1_Brainstorming_Creativity_v1_annotated1_ページ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52528" r="20334" b="12926"/>
          <a:stretch>
            <a:fillRect/>
          </a:stretch>
        </p:blipFill>
        <p:spPr bwMode="auto">
          <a:xfrm>
            <a:off x="107950" y="125413"/>
            <a:ext cx="8893175" cy="66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テキスト ボックス 3"/>
          <p:cNvSpPr txBox="1">
            <a:spLocks noChangeArrowheads="1"/>
          </p:cNvSpPr>
          <p:nvPr/>
        </p:nvSpPr>
        <p:spPr bwMode="auto">
          <a:xfrm>
            <a:off x="7072313" y="428625"/>
            <a:ext cx="152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/>
              <a:t>創造性を殺す</a:t>
            </a:r>
            <a:endParaRPr lang="en-US" altLang="ja-JP"/>
          </a:p>
          <a:p>
            <a:pPr eaLnBrk="1" hangingPunct="1"/>
            <a:r>
              <a:rPr lang="ja-JP" altLang="en-US"/>
              <a:t>ダメな言い方</a:t>
            </a:r>
          </a:p>
        </p:txBody>
      </p:sp>
      <p:sp>
        <p:nvSpPr>
          <p:cNvPr id="47108" name="テキスト ボックス 3"/>
          <p:cNvSpPr txBox="1">
            <a:spLocks noChangeArrowheads="1"/>
          </p:cNvSpPr>
          <p:nvPr/>
        </p:nvSpPr>
        <p:spPr bwMode="auto">
          <a:xfrm>
            <a:off x="5500688" y="3857625"/>
            <a:ext cx="2236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全然的を得ていないよ</a:t>
            </a:r>
          </a:p>
        </p:txBody>
      </p:sp>
      <p:sp>
        <p:nvSpPr>
          <p:cNvPr id="47109" name="正方形/長方形 4"/>
          <p:cNvSpPr>
            <a:spLocks noChangeArrowheads="1"/>
          </p:cNvSpPr>
          <p:nvPr/>
        </p:nvSpPr>
        <p:spPr bwMode="auto">
          <a:xfrm>
            <a:off x="5441883" y="4943852"/>
            <a:ext cx="322221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dirty="0" smtClean="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この会社に何年努めているんだ</a:t>
            </a:r>
            <a:r>
              <a:rPr lang="en-US" altLang="ja-JP" sz="1600" dirty="0" smtClean="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!?</a:t>
            </a:r>
          </a:p>
          <a:p>
            <a:r>
              <a:rPr lang="ja-JP" altLang="en-US" sz="1600" dirty="0" smtClean="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それ</a:t>
            </a:r>
            <a:r>
              <a:rPr lang="ja-JP" altLang="en-US" sz="1600" dirty="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はもう知ってるよ</a:t>
            </a:r>
          </a:p>
        </p:txBody>
      </p:sp>
      <p:sp>
        <p:nvSpPr>
          <p:cNvPr id="47110" name="正方形/長方形 5"/>
          <p:cNvSpPr>
            <a:spLocks noChangeArrowheads="1"/>
          </p:cNvSpPr>
          <p:nvPr/>
        </p:nvSpPr>
        <p:spPr bwMode="auto">
          <a:xfrm>
            <a:off x="5221254" y="5468124"/>
            <a:ext cx="34573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それはもうわかったから次へ行こう</a:t>
            </a:r>
          </a:p>
        </p:txBody>
      </p:sp>
      <p:sp>
        <p:nvSpPr>
          <p:cNvPr id="47111" name="テキスト ボックス 6"/>
          <p:cNvSpPr txBox="1">
            <a:spLocks noChangeArrowheads="1"/>
          </p:cNvSpPr>
          <p:nvPr/>
        </p:nvSpPr>
        <p:spPr bwMode="auto">
          <a:xfrm>
            <a:off x="5286375" y="3613150"/>
            <a:ext cx="2236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まじめにやれないの？</a:t>
            </a:r>
          </a:p>
        </p:txBody>
      </p:sp>
      <p:sp>
        <p:nvSpPr>
          <p:cNvPr id="47112" name="テキスト ボックス 7"/>
          <p:cNvSpPr txBox="1">
            <a:spLocks noChangeArrowheads="1"/>
          </p:cNvSpPr>
          <p:nvPr/>
        </p:nvSpPr>
        <p:spPr bwMode="auto">
          <a:xfrm>
            <a:off x="5929313" y="3357563"/>
            <a:ext cx="2852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だいたいやったことあんの？</a:t>
            </a:r>
          </a:p>
        </p:txBody>
      </p:sp>
      <p:sp>
        <p:nvSpPr>
          <p:cNvPr id="47113" name="テキスト ボックス 8"/>
          <p:cNvSpPr txBox="1">
            <a:spLocks noChangeArrowheads="1"/>
          </p:cNvSpPr>
          <p:nvPr/>
        </p:nvSpPr>
        <p:spPr bwMode="auto">
          <a:xfrm>
            <a:off x="4786313" y="3071813"/>
            <a:ext cx="3881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評論じゃなく、</a:t>
            </a:r>
            <a:r>
              <a:rPr lang="ja-JP" altLang="en-US" sz="1600" b="1">
                <a:latin typeface="ＭＳ Ｐゴシック" charset="0"/>
              </a:rPr>
              <a:t>君の</a:t>
            </a:r>
            <a:r>
              <a:rPr lang="ja-JP" altLang="en-US" sz="160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経験を聞きたいんだ</a:t>
            </a:r>
          </a:p>
        </p:txBody>
      </p:sp>
      <p:sp>
        <p:nvSpPr>
          <p:cNvPr id="47114" name="テキスト ボックス 9"/>
          <p:cNvSpPr txBox="1">
            <a:spLocks noChangeArrowheads="1"/>
          </p:cNvSpPr>
          <p:nvPr/>
        </p:nvSpPr>
        <p:spPr bwMode="auto">
          <a:xfrm>
            <a:off x="5072063" y="2613025"/>
            <a:ext cx="2646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そんなの誰が買うかな！？</a:t>
            </a:r>
          </a:p>
        </p:txBody>
      </p:sp>
      <p:sp>
        <p:nvSpPr>
          <p:cNvPr id="47115" name="テキスト ボックス 10"/>
          <p:cNvSpPr txBox="1">
            <a:spLocks noChangeArrowheads="1"/>
          </p:cNvSpPr>
          <p:nvPr/>
        </p:nvSpPr>
        <p:spPr bwMode="auto">
          <a:xfrm>
            <a:off x="4357688" y="2835275"/>
            <a:ext cx="3262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そういう見方は違うんじゃない？</a:t>
            </a:r>
          </a:p>
        </p:txBody>
      </p:sp>
      <p:sp>
        <p:nvSpPr>
          <p:cNvPr id="47116" name="テキスト ボックス 11"/>
          <p:cNvSpPr txBox="1">
            <a:spLocks noChangeArrowheads="1"/>
          </p:cNvSpPr>
          <p:nvPr/>
        </p:nvSpPr>
        <p:spPr bwMode="auto">
          <a:xfrm>
            <a:off x="5143500" y="1785938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どうして変えるんだよ。うまくいってるからいいじゃん。</a:t>
            </a:r>
          </a:p>
        </p:txBody>
      </p:sp>
      <p:sp>
        <p:nvSpPr>
          <p:cNvPr id="47117" name="テキスト ボックス 12"/>
          <p:cNvSpPr txBox="1">
            <a:spLocks noChangeArrowheads="1"/>
          </p:cNvSpPr>
          <p:nvPr/>
        </p:nvSpPr>
        <p:spPr bwMode="auto">
          <a:xfrm>
            <a:off x="4929188" y="4398963"/>
            <a:ext cx="4083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HGS創英ﾌﾟﾚｾﾞﾝｽEB" charset="0"/>
                <a:ea typeface="HGS創英ﾌﾟﾚｾﾞﾝｽEB" charset="0"/>
                <a:cs typeface="HGS創英ﾌﾟﾚｾﾞﾝｽEB" charset="0"/>
              </a:rPr>
              <a:t>俺がどこの大学を出たか知っているのか？</a:t>
            </a:r>
          </a:p>
        </p:txBody>
      </p:sp>
    </p:spTree>
    <p:extLst>
      <p:ext uri="{BB962C8B-B14F-4D97-AF65-F5344CB8AC3E}">
        <p14:creationId xmlns:p14="http://schemas.microsoft.com/office/powerpoint/2010/main" val="195536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eio_ALPS_WS1_Brainstorming_Creativity_v1_annotated1_ページ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t="12770" r="19426" b="52225"/>
          <a:stretch>
            <a:fillRect/>
          </a:stretch>
        </p:blipFill>
        <p:spPr bwMode="auto">
          <a:xfrm>
            <a:off x="171450" y="84138"/>
            <a:ext cx="8964613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8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22"/>
            <a:ext cx="8229600" cy="77747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Brainstorming Sessions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2553"/>
            <a:ext cx="8229600" cy="2639686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800" dirty="0" smtClean="0"/>
              <a:t>What kind of problems do you want to solve</a:t>
            </a:r>
            <a:r>
              <a:rPr kumimoji="1" lang="en-US" altLang="ja-JP" sz="2800" dirty="0" smtClean="0"/>
              <a:t>?</a:t>
            </a:r>
          </a:p>
          <a:p>
            <a:pPr marL="0" indent="0">
              <a:buNone/>
            </a:pPr>
            <a:r>
              <a:rPr lang="en-US" altLang="ja-JP" sz="2800" dirty="0" smtClean="0">
                <a:sym typeface="Wingdings"/>
              </a:rPr>
              <a:t>Categorize problems to select what problem your team wants to solve.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What kind of solutions do you have</a:t>
            </a:r>
            <a:r>
              <a:rPr lang="en-US" altLang="ja-JP" sz="2800" dirty="0" smtClean="0"/>
              <a:t>? (Homework: Solo </a:t>
            </a:r>
            <a:r>
              <a:rPr lang="en-US" altLang="ja-JP" sz="2800" smtClean="0"/>
              <a:t>brainstorming: Ten </a:t>
            </a:r>
            <a:r>
              <a:rPr lang="en-US" altLang="ja-JP" sz="2800" dirty="0" smtClean="0"/>
              <a:t>ideas each and share ideas in the team)</a:t>
            </a:r>
            <a:endParaRPr kumimoji="1" lang="ja-JP" altLang="en-US" sz="2800" dirty="0"/>
          </a:p>
        </p:txBody>
      </p:sp>
      <p:pic>
        <p:nvPicPr>
          <p:cNvPr id="4" name="図 3" descr="IMG_02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 b="37253"/>
          <a:stretch/>
        </p:blipFill>
        <p:spPr>
          <a:xfrm>
            <a:off x="1367727" y="3702238"/>
            <a:ext cx="6454972" cy="259273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556577" y="6225317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ENERGY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610540" y="622439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SECURITY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04441" y="4296341"/>
            <a:ext cx="6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Taizo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4294928"/>
            <a:ext cx="88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Toshiro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05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256</Words>
  <Application>Microsoft Macintosh PowerPoint</Application>
  <PresentationFormat>画面に合わせる (4:3)</PresentationFormat>
  <Paragraphs>45</Paragraphs>
  <Slides>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ホワイト</vt:lpstr>
      <vt:lpstr>Lecture items are available at: http://lab.sdm.keio.ac.jp/maeno/basis_of_sdm/index.html </vt:lpstr>
      <vt:lpstr>Homework</vt:lpstr>
      <vt:lpstr>ブレーンストーミング Brainstorming</vt:lpstr>
      <vt:lpstr>Brainstorming (by IDEO, California)</vt:lpstr>
      <vt:lpstr>PowerPoint プレゼンテーション</vt:lpstr>
      <vt:lpstr>PowerPoint プレゼンテーション</vt:lpstr>
      <vt:lpstr>PowerPoint プレゼンテーション</vt:lpstr>
      <vt:lpstr>Brainstorming Sessions</vt:lpstr>
    </vt:vector>
  </TitlesOfParts>
  <Company>慶應義塾大学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2012年度 合宿 グレーンストーミングと システムデザイン</dc:title>
  <dc:creator>前野 隆司</dc:creator>
  <cp:lastModifiedBy>前野 隆司</cp:lastModifiedBy>
  <cp:revision>19</cp:revision>
  <dcterms:created xsi:type="dcterms:W3CDTF">2012-04-13T23:52:00Z</dcterms:created>
  <dcterms:modified xsi:type="dcterms:W3CDTF">2012-05-02T11:26:55Z</dcterms:modified>
</cp:coreProperties>
</file>