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91" r:id="rId6"/>
    <p:sldId id="297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81" r:id="rId23"/>
    <p:sldId id="287" r:id="rId24"/>
    <p:sldId id="290" r:id="rId25"/>
    <p:sldId id="292" r:id="rId26"/>
    <p:sldId id="293" r:id="rId27"/>
    <p:sldId id="294" r:id="rId28"/>
    <p:sldId id="295" r:id="rId29"/>
    <p:sldId id="296" r:id="rId30"/>
    <p:sldId id="299" r:id="rId31"/>
    <p:sldId id="298" r:id="rId32"/>
    <p:sldId id="302" r:id="rId33"/>
    <p:sldId id="303" r:id="rId34"/>
    <p:sldId id="304" r:id="rId35"/>
    <p:sldId id="300" r:id="rId36"/>
    <p:sldId id="301" r:id="rId37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759" autoAdjust="0"/>
  </p:normalViewPr>
  <p:slideViewPr>
    <p:cSldViewPr>
      <p:cViewPr varScale="1">
        <p:scale>
          <a:sx n="62" d="100"/>
          <a:sy n="62" d="100"/>
        </p:scale>
        <p:origin x="-96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C19C1-5A6C-4E46-A1D3-CB467807B397}" type="datetimeFigureOut">
              <a:rPr kumimoji="1" lang="ja-JP" altLang="en-US" smtClean="0"/>
              <a:t>2012/4/27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AD296-619C-49FE-9DD5-6A45B81079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761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 txBox="1">
            <a:spLocks noGrp="1" noChangeArrowheads="1"/>
          </p:cNvSpPr>
          <p:nvPr/>
        </p:nvSpPr>
        <p:spPr bwMode="auto">
          <a:xfrm>
            <a:off x="3887320" y="8686873"/>
            <a:ext cx="2970680" cy="457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60" tIns="46078" rIns="92160" bIns="46078" anchor="b"/>
          <a:lstStyle/>
          <a:p>
            <a:pPr algn="r"/>
            <a:fld id="{590B4741-61C2-4252-A290-AEEDBD643006}" type="slidenum">
              <a:rPr lang="en-US" altLang="ja-JP" sz="1100">
                <a:latin typeface="Times New Roman" pitchFamily="18" charset="0"/>
              </a:rPr>
              <a:pPr algn="r"/>
              <a:t>13</a:t>
            </a:fld>
            <a:endParaRPr lang="en-US" altLang="ja-JP" sz="1100"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3525" y="207963"/>
            <a:ext cx="6326188" cy="4745037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752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 txBox="1">
            <a:spLocks noGrp="1" noChangeArrowheads="1"/>
          </p:cNvSpPr>
          <p:nvPr/>
        </p:nvSpPr>
        <p:spPr bwMode="auto">
          <a:xfrm>
            <a:off x="3887224" y="8686432"/>
            <a:ext cx="2970776" cy="4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697" rIns="91396" bIns="45697" anchor="b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 eaLnBrk="1" hangingPunct="1"/>
            <a:fld id="{2ECAD139-86A7-46A4-AFDE-614E6F494E90}" type="slidenum">
              <a:rPr lang="en-US" altLang="ja-JP" sz="1100">
                <a:latin typeface="Times New Roman" pitchFamily="18" charset="0"/>
              </a:rPr>
              <a:pPr algn="r" eaLnBrk="1" hangingPunct="1"/>
              <a:t>14</a:t>
            </a:fld>
            <a:endParaRPr lang="en-US" altLang="ja-JP" sz="1100">
              <a:latin typeface="Times New Roman" pitchFamily="18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1938" y="207963"/>
            <a:ext cx="6327775" cy="4745037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333241-29BE-4602-AC4B-8BA2CF9EBFB9}" type="slidenum">
              <a:rPr lang="en-US" altLang="ja-JP" smtClean="0"/>
              <a:pPr/>
              <a:t>15</a:t>
            </a:fld>
            <a:endParaRPr lang="en-US" altLang="ja-JP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9F298EB-D01C-6948-B08F-BC8C6C641F0E}" type="slidenum">
              <a:rPr lang="en-US" altLang="ja-JP" sz="1200">
                <a:latin typeface="Calibri" charset="0"/>
              </a:rPr>
              <a:pPr/>
              <a:t>16</a:t>
            </a:fld>
            <a:endParaRPr lang="en-US" altLang="ja-JP" sz="1200">
              <a:latin typeface="Calibri" charset="0"/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4784B-9231-4711-8F72-6F7C37D7D661}" type="slidenum">
              <a:rPr lang="ja-JP" altLang="en-US"/>
              <a:pPr>
                <a:defRPr/>
              </a:pPr>
              <a:t>23</a:t>
            </a:fld>
            <a:endParaRPr lang="en-US" altLang="ja-JP"/>
          </a:p>
        </p:txBody>
      </p:sp>
      <p:sp>
        <p:nvSpPr>
          <p:cNvPr id="35843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4" name="ノー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687028" y="4342939"/>
            <a:ext cx="5483946" cy="4114587"/>
          </a:xfrm>
          <a:noFill/>
        </p:spPr>
        <p:txBody>
          <a:bodyPr wrap="square" lIns="91733" tIns="45867" rIns="91733" bIns="45867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35845" name="スライド番号プレースホルダ 3"/>
          <p:cNvSpPr txBox="1">
            <a:spLocks noGrp="1"/>
          </p:cNvSpPr>
          <p:nvPr/>
        </p:nvSpPr>
        <p:spPr bwMode="auto">
          <a:xfrm>
            <a:off x="3885996" y="8685879"/>
            <a:ext cx="2970472" cy="45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733" tIns="45867" rIns="91733" bIns="45867" anchor="b"/>
          <a:lstStyle/>
          <a:p>
            <a:pPr algn="r" defTabSz="915515"/>
            <a:fld id="{8E1FD619-6FB3-4F07-A745-24D6950B79CE}" type="slidenum">
              <a:rPr lang="ja-JP" altLang="en-US" sz="1200"/>
              <a:pPr algn="r" defTabSz="915515"/>
              <a:t>23</a:t>
            </a:fld>
            <a:endParaRPr lang="en-US" altLang="ja-JP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ja-JP" smtClean="0"/>
          </a:p>
        </p:txBody>
      </p:sp>
      <p:sp>
        <p:nvSpPr>
          <p:cNvPr id="3072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74CC3E-3A6D-4CD6-931F-FF58E39144AE}" type="slidenum">
              <a:rPr lang="ja-JP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まず、各人に質問、それをもとにみなでグルーピング。その後ブレスト？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AD296-619C-49FE-9DD5-6A45B8107932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5413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547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649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FFA53-9BB5-467A-BF69-E6CD2F20E824}" type="datetimeFigureOut">
              <a:rPr kumimoji="1" lang="ja-JP" altLang="en-US" smtClean="0"/>
              <a:t>2012/4/27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E1B37-EBE1-4A26-B563-5B494EA7D8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2623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FFA53-9BB5-467A-BF69-E6CD2F20E824}" type="datetimeFigureOut">
              <a:rPr kumimoji="1" lang="ja-JP" altLang="en-US" smtClean="0"/>
              <a:t>2012/4/27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E1B37-EBE1-4A26-B563-5B494EA7D8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871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FFA53-9BB5-467A-BF69-E6CD2F20E824}" type="datetimeFigureOut">
              <a:rPr kumimoji="1" lang="ja-JP" altLang="en-US" smtClean="0"/>
              <a:t>2012/4/27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E1B37-EBE1-4A26-B563-5B494EA7D8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6593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FFA53-9BB5-467A-BF69-E6CD2F20E824}" type="datetimeFigureOut">
              <a:rPr kumimoji="1" lang="ja-JP" altLang="en-US" smtClean="0"/>
              <a:t>2012/4/27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E1B37-EBE1-4A26-B563-5B494EA7D8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9053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FFA53-9BB5-467A-BF69-E6CD2F20E824}" type="datetimeFigureOut">
              <a:rPr kumimoji="1" lang="ja-JP" altLang="en-US" smtClean="0"/>
              <a:t>2012/4/27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E1B37-EBE1-4A26-B563-5B494EA7D8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1163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FFA53-9BB5-467A-BF69-E6CD2F20E824}" type="datetimeFigureOut">
              <a:rPr kumimoji="1" lang="ja-JP" altLang="en-US" smtClean="0"/>
              <a:t>2012/4/27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E1B37-EBE1-4A26-B563-5B494EA7D8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4866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FFA53-9BB5-467A-BF69-E6CD2F20E824}" type="datetimeFigureOut">
              <a:rPr kumimoji="1" lang="ja-JP" altLang="en-US" smtClean="0"/>
              <a:t>2012/4/27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E1B37-EBE1-4A26-B563-5B494EA7D8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0841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FFA53-9BB5-467A-BF69-E6CD2F20E824}" type="datetimeFigureOut">
              <a:rPr kumimoji="1" lang="ja-JP" altLang="en-US" smtClean="0"/>
              <a:t>2012/4/27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E1B37-EBE1-4A26-B563-5B494EA7D8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3308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FFA53-9BB5-467A-BF69-E6CD2F20E824}" type="datetimeFigureOut">
              <a:rPr kumimoji="1" lang="ja-JP" altLang="en-US" smtClean="0"/>
              <a:t>2012/4/27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E1B37-EBE1-4A26-B563-5B494EA7D8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9775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FFA53-9BB5-467A-BF69-E6CD2F20E824}" type="datetimeFigureOut">
              <a:rPr kumimoji="1" lang="ja-JP" altLang="en-US" smtClean="0"/>
              <a:t>2012/4/27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E1B37-EBE1-4A26-B563-5B494EA7D8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5127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FFA53-9BB5-467A-BF69-E6CD2F20E824}" type="datetimeFigureOut">
              <a:rPr kumimoji="1" lang="ja-JP" altLang="en-US" smtClean="0"/>
              <a:t>2012/4/27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E1B37-EBE1-4A26-B563-5B494EA7D8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5916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FFA53-9BB5-467A-BF69-E6CD2F20E824}" type="datetimeFigureOut">
              <a:rPr kumimoji="1" lang="ja-JP" altLang="en-US" smtClean="0"/>
              <a:t>2012/4/27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E1B37-EBE1-4A26-B563-5B494EA7D8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9050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5" Type="http://schemas.openxmlformats.org/officeDocument/2006/relationships/image" Target="../media/image11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Relationship Id="rId1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47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052736"/>
            <a:ext cx="7772400" cy="1730446"/>
          </a:xfrm>
        </p:spPr>
        <p:txBody>
          <a:bodyPr>
            <a:normAutofit/>
          </a:bodyPr>
          <a:lstStyle/>
          <a:p>
            <a:r>
              <a:rPr kumimoji="1" lang="en-US" altLang="ja-JP" sz="4800" b="1" dirty="0" smtClean="0"/>
              <a:t>Fundamentals of SDM</a:t>
            </a:r>
            <a:r>
              <a:rPr kumimoji="1" lang="en-US" altLang="ja-JP" sz="4800" dirty="0" smtClean="0"/>
              <a:t/>
            </a:r>
            <a:br>
              <a:rPr kumimoji="1" lang="en-US" altLang="ja-JP" sz="4800" dirty="0" smtClean="0"/>
            </a:br>
            <a:r>
              <a:rPr lang="en-US" altLang="ja-JP" sz="4000" dirty="0" smtClean="0"/>
              <a:t>Design thinking workshop</a:t>
            </a:r>
            <a:endParaRPr kumimoji="1" lang="ja-JP" altLang="en-US" sz="48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024535"/>
            <a:ext cx="6400800" cy="2063080"/>
          </a:xfrm>
        </p:spPr>
        <p:txBody>
          <a:bodyPr>
            <a:norm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Takashi </a:t>
            </a:r>
            <a:r>
              <a:rPr kumimoji="1" lang="en-US" altLang="ja-JP" dirty="0" err="1" smtClean="0">
                <a:solidFill>
                  <a:schemeClr val="tx1"/>
                </a:solidFill>
              </a:rPr>
              <a:t>Maeno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r>
              <a:rPr lang="en-US" altLang="ja-JP" dirty="0" smtClean="0">
                <a:solidFill>
                  <a:schemeClr val="tx1"/>
                </a:solidFill>
              </a:rPr>
              <a:t>Toshiyuki </a:t>
            </a:r>
            <a:r>
              <a:rPr lang="en-US" altLang="ja-JP" dirty="0" err="1" smtClean="0">
                <a:solidFill>
                  <a:schemeClr val="tx1"/>
                </a:solidFill>
              </a:rPr>
              <a:t>Yasui</a:t>
            </a:r>
            <a:endParaRPr lang="en-US" altLang="ja-JP" dirty="0" smtClean="0">
              <a:solidFill>
                <a:schemeClr val="tx1"/>
              </a:solidFill>
            </a:endParaRPr>
          </a:p>
          <a:p>
            <a:r>
              <a:rPr kumimoji="1" lang="en-US" altLang="ja-JP" dirty="0" smtClean="0">
                <a:solidFill>
                  <a:schemeClr val="tx1"/>
                </a:solidFill>
              </a:rPr>
              <a:t>Seiko </a:t>
            </a:r>
            <a:r>
              <a:rPr kumimoji="1" lang="en-US" altLang="ja-JP" dirty="0" err="1" smtClean="0">
                <a:solidFill>
                  <a:schemeClr val="tx1"/>
                </a:solidFill>
              </a:rPr>
              <a:t>Shirasaka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3528" y="252608"/>
            <a:ext cx="4890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Wednesday 15:15-16:45, Spring, 2012</a:t>
            </a:r>
            <a:endParaRPr kumimoji="1" lang="ja-JP" altLang="en-US" sz="2400" dirty="0"/>
          </a:p>
        </p:txBody>
      </p:sp>
      <p:sp>
        <p:nvSpPr>
          <p:cNvPr id="5" name="サブタイトル 2"/>
          <p:cNvSpPr txBox="1">
            <a:spLocks/>
          </p:cNvSpPr>
          <p:nvPr/>
        </p:nvSpPr>
        <p:spPr>
          <a:xfrm>
            <a:off x="1979712" y="5085184"/>
            <a:ext cx="5256584" cy="15841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>
                <a:solidFill>
                  <a:schemeClr val="tx1"/>
                </a:solidFill>
              </a:rPr>
              <a:t>Graduate School of System Design and Management</a:t>
            </a:r>
          </a:p>
          <a:p>
            <a:r>
              <a:rPr lang="en-US" altLang="ja-JP" dirty="0" smtClean="0">
                <a:solidFill>
                  <a:schemeClr val="tx1"/>
                </a:solidFill>
              </a:rPr>
              <a:t>Keio University, JAPAN</a:t>
            </a:r>
            <a:endParaRPr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79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1" descr="C:\Users\maeno\Documents\Keio\5 学事・学会・事務\10SDM○●\201102シンポ\Earthbig_whit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" t="2815" r="2005" b="1753"/>
          <a:stretch>
            <a:fillRect/>
          </a:stretch>
        </p:blipFill>
        <p:spPr bwMode="auto">
          <a:xfrm>
            <a:off x="1236663" y="58738"/>
            <a:ext cx="6719887" cy="674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4602163" y="6229350"/>
            <a:ext cx="197643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環境問題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700713" y="5035550"/>
            <a:ext cx="9779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年金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983288" y="5446713"/>
            <a:ext cx="7921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防衛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643563" y="4568825"/>
            <a:ext cx="9223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貿易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380038" y="5889625"/>
            <a:ext cx="23320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国家財政破綻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187700" y="4545013"/>
            <a:ext cx="26320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国家ビジョン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437313" y="5035550"/>
            <a:ext cx="814387" cy="4302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22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TPP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411538" y="5676900"/>
            <a:ext cx="889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農業</a:t>
            </a:r>
            <a:endParaRPr lang="en-US" altLang="ja-JP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itchFamily="50" charset="-128"/>
              <a:ea typeface="HGP創英角ｺﾞｼｯｸUB" pitchFamily="50" charset="-128"/>
              <a:cs typeface="ＭＳ Ｐゴシック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39750" y="5041900"/>
            <a:ext cx="259873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技術のガラパゴス化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84238" y="5507038"/>
            <a:ext cx="1704975" cy="431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理系離れ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027863" y="5075238"/>
            <a:ext cx="12763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領土問題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89400" y="5645150"/>
            <a:ext cx="20129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セキュリティー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368550" y="5459413"/>
            <a:ext cx="889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資源</a:t>
            </a:r>
            <a:endParaRPr lang="en-US" altLang="ja-JP" sz="20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itchFamily="50" charset="-128"/>
              <a:ea typeface="HGP創英角ｺﾞｼｯｸUB" pitchFamily="50" charset="-128"/>
              <a:cs typeface="ＭＳ Ｐゴシック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643688" y="4559300"/>
            <a:ext cx="1020762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格差</a:t>
            </a:r>
            <a:endParaRPr lang="en-US" altLang="ja-JP" sz="28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itchFamily="50" charset="-128"/>
              <a:ea typeface="HGP創英角ｺﾞｼｯｸUB" pitchFamily="50" charset="-128"/>
              <a:cs typeface="ＭＳ Ｐゴシック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003300" y="5989638"/>
            <a:ext cx="2462213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国際競争力の低迷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714750" y="5910263"/>
            <a:ext cx="1873250" cy="430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エネルギー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680200" y="5386388"/>
            <a:ext cx="985838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外交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382838" y="6229350"/>
            <a:ext cx="227488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自然災害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354263" y="4567238"/>
            <a:ext cx="939800" cy="430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雇用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216025" y="4554538"/>
            <a:ext cx="1116013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教育</a:t>
            </a:r>
          </a:p>
        </p:txBody>
      </p:sp>
      <p:sp>
        <p:nvSpPr>
          <p:cNvPr id="31" name="雲形吹き出し 30"/>
          <p:cNvSpPr/>
          <p:nvPr/>
        </p:nvSpPr>
        <p:spPr>
          <a:xfrm rot="120000">
            <a:off x="106363" y="230188"/>
            <a:ext cx="8932862" cy="1797050"/>
          </a:xfrm>
          <a:prstGeom prst="cloudCallout">
            <a:avLst>
              <a:gd name="adj1" fmla="val 1620"/>
              <a:gd name="adj2" fmla="val 106209"/>
            </a:avLst>
          </a:prstGeom>
          <a:solidFill>
            <a:srgbClr val="E5F6FF"/>
          </a:solidFill>
          <a:ln w="28575">
            <a:solidFill>
              <a:srgbClr val="9FD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2" name="角丸四角形 31"/>
          <p:cNvSpPr/>
          <p:nvPr/>
        </p:nvSpPr>
        <p:spPr>
          <a:xfrm>
            <a:off x="636588" y="2003425"/>
            <a:ext cx="7794625" cy="2565400"/>
          </a:xfrm>
          <a:prstGeom prst="roundRect">
            <a:avLst/>
          </a:prstGeom>
          <a:solidFill>
            <a:srgbClr val="FFFFEF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フリーフォーム 32"/>
          <p:cNvSpPr/>
          <p:nvPr/>
        </p:nvSpPr>
        <p:spPr>
          <a:xfrm>
            <a:off x="2084388" y="1493838"/>
            <a:ext cx="4762500" cy="547687"/>
          </a:xfrm>
          <a:custGeom>
            <a:avLst/>
            <a:gdLst>
              <a:gd name="connsiteX0" fmla="*/ 0 w 4762500"/>
              <a:gd name="connsiteY0" fmla="*/ 823912 h 828675"/>
              <a:gd name="connsiteX1" fmla="*/ 1195387 w 4762500"/>
              <a:gd name="connsiteY1" fmla="*/ 781050 h 828675"/>
              <a:gd name="connsiteX2" fmla="*/ 1590675 w 4762500"/>
              <a:gd name="connsiteY2" fmla="*/ 738187 h 828675"/>
              <a:gd name="connsiteX3" fmla="*/ 1847850 w 4762500"/>
              <a:gd name="connsiteY3" fmla="*/ 695325 h 828675"/>
              <a:gd name="connsiteX4" fmla="*/ 2047875 w 4762500"/>
              <a:gd name="connsiteY4" fmla="*/ 628650 h 828675"/>
              <a:gd name="connsiteX5" fmla="*/ 2176462 w 4762500"/>
              <a:gd name="connsiteY5" fmla="*/ 576262 h 828675"/>
              <a:gd name="connsiteX6" fmla="*/ 2257425 w 4762500"/>
              <a:gd name="connsiteY6" fmla="*/ 490537 h 828675"/>
              <a:gd name="connsiteX7" fmla="*/ 2281237 w 4762500"/>
              <a:gd name="connsiteY7" fmla="*/ 361950 h 828675"/>
              <a:gd name="connsiteX8" fmla="*/ 2081212 w 4762500"/>
              <a:gd name="connsiteY8" fmla="*/ 357187 h 828675"/>
              <a:gd name="connsiteX9" fmla="*/ 2433637 w 4762500"/>
              <a:gd name="connsiteY9" fmla="*/ 0 h 828675"/>
              <a:gd name="connsiteX10" fmla="*/ 2781300 w 4762500"/>
              <a:gd name="connsiteY10" fmla="*/ 357187 h 828675"/>
              <a:gd name="connsiteX11" fmla="*/ 2581275 w 4762500"/>
              <a:gd name="connsiteY11" fmla="*/ 357187 h 828675"/>
              <a:gd name="connsiteX12" fmla="*/ 2614612 w 4762500"/>
              <a:gd name="connsiteY12" fmla="*/ 466725 h 828675"/>
              <a:gd name="connsiteX13" fmla="*/ 2662237 w 4762500"/>
              <a:gd name="connsiteY13" fmla="*/ 538162 h 828675"/>
              <a:gd name="connsiteX14" fmla="*/ 2743200 w 4762500"/>
              <a:gd name="connsiteY14" fmla="*/ 590550 h 828675"/>
              <a:gd name="connsiteX15" fmla="*/ 2943225 w 4762500"/>
              <a:gd name="connsiteY15" fmla="*/ 676275 h 828675"/>
              <a:gd name="connsiteX16" fmla="*/ 3176587 w 4762500"/>
              <a:gd name="connsiteY16" fmla="*/ 728662 h 828675"/>
              <a:gd name="connsiteX17" fmla="*/ 3467100 w 4762500"/>
              <a:gd name="connsiteY17" fmla="*/ 766762 h 828675"/>
              <a:gd name="connsiteX18" fmla="*/ 4762500 w 4762500"/>
              <a:gd name="connsiteY18" fmla="*/ 828675 h 828675"/>
              <a:gd name="connsiteX19" fmla="*/ 0 w 4762500"/>
              <a:gd name="connsiteY19" fmla="*/ 823912 h 82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762500" h="828675">
                <a:moveTo>
                  <a:pt x="0" y="823912"/>
                </a:moveTo>
                <a:lnTo>
                  <a:pt x="1195387" y="781050"/>
                </a:lnTo>
                <a:lnTo>
                  <a:pt x="1590675" y="738187"/>
                </a:lnTo>
                <a:lnTo>
                  <a:pt x="1847850" y="695325"/>
                </a:lnTo>
                <a:lnTo>
                  <a:pt x="2047875" y="628650"/>
                </a:lnTo>
                <a:lnTo>
                  <a:pt x="2176462" y="576262"/>
                </a:lnTo>
                <a:lnTo>
                  <a:pt x="2257425" y="490537"/>
                </a:lnTo>
                <a:lnTo>
                  <a:pt x="2281237" y="361950"/>
                </a:lnTo>
                <a:lnTo>
                  <a:pt x="2081212" y="357187"/>
                </a:lnTo>
                <a:lnTo>
                  <a:pt x="2433637" y="0"/>
                </a:lnTo>
                <a:lnTo>
                  <a:pt x="2781300" y="357187"/>
                </a:lnTo>
                <a:lnTo>
                  <a:pt x="2581275" y="357187"/>
                </a:lnTo>
                <a:lnTo>
                  <a:pt x="2614612" y="466725"/>
                </a:lnTo>
                <a:lnTo>
                  <a:pt x="2662237" y="538162"/>
                </a:lnTo>
                <a:lnTo>
                  <a:pt x="2743200" y="590550"/>
                </a:lnTo>
                <a:lnTo>
                  <a:pt x="2943225" y="676275"/>
                </a:lnTo>
                <a:lnTo>
                  <a:pt x="3176587" y="728662"/>
                </a:lnTo>
                <a:lnTo>
                  <a:pt x="3467100" y="766762"/>
                </a:lnTo>
                <a:lnTo>
                  <a:pt x="4762500" y="828675"/>
                </a:lnTo>
                <a:lnTo>
                  <a:pt x="0" y="823912"/>
                </a:lnTo>
                <a:close/>
              </a:path>
            </a:pathLst>
          </a:custGeom>
          <a:solidFill>
            <a:srgbClr val="FFF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4" name="角丸四角形 33"/>
          <p:cNvSpPr/>
          <p:nvPr/>
        </p:nvSpPr>
        <p:spPr>
          <a:xfrm>
            <a:off x="941388" y="2228850"/>
            <a:ext cx="3816350" cy="1727200"/>
          </a:xfrm>
          <a:prstGeom prst="roundRect">
            <a:avLst>
              <a:gd name="adj" fmla="val 50000"/>
            </a:avLst>
          </a:prstGeom>
          <a:solidFill>
            <a:srgbClr val="E5F6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角丸四角形 34"/>
          <p:cNvSpPr/>
          <p:nvPr/>
        </p:nvSpPr>
        <p:spPr>
          <a:xfrm>
            <a:off x="4254500" y="2228850"/>
            <a:ext cx="3816350" cy="1727200"/>
          </a:xfrm>
          <a:prstGeom prst="roundRect">
            <a:avLst>
              <a:gd name="adj" fmla="val 50000"/>
            </a:avLst>
          </a:prstGeom>
          <a:solidFill>
            <a:srgbClr val="E5F6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グループ化 35"/>
          <p:cNvGrpSpPr/>
          <p:nvPr/>
        </p:nvGrpSpPr>
        <p:grpSpPr>
          <a:xfrm>
            <a:off x="4879040" y="2678595"/>
            <a:ext cx="3047581" cy="917413"/>
            <a:chOff x="4980803" y="4311026"/>
            <a:chExt cx="3047581" cy="917413"/>
          </a:xfrm>
          <a:solidFill>
            <a:schemeClr val="bg1"/>
          </a:solidFill>
        </p:grpSpPr>
        <p:sp>
          <p:nvSpPr>
            <p:cNvPr id="37" name="角丸四角形 36"/>
            <p:cNvSpPr/>
            <p:nvPr/>
          </p:nvSpPr>
          <p:spPr>
            <a:xfrm>
              <a:off x="6424646" y="4311026"/>
              <a:ext cx="1603738" cy="51596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" name="角丸四角形 37"/>
            <p:cNvSpPr/>
            <p:nvPr/>
          </p:nvSpPr>
          <p:spPr>
            <a:xfrm>
              <a:off x="4980803" y="4311026"/>
              <a:ext cx="1603738" cy="51596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" name="角丸四角形 38"/>
            <p:cNvSpPr/>
            <p:nvPr/>
          </p:nvSpPr>
          <p:spPr>
            <a:xfrm>
              <a:off x="5706028" y="4712473"/>
              <a:ext cx="1603738" cy="51596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" name="グループ化 39"/>
          <p:cNvGrpSpPr/>
          <p:nvPr/>
        </p:nvGrpSpPr>
        <p:grpSpPr>
          <a:xfrm>
            <a:off x="1084136" y="2687560"/>
            <a:ext cx="3047581" cy="917413"/>
            <a:chOff x="4980803" y="4311026"/>
            <a:chExt cx="3047581" cy="917413"/>
          </a:xfrm>
          <a:solidFill>
            <a:schemeClr val="bg1"/>
          </a:solidFill>
        </p:grpSpPr>
        <p:sp>
          <p:nvSpPr>
            <p:cNvPr id="41" name="角丸四角形 40"/>
            <p:cNvSpPr/>
            <p:nvPr/>
          </p:nvSpPr>
          <p:spPr>
            <a:xfrm>
              <a:off x="6424646" y="4311026"/>
              <a:ext cx="1603738" cy="51596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2" name="角丸四角形 41"/>
            <p:cNvSpPr/>
            <p:nvPr/>
          </p:nvSpPr>
          <p:spPr>
            <a:xfrm>
              <a:off x="4980803" y="4311026"/>
              <a:ext cx="1603738" cy="51596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" name="角丸四角形 42"/>
            <p:cNvSpPr/>
            <p:nvPr/>
          </p:nvSpPr>
          <p:spPr>
            <a:xfrm>
              <a:off x="5706028" y="4712473"/>
              <a:ext cx="1603738" cy="51596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4" name="正方形/長方形 43"/>
          <p:cNvSpPr/>
          <p:nvPr/>
        </p:nvSpPr>
        <p:spPr>
          <a:xfrm>
            <a:off x="5118100" y="2705100"/>
            <a:ext cx="1116013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国・地方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5622925" y="3227388"/>
            <a:ext cx="1560513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大学・研究所</a:t>
            </a:r>
            <a:endParaRPr lang="ja-JP" altLang="en-US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HGP創英角ｺﾞｼｯｸUB" pitchFamily="50" charset="-128"/>
              <a:cs typeface="ＭＳ Ｐゴシック" pitchFamily="50" charset="-128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6773863" y="2705100"/>
            <a:ext cx="1081087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産業界</a:t>
            </a:r>
            <a:endParaRPr lang="en-US" altLang="ja-JP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itchFamily="50" charset="-128"/>
              <a:ea typeface="HGP創英角ｺﾞｼｯｸUB" pitchFamily="50" charset="-128"/>
              <a:cs typeface="ＭＳ Ｐゴシック" charset="0"/>
            </a:endParaRPr>
          </a:p>
        </p:txBody>
      </p:sp>
      <p:sp>
        <p:nvSpPr>
          <p:cNvPr id="47" name="角丸四角形 46"/>
          <p:cNvSpPr/>
          <p:nvPr/>
        </p:nvSpPr>
        <p:spPr>
          <a:xfrm>
            <a:off x="941388" y="2228850"/>
            <a:ext cx="3816350" cy="1727200"/>
          </a:xfrm>
          <a:prstGeom prst="roundRect">
            <a:avLst>
              <a:gd name="adj" fmla="val 50000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角丸四角形 47"/>
          <p:cNvSpPr/>
          <p:nvPr/>
        </p:nvSpPr>
        <p:spPr>
          <a:xfrm>
            <a:off x="4254500" y="2228850"/>
            <a:ext cx="3816350" cy="1727200"/>
          </a:xfrm>
          <a:prstGeom prst="roundRect">
            <a:avLst>
              <a:gd name="adj" fmla="val 50000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1185863" y="2730500"/>
            <a:ext cx="1566862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デザイン力</a:t>
            </a:r>
            <a:endParaRPr lang="ja-JP" altLang="en-US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HGP創英角ｺﾞｼｯｸUB" pitchFamily="50" charset="-128"/>
              <a:cs typeface="ＭＳ Ｐゴシック" pitchFamily="50" charset="-128"/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1847850" y="3230563"/>
            <a:ext cx="1560513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pitchFamily="50" charset="-128"/>
              </a:rPr>
              <a:t>システム力</a:t>
            </a:r>
            <a:endParaRPr lang="ja-JP" altLang="en-US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HGP創英角ｺﾞｼｯｸUB" pitchFamily="50" charset="-128"/>
              <a:cs typeface="ＭＳ Ｐゴシック" pitchFamily="50" charset="-128"/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2636838" y="2730500"/>
            <a:ext cx="164465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マネジメント力</a:t>
            </a:r>
            <a:endParaRPr lang="en-US" altLang="ja-JP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itchFamily="50" charset="-128"/>
              <a:ea typeface="HGP創英角ｺﾞｼｯｸUB" pitchFamily="50" charset="-128"/>
              <a:cs typeface="ＭＳ Ｐゴシック" charset="0"/>
            </a:endParaRPr>
          </a:p>
        </p:txBody>
      </p:sp>
      <p:sp>
        <p:nvSpPr>
          <p:cNvPr id="52" name="角丸四角形 51"/>
          <p:cNvSpPr/>
          <p:nvPr/>
        </p:nvSpPr>
        <p:spPr>
          <a:xfrm>
            <a:off x="2530475" y="2676525"/>
            <a:ext cx="1603375" cy="515938"/>
          </a:xfrm>
          <a:prstGeom prst="roundRect">
            <a:avLst>
              <a:gd name="adj" fmla="val 50000"/>
            </a:avLst>
          </a:prstGeom>
          <a:noFill/>
          <a:ln>
            <a:solidFill>
              <a:srgbClr val="B6CB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角丸四角形 52"/>
          <p:cNvSpPr/>
          <p:nvPr/>
        </p:nvSpPr>
        <p:spPr>
          <a:xfrm>
            <a:off x="1085850" y="2676525"/>
            <a:ext cx="1603375" cy="515938"/>
          </a:xfrm>
          <a:prstGeom prst="roundRect">
            <a:avLst>
              <a:gd name="adj" fmla="val 50000"/>
            </a:avLst>
          </a:prstGeom>
          <a:noFill/>
          <a:ln>
            <a:solidFill>
              <a:srgbClr val="B6CB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角丸四角形 53"/>
          <p:cNvSpPr/>
          <p:nvPr/>
        </p:nvSpPr>
        <p:spPr>
          <a:xfrm>
            <a:off x="1811338" y="3078163"/>
            <a:ext cx="1603375" cy="515937"/>
          </a:xfrm>
          <a:prstGeom prst="roundRect">
            <a:avLst>
              <a:gd name="adj" fmla="val 50000"/>
            </a:avLst>
          </a:prstGeom>
          <a:noFill/>
          <a:ln>
            <a:solidFill>
              <a:srgbClr val="B6CB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3592" name="グループ化 54"/>
          <p:cNvGrpSpPr>
            <a:grpSpLocks/>
          </p:cNvGrpSpPr>
          <p:nvPr/>
        </p:nvGrpSpPr>
        <p:grpSpPr bwMode="auto">
          <a:xfrm>
            <a:off x="4878388" y="2678113"/>
            <a:ext cx="3048000" cy="917575"/>
            <a:chOff x="4980803" y="4311026"/>
            <a:chExt cx="3047581" cy="917413"/>
          </a:xfrm>
        </p:grpSpPr>
        <p:sp>
          <p:nvSpPr>
            <p:cNvPr id="56" name="角丸四角形 55"/>
            <p:cNvSpPr/>
            <p:nvPr/>
          </p:nvSpPr>
          <p:spPr>
            <a:xfrm>
              <a:off x="6425229" y="4311026"/>
              <a:ext cx="1603155" cy="515846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B6CB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" name="角丸四角形 56"/>
            <p:cNvSpPr/>
            <p:nvPr/>
          </p:nvSpPr>
          <p:spPr>
            <a:xfrm>
              <a:off x="4980803" y="4311026"/>
              <a:ext cx="1603155" cy="515846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B6CB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8" name="角丸四角形 57"/>
            <p:cNvSpPr/>
            <p:nvPr/>
          </p:nvSpPr>
          <p:spPr>
            <a:xfrm>
              <a:off x="5706190" y="4712592"/>
              <a:ext cx="1603155" cy="515847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B6CB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9" name="正方形/長方形 58"/>
          <p:cNvSpPr/>
          <p:nvPr/>
        </p:nvSpPr>
        <p:spPr>
          <a:xfrm>
            <a:off x="1174750" y="4019550"/>
            <a:ext cx="3190875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4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SDM</a:t>
            </a:r>
            <a:r>
              <a:rPr lang="ja-JP" altLang="en-US" sz="24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研究科</a:t>
            </a:r>
            <a:r>
              <a:rPr lang="ja-JP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の人材育成</a:t>
            </a:r>
            <a:endParaRPr lang="en-US" altLang="ja-JP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itchFamily="50" charset="-128"/>
              <a:ea typeface="HGP創英角ｺﾞｼｯｸUB" pitchFamily="50" charset="-128"/>
              <a:cs typeface="ＭＳ Ｐゴシック" charset="0"/>
            </a:endParaRPr>
          </a:p>
        </p:txBody>
      </p:sp>
      <p:sp>
        <p:nvSpPr>
          <p:cNvPr id="60" name="正方形/長方形 59"/>
          <p:cNvSpPr/>
          <p:nvPr/>
        </p:nvSpPr>
        <p:spPr>
          <a:xfrm>
            <a:off x="4470400" y="4029075"/>
            <a:ext cx="35687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4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SDM</a:t>
            </a:r>
            <a:r>
              <a:rPr lang="ja-JP" altLang="en-US" sz="24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研究所</a:t>
            </a:r>
            <a:r>
              <a:rPr lang="ja-JP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の国内外連携</a:t>
            </a:r>
            <a:endParaRPr lang="en-US" altLang="ja-JP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itchFamily="50" charset="-128"/>
              <a:ea typeface="HGP創英角ｺﾞｼｯｸUB" pitchFamily="50" charset="-128"/>
              <a:cs typeface="ＭＳ Ｐゴシック" charset="0"/>
            </a:endParaRPr>
          </a:p>
        </p:txBody>
      </p:sp>
      <p:sp>
        <p:nvSpPr>
          <p:cNvPr id="61" name="正方形/長方形 60"/>
          <p:cNvSpPr/>
          <p:nvPr/>
        </p:nvSpPr>
        <p:spPr>
          <a:xfrm>
            <a:off x="1536700" y="2300288"/>
            <a:ext cx="1781175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16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リーダーシップ力</a:t>
            </a:r>
            <a:endParaRPr lang="en-US" altLang="ja-JP" sz="16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itchFamily="50" charset="-128"/>
              <a:ea typeface="HGP創英角ｺﾞｼｯｸUB" pitchFamily="50" charset="-128"/>
              <a:cs typeface="ＭＳ Ｐゴシック" charset="0"/>
            </a:endParaRPr>
          </a:p>
        </p:txBody>
      </p:sp>
      <p:sp>
        <p:nvSpPr>
          <p:cNvPr id="62" name="正方形/長方形 61"/>
          <p:cNvSpPr/>
          <p:nvPr/>
        </p:nvSpPr>
        <p:spPr>
          <a:xfrm>
            <a:off x="1174750" y="3249613"/>
            <a:ext cx="72072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 sz="16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創造力</a:t>
            </a:r>
            <a:endParaRPr lang="en-US" altLang="ja-JP" sz="16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itchFamily="50" charset="-128"/>
              <a:ea typeface="HGP創英角ｺﾞｼｯｸUB" pitchFamily="50" charset="-128"/>
              <a:cs typeface="ＭＳ Ｐゴシック" charset="0"/>
            </a:endParaRPr>
          </a:p>
        </p:txBody>
      </p:sp>
      <p:sp>
        <p:nvSpPr>
          <p:cNvPr id="63" name="正方形/長方形 62"/>
          <p:cNvSpPr/>
          <p:nvPr/>
        </p:nvSpPr>
        <p:spPr>
          <a:xfrm>
            <a:off x="1806575" y="3595688"/>
            <a:ext cx="2147888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 sz="16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コミュニケーション能力</a:t>
            </a:r>
            <a:endParaRPr lang="en-US" altLang="ja-JP" sz="16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itchFamily="50" charset="-128"/>
              <a:ea typeface="HGP創英角ｺﾞｼｯｸUB" pitchFamily="50" charset="-128"/>
              <a:cs typeface="ＭＳ Ｐゴシック" charset="0"/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3317875" y="2300288"/>
            <a:ext cx="839788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 sz="16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国際性</a:t>
            </a:r>
            <a:endParaRPr lang="en-US" altLang="ja-JP" sz="16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itchFamily="50" charset="-128"/>
              <a:ea typeface="HGP創英角ｺﾞｼｯｸUB" pitchFamily="50" charset="-128"/>
              <a:cs typeface="ＭＳ Ｐゴシック" charset="0"/>
            </a:endParaRPr>
          </a:p>
        </p:txBody>
      </p:sp>
      <p:sp>
        <p:nvSpPr>
          <p:cNvPr id="65" name="正方形/長方形 64"/>
          <p:cNvSpPr/>
          <p:nvPr/>
        </p:nvSpPr>
        <p:spPr>
          <a:xfrm>
            <a:off x="4830763" y="2300288"/>
            <a:ext cx="1781175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16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連携マネジメント</a:t>
            </a:r>
            <a:endParaRPr lang="en-US" altLang="ja-JP" sz="16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itchFamily="50" charset="-128"/>
              <a:ea typeface="HGP創英角ｺﾞｼｯｸUB" pitchFamily="50" charset="-128"/>
              <a:cs typeface="ＭＳ Ｐゴシック" charset="0"/>
            </a:endParaRPr>
          </a:p>
        </p:txBody>
      </p:sp>
      <p:sp>
        <p:nvSpPr>
          <p:cNvPr id="66" name="正方形/長方形 65"/>
          <p:cNvSpPr/>
          <p:nvPr/>
        </p:nvSpPr>
        <p:spPr>
          <a:xfrm>
            <a:off x="7164388" y="3211513"/>
            <a:ext cx="671512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 sz="16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社会貢献</a:t>
            </a:r>
            <a:endParaRPr lang="en-US" altLang="ja-JP" sz="16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itchFamily="50" charset="-128"/>
              <a:ea typeface="HGP創英角ｺﾞｼｯｸUB" pitchFamily="50" charset="-128"/>
              <a:cs typeface="ＭＳ Ｐゴシック" charset="0"/>
            </a:endParaRPr>
          </a:p>
        </p:txBody>
      </p:sp>
      <p:sp>
        <p:nvSpPr>
          <p:cNvPr id="67" name="正方形/長方形 66"/>
          <p:cNvSpPr/>
          <p:nvPr/>
        </p:nvSpPr>
        <p:spPr>
          <a:xfrm>
            <a:off x="4849813" y="3227388"/>
            <a:ext cx="773112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 sz="16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人材育成</a:t>
            </a:r>
            <a:endParaRPr lang="en-US" altLang="ja-JP" sz="16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itchFamily="50" charset="-128"/>
              <a:ea typeface="HGP創英角ｺﾞｼｯｸUB" pitchFamily="50" charset="-128"/>
              <a:cs typeface="ＭＳ Ｐゴシック" charset="0"/>
            </a:endParaRPr>
          </a:p>
        </p:txBody>
      </p:sp>
      <p:sp>
        <p:nvSpPr>
          <p:cNvPr id="68" name="正方形/長方形 67"/>
          <p:cNvSpPr/>
          <p:nvPr/>
        </p:nvSpPr>
        <p:spPr>
          <a:xfrm>
            <a:off x="6486525" y="2300288"/>
            <a:ext cx="1146175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 sz="16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ビジネス化</a:t>
            </a:r>
            <a:endParaRPr lang="en-US" altLang="ja-JP" sz="16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itchFamily="50" charset="-128"/>
              <a:ea typeface="HGP創英角ｺﾞｼｯｸUB" pitchFamily="50" charset="-128"/>
              <a:cs typeface="ＭＳ Ｐゴシック" charset="0"/>
            </a:endParaRPr>
          </a:p>
        </p:txBody>
      </p:sp>
      <p:sp>
        <p:nvSpPr>
          <p:cNvPr id="69" name="正方形/長方形 68"/>
          <p:cNvSpPr/>
          <p:nvPr/>
        </p:nvSpPr>
        <p:spPr>
          <a:xfrm>
            <a:off x="5549900" y="3597275"/>
            <a:ext cx="1657350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 sz="16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国際的学術成果</a:t>
            </a:r>
            <a:endParaRPr lang="en-US" altLang="ja-JP" sz="16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itchFamily="50" charset="-128"/>
              <a:ea typeface="HGP創英角ｺﾞｼｯｸUB" pitchFamily="50" charset="-128"/>
              <a:cs typeface="ＭＳ Ｐゴシック" charset="0"/>
            </a:endParaRPr>
          </a:p>
        </p:txBody>
      </p:sp>
      <p:sp>
        <p:nvSpPr>
          <p:cNvPr id="70" name="正方形/長方形 69"/>
          <p:cNvSpPr/>
          <p:nvPr/>
        </p:nvSpPr>
        <p:spPr>
          <a:xfrm>
            <a:off x="3462338" y="3270250"/>
            <a:ext cx="839787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 sz="16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実行力</a:t>
            </a:r>
            <a:endParaRPr lang="en-US" altLang="ja-JP" sz="16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itchFamily="50" charset="-128"/>
              <a:ea typeface="HGP創英角ｺﾞｼｯｸUB" pitchFamily="50" charset="-128"/>
              <a:cs typeface="ＭＳ Ｐゴシック" charset="0"/>
            </a:endParaRPr>
          </a:p>
        </p:txBody>
      </p:sp>
      <p:sp>
        <p:nvSpPr>
          <p:cNvPr id="71" name="正方形/長方形 70"/>
          <p:cNvSpPr/>
          <p:nvPr/>
        </p:nvSpPr>
        <p:spPr>
          <a:xfrm>
            <a:off x="4311650" y="2662238"/>
            <a:ext cx="401638" cy="912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1600"/>
              </a:lnSpc>
              <a:defRPr/>
            </a:pPr>
            <a:r>
              <a:rPr lang="ja-JP" altLang="en-US" sz="16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自我作古</a:t>
            </a:r>
            <a:endParaRPr lang="en-US" altLang="ja-JP" sz="16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itchFamily="50" charset="-128"/>
              <a:ea typeface="HGP創英角ｺﾞｼｯｸUB" pitchFamily="50" charset="-128"/>
              <a:cs typeface="ＭＳ Ｐゴシック" charset="0"/>
            </a:endParaRPr>
          </a:p>
        </p:txBody>
      </p:sp>
      <p:sp>
        <p:nvSpPr>
          <p:cNvPr id="72" name="フリーフォーム 71"/>
          <p:cNvSpPr/>
          <p:nvPr/>
        </p:nvSpPr>
        <p:spPr>
          <a:xfrm>
            <a:off x="4664075" y="1747838"/>
            <a:ext cx="2686050" cy="255587"/>
          </a:xfrm>
          <a:custGeom>
            <a:avLst/>
            <a:gdLst>
              <a:gd name="connsiteX0" fmla="*/ 2411506 w 2411506"/>
              <a:gd name="connsiteY0" fmla="*/ 887505 h 887505"/>
              <a:gd name="connsiteX1" fmla="*/ 815789 w 2411506"/>
              <a:gd name="connsiteY1" fmla="*/ 824752 h 887505"/>
              <a:gd name="connsiteX2" fmla="*/ 170330 w 2411506"/>
              <a:gd name="connsiteY2" fmla="*/ 510988 h 887505"/>
              <a:gd name="connsiteX3" fmla="*/ 0 w 2411506"/>
              <a:gd name="connsiteY3" fmla="*/ 0 h 887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1506" h="887505">
                <a:moveTo>
                  <a:pt x="2411506" y="887505"/>
                </a:moveTo>
                <a:cubicBezTo>
                  <a:pt x="1800412" y="887505"/>
                  <a:pt x="1189318" y="887505"/>
                  <a:pt x="815789" y="824752"/>
                </a:cubicBezTo>
                <a:cubicBezTo>
                  <a:pt x="442260" y="761999"/>
                  <a:pt x="306295" y="648447"/>
                  <a:pt x="170330" y="510988"/>
                </a:cubicBezTo>
                <a:cubicBezTo>
                  <a:pt x="34365" y="373529"/>
                  <a:pt x="17182" y="186764"/>
                  <a:pt x="0" y="0"/>
                </a:cubicBezTo>
              </a:path>
            </a:pathLst>
          </a:cu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フリーフォーム 72"/>
          <p:cNvSpPr/>
          <p:nvPr/>
        </p:nvSpPr>
        <p:spPr>
          <a:xfrm flipH="1">
            <a:off x="1679575" y="1747838"/>
            <a:ext cx="2686050" cy="255587"/>
          </a:xfrm>
          <a:custGeom>
            <a:avLst/>
            <a:gdLst>
              <a:gd name="connsiteX0" fmla="*/ 2411506 w 2411506"/>
              <a:gd name="connsiteY0" fmla="*/ 887505 h 887505"/>
              <a:gd name="connsiteX1" fmla="*/ 815789 w 2411506"/>
              <a:gd name="connsiteY1" fmla="*/ 824752 h 887505"/>
              <a:gd name="connsiteX2" fmla="*/ 170330 w 2411506"/>
              <a:gd name="connsiteY2" fmla="*/ 510988 h 887505"/>
              <a:gd name="connsiteX3" fmla="*/ 0 w 2411506"/>
              <a:gd name="connsiteY3" fmla="*/ 0 h 887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1506" h="887505">
                <a:moveTo>
                  <a:pt x="2411506" y="887505"/>
                </a:moveTo>
                <a:cubicBezTo>
                  <a:pt x="1800412" y="887505"/>
                  <a:pt x="1189318" y="887505"/>
                  <a:pt x="815789" y="824752"/>
                </a:cubicBezTo>
                <a:cubicBezTo>
                  <a:pt x="442260" y="761999"/>
                  <a:pt x="306295" y="648447"/>
                  <a:pt x="170330" y="510988"/>
                </a:cubicBezTo>
                <a:cubicBezTo>
                  <a:pt x="34365" y="373529"/>
                  <a:pt x="17182" y="186764"/>
                  <a:pt x="0" y="0"/>
                </a:cubicBezTo>
              </a:path>
            </a:pathLst>
          </a:cu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フリーフォーム 73"/>
          <p:cNvSpPr/>
          <p:nvPr/>
        </p:nvSpPr>
        <p:spPr>
          <a:xfrm>
            <a:off x="4149725" y="1484313"/>
            <a:ext cx="728663" cy="263525"/>
          </a:xfrm>
          <a:custGeom>
            <a:avLst/>
            <a:gdLst>
              <a:gd name="connsiteX0" fmla="*/ 268705 w 834190"/>
              <a:gd name="connsiteY0" fmla="*/ 364958 h 364958"/>
              <a:gd name="connsiteX1" fmla="*/ 0 w 834190"/>
              <a:gd name="connsiteY1" fmla="*/ 364958 h 364958"/>
              <a:gd name="connsiteX2" fmla="*/ 421105 w 834190"/>
              <a:gd name="connsiteY2" fmla="*/ 0 h 364958"/>
              <a:gd name="connsiteX3" fmla="*/ 834190 w 834190"/>
              <a:gd name="connsiteY3" fmla="*/ 364958 h 364958"/>
              <a:gd name="connsiteX4" fmla="*/ 565484 w 834190"/>
              <a:gd name="connsiteY4" fmla="*/ 364958 h 364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190" h="364958">
                <a:moveTo>
                  <a:pt x="268705" y="364958"/>
                </a:moveTo>
                <a:lnTo>
                  <a:pt x="0" y="364958"/>
                </a:lnTo>
                <a:lnTo>
                  <a:pt x="421105" y="0"/>
                </a:lnTo>
                <a:lnTo>
                  <a:pt x="834190" y="364958"/>
                </a:lnTo>
                <a:lnTo>
                  <a:pt x="565484" y="364958"/>
                </a:lnTo>
              </a:path>
            </a:pathLst>
          </a:cu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82" name="正方形/長方形 81"/>
          <p:cNvSpPr/>
          <p:nvPr/>
        </p:nvSpPr>
        <p:spPr>
          <a:xfrm>
            <a:off x="1320800" y="765175"/>
            <a:ext cx="6418263" cy="523875"/>
          </a:xfrm>
          <a:prstGeom prst="rect">
            <a:avLst/>
          </a:prstGeom>
          <a:solidFill>
            <a:srgbClr val="E5F6FF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現代社会が直面する問題を解決</a:t>
            </a:r>
            <a:endParaRPr lang="en-US" altLang="ja-JP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itchFamily="50" charset="-128"/>
              <a:ea typeface="HGP創英角ｺﾞｼｯｸUB" pitchFamily="50" charset="-128"/>
              <a:cs typeface="ＭＳ Ｐゴシック" charset="0"/>
            </a:endParaRPr>
          </a:p>
        </p:txBody>
      </p:sp>
      <p:sp>
        <p:nvSpPr>
          <p:cNvPr id="83" name="正方形/長方形 82"/>
          <p:cNvSpPr/>
          <p:nvPr/>
        </p:nvSpPr>
        <p:spPr>
          <a:xfrm>
            <a:off x="2251075" y="2919413"/>
            <a:ext cx="6985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altLang="ja-JP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SDM</a:t>
            </a:r>
          </a:p>
        </p:txBody>
      </p:sp>
      <p:sp>
        <p:nvSpPr>
          <p:cNvPr id="84" name="正方形/長方形 83"/>
          <p:cNvSpPr/>
          <p:nvPr/>
        </p:nvSpPr>
        <p:spPr>
          <a:xfrm>
            <a:off x="6056313" y="2940050"/>
            <a:ext cx="698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altLang="ja-JP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SDM</a:t>
            </a:r>
          </a:p>
        </p:txBody>
      </p:sp>
      <p:sp>
        <p:nvSpPr>
          <p:cNvPr id="95" name="正方形/長方形 94"/>
          <p:cNvSpPr/>
          <p:nvPr/>
        </p:nvSpPr>
        <p:spPr>
          <a:xfrm>
            <a:off x="6378575" y="300038"/>
            <a:ext cx="144145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相互理解</a:t>
            </a:r>
            <a:endParaRPr lang="en-US" altLang="ja-JP" sz="24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itchFamily="50" charset="-128"/>
              <a:ea typeface="HGP創英角ｺﾞｼｯｸUB" pitchFamily="50" charset="-128"/>
              <a:cs typeface="ＭＳ Ｐゴシック" charset="0"/>
            </a:endParaRPr>
          </a:p>
        </p:txBody>
      </p:sp>
      <p:sp>
        <p:nvSpPr>
          <p:cNvPr id="96" name="正方形/長方形 95"/>
          <p:cNvSpPr/>
          <p:nvPr/>
        </p:nvSpPr>
        <p:spPr>
          <a:xfrm>
            <a:off x="3062288" y="271463"/>
            <a:ext cx="144145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全体最適</a:t>
            </a:r>
            <a:endParaRPr lang="en-US" altLang="ja-JP" sz="24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itchFamily="50" charset="-128"/>
              <a:ea typeface="HGP創英角ｺﾞｼｯｸUB" pitchFamily="50" charset="-128"/>
              <a:cs typeface="ＭＳ Ｐゴシック" charset="0"/>
            </a:endParaRPr>
          </a:p>
        </p:txBody>
      </p:sp>
      <p:sp>
        <p:nvSpPr>
          <p:cNvPr id="97" name="正方形/長方形 96"/>
          <p:cNvSpPr/>
          <p:nvPr/>
        </p:nvSpPr>
        <p:spPr>
          <a:xfrm>
            <a:off x="1465263" y="274638"/>
            <a:ext cx="144145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バランス</a:t>
            </a:r>
            <a:endParaRPr lang="en-US" altLang="ja-JP" sz="24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itchFamily="50" charset="-128"/>
              <a:ea typeface="HGP創英角ｺﾞｼｯｸUB" pitchFamily="50" charset="-128"/>
              <a:cs typeface="ＭＳ Ｐゴシック" charset="0"/>
            </a:endParaRPr>
          </a:p>
        </p:txBody>
      </p:sp>
      <p:sp>
        <p:nvSpPr>
          <p:cNvPr id="98" name="正方形/長方形 97"/>
          <p:cNvSpPr/>
          <p:nvPr/>
        </p:nvSpPr>
        <p:spPr>
          <a:xfrm>
            <a:off x="4645025" y="277813"/>
            <a:ext cx="1747838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グローバル</a:t>
            </a:r>
            <a:endParaRPr lang="en-US" altLang="ja-JP" sz="24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itchFamily="50" charset="-128"/>
              <a:ea typeface="HGP創英角ｺﾞｼｯｸUB" pitchFamily="50" charset="-128"/>
              <a:cs typeface="ＭＳ Ｐゴシック" charset="0"/>
            </a:endParaRPr>
          </a:p>
        </p:txBody>
      </p:sp>
      <p:sp>
        <p:nvSpPr>
          <p:cNvPr id="99" name="正方形/長方形 98"/>
          <p:cNvSpPr/>
          <p:nvPr/>
        </p:nvSpPr>
        <p:spPr>
          <a:xfrm>
            <a:off x="1908175" y="1333500"/>
            <a:ext cx="2409825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システマティック</a:t>
            </a:r>
            <a:endParaRPr lang="en-US" altLang="ja-JP" sz="24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itchFamily="50" charset="-128"/>
              <a:ea typeface="HGP創英角ｺﾞｼｯｸUB" pitchFamily="50" charset="-128"/>
              <a:cs typeface="ＭＳ Ｐゴシック" charset="0"/>
            </a:endParaRPr>
          </a:p>
        </p:txBody>
      </p:sp>
      <p:sp>
        <p:nvSpPr>
          <p:cNvPr id="100" name="正方形/長方形 99"/>
          <p:cNvSpPr/>
          <p:nvPr/>
        </p:nvSpPr>
        <p:spPr>
          <a:xfrm>
            <a:off x="4643438" y="1333500"/>
            <a:ext cx="2411412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システミック</a:t>
            </a:r>
            <a:endParaRPr lang="en-US" altLang="ja-JP" sz="24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itchFamily="50" charset="-128"/>
              <a:ea typeface="HGP創英角ｺﾞｼｯｸUB" pitchFamily="50" charset="-128"/>
              <a:cs typeface="ＭＳ Ｐゴシック" charset="0"/>
            </a:endParaRPr>
          </a:p>
        </p:txBody>
      </p:sp>
      <p:sp>
        <p:nvSpPr>
          <p:cNvPr id="101" name="テキスト ボックス 100"/>
          <p:cNvSpPr txBox="1"/>
          <p:nvPr/>
        </p:nvSpPr>
        <p:spPr>
          <a:xfrm>
            <a:off x="2949575" y="5003800"/>
            <a:ext cx="3125788" cy="6143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現代の問題</a:t>
            </a:r>
          </a:p>
        </p:txBody>
      </p:sp>
      <p:sp>
        <p:nvSpPr>
          <p:cNvPr id="102" name="正方形/長方形 101"/>
          <p:cNvSpPr/>
          <p:nvPr/>
        </p:nvSpPr>
        <p:spPr>
          <a:xfrm>
            <a:off x="7497763" y="879475"/>
            <a:ext cx="1439862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多視点</a:t>
            </a:r>
            <a:endParaRPr lang="en-US" altLang="ja-JP" sz="24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itchFamily="50" charset="-128"/>
              <a:ea typeface="HGP創英角ｺﾞｼｯｸUB" pitchFamily="50" charset="-128"/>
              <a:cs typeface="ＭＳ Ｐゴシック" charset="0"/>
            </a:endParaRPr>
          </a:p>
        </p:txBody>
      </p:sp>
      <p:sp>
        <p:nvSpPr>
          <p:cNvPr id="103" name="正方形/長方形 102"/>
          <p:cNvSpPr/>
          <p:nvPr/>
        </p:nvSpPr>
        <p:spPr>
          <a:xfrm>
            <a:off x="177800" y="879475"/>
            <a:ext cx="144145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ＭＳ Ｐゴシック" charset="0"/>
              </a:rPr>
              <a:t>可視化</a:t>
            </a:r>
            <a:endParaRPr lang="en-US" altLang="ja-JP" sz="24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itchFamily="50" charset="-128"/>
              <a:ea typeface="HGP創英角ｺﾞｼｯｸUB" pitchFamily="50" charset="-128"/>
              <a:cs typeface="ＭＳ Ｐゴシック" charset="0"/>
            </a:endParaRPr>
          </a:p>
        </p:txBody>
      </p:sp>
      <p:sp>
        <p:nvSpPr>
          <p:cNvPr id="23621" name="テキスト ボックス 7"/>
          <p:cNvSpPr txBox="1">
            <a:spLocks noChangeArrowheads="1"/>
          </p:cNvSpPr>
          <p:nvPr/>
        </p:nvSpPr>
        <p:spPr bwMode="auto">
          <a:xfrm>
            <a:off x="2419350" y="1131888"/>
            <a:ext cx="4244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Solve problems that modern world is facing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3622" name="テキスト ボックス 7"/>
          <p:cNvSpPr txBox="1">
            <a:spLocks noChangeArrowheads="1"/>
          </p:cNvSpPr>
          <p:nvPr/>
        </p:nvSpPr>
        <p:spPr bwMode="auto">
          <a:xfrm>
            <a:off x="1266825" y="568325"/>
            <a:ext cx="174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balance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3623" name="テキスト ボックス 7"/>
          <p:cNvSpPr txBox="1">
            <a:spLocks noChangeArrowheads="1"/>
          </p:cNvSpPr>
          <p:nvPr/>
        </p:nvSpPr>
        <p:spPr bwMode="auto">
          <a:xfrm>
            <a:off x="2897188" y="563563"/>
            <a:ext cx="1749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holistic solution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3624" name="テキスト ボックス 7"/>
          <p:cNvSpPr txBox="1">
            <a:spLocks noChangeArrowheads="1"/>
          </p:cNvSpPr>
          <p:nvPr/>
        </p:nvSpPr>
        <p:spPr bwMode="auto">
          <a:xfrm>
            <a:off x="4651375" y="538163"/>
            <a:ext cx="1749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global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3625" name="テキスト ボックス 7"/>
          <p:cNvSpPr txBox="1">
            <a:spLocks noChangeArrowheads="1"/>
          </p:cNvSpPr>
          <p:nvPr/>
        </p:nvSpPr>
        <p:spPr bwMode="auto">
          <a:xfrm>
            <a:off x="6580188" y="576263"/>
            <a:ext cx="2287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mutual understanding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3626" name="テキスト ボックス 7"/>
          <p:cNvSpPr txBox="1">
            <a:spLocks noChangeArrowheads="1"/>
          </p:cNvSpPr>
          <p:nvPr/>
        </p:nvSpPr>
        <p:spPr bwMode="auto">
          <a:xfrm>
            <a:off x="530225" y="1209675"/>
            <a:ext cx="174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visualization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3627" name="テキスト ボックス 7"/>
          <p:cNvSpPr txBox="1">
            <a:spLocks noChangeArrowheads="1"/>
          </p:cNvSpPr>
          <p:nvPr/>
        </p:nvSpPr>
        <p:spPr bwMode="auto">
          <a:xfrm>
            <a:off x="6989763" y="1196975"/>
            <a:ext cx="2154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multiple viewpoint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3628" name="テキスト ボックス 7"/>
          <p:cNvSpPr txBox="1">
            <a:spLocks noChangeArrowheads="1"/>
          </p:cNvSpPr>
          <p:nvPr/>
        </p:nvSpPr>
        <p:spPr bwMode="auto">
          <a:xfrm>
            <a:off x="2171700" y="1609725"/>
            <a:ext cx="174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systematic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3629" name="テキスト ボックス 7"/>
          <p:cNvSpPr txBox="1">
            <a:spLocks noChangeArrowheads="1"/>
          </p:cNvSpPr>
          <p:nvPr/>
        </p:nvSpPr>
        <p:spPr bwMode="auto">
          <a:xfrm>
            <a:off x="5102225" y="1622425"/>
            <a:ext cx="174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systemic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3630" name="テキスト ボックス 7"/>
          <p:cNvSpPr txBox="1">
            <a:spLocks noChangeArrowheads="1"/>
          </p:cNvSpPr>
          <p:nvPr/>
        </p:nvSpPr>
        <p:spPr bwMode="auto">
          <a:xfrm>
            <a:off x="3324225" y="5443538"/>
            <a:ext cx="2374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modern problem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3631" name="テキスト ボックス 7"/>
          <p:cNvSpPr txBox="1">
            <a:spLocks noChangeArrowheads="1"/>
          </p:cNvSpPr>
          <p:nvPr/>
        </p:nvSpPr>
        <p:spPr bwMode="auto">
          <a:xfrm>
            <a:off x="55563" y="4743450"/>
            <a:ext cx="174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education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3632" name="テキスト ボックス 7"/>
          <p:cNvSpPr txBox="1">
            <a:spLocks noChangeArrowheads="1"/>
          </p:cNvSpPr>
          <p:nvPr/>
        </p:nvSpPr>
        <p:spPr bwMode="auto">
          <a:xfrm>
            <a:off x="1949450" y="4833938"/>
            <a:ext cx="1749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employment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3633" name="テキスト ボックス 7"/>
          <p:cNvSpPr txBox="1">
            <a:spLocks noChangeArrowheads="1"/>
          </p:cNvSpPr>
          <p:nvPr/>
        </p:nvSpPr>
        <p:spPr bwMode="auto">
          <a:xfrm>
            <a:off x="3565525" y="4857750"/>
            <a:ext cx="174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national policy 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3634" name="テキスト ボックス 7"/>
          <p:cNvSpPr txBox="1">
            <a:spLocks noChangeArrowheads="1"/>
          </p:cNvSpPr>
          <p:nvPr/>
        </p:nvSpPr>
        <p:spPr bwMode="auto">
          <a:xfrm>
            <a:off x="5232400" y="4833938"/>
            <a:ext cx="1749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trade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3635" name="テキスト ボックス 7"/>
          <p:cNvSpPr txBox="1">
            <a:spLocks noChangeArrowheads="1"/>
          </p:cNvSpPr>
          <p:nvPr/>
        </p:nvSpPr>
        <p:spPr bwMode="auto">
          <a:xfrm>
            <a:off x="5514975" y="5672138"/>
            <a:ext cx="1749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defense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3636" name="テキスト ボックス 7"/>
          <p:cNvSpPr txBox="1">
            <a:spLocks noChangeArrowheads="1"/>
          </p:cNvSpPr>
          <p:nvPr/>
        </p:nvSpPr>
        <p:spPr bwMode="auto">
          <a:xfrm>
            <a:off x="7062788" y="4722813"/>
            <a:ext cx="1749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disparity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3637" name="テキスト ボックス 7"/>
          <p:cNvSpPr txBox="1">
            <a:spLocks noChangeArrowheads="1"/>
          </p:cNvSpPr>
          <p:nvPr/>
        </p:nvSpPr>
        <p:spPr bwMode="auto">
          <a:xfrm>
            <a:off x="276225" y="5273675"/>
            <a:ext cx="3105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 technical Galapagosize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3638" name="テキスト ボックス 7"/>
          <p:cNvSpPr txBox="1">
            <a:spLocks noChangeArrowheads="1"/>
          </p:cNvSpPr>
          <p:nvPr/>
        </p:nvSpPr>
        <p:spPr bwMode="auto">
          <a:xfrm>
            <a:off x="5308600" y="5235575"/>
            <a:ext cx="174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pension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3639" name="テキスト ボックス 7"/>
          <p:cNvSpPr txBox="1">
            <a:spLocks noChangeArrowheads="1"/>
          </p:cNvSpPr>
          <p:nvPr/>
        </p:nvSpPr>
        <p:spPr bwMode="auto">
          <a:xfrm>
            <a:off x="7413625" y="5273675"/>
            <a:ext cx="174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territorial issue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3640" name="テキスト ボックス 7"/>
          <p:cNvSpPr txBox="1">
            <a:spLocks noChangeArrowheads="1"/>
          </p:cNvSpPr>
          <p:nvPr/>
        </p:nvSpPr>
        <p:spPr bwMode="auto">
          <a:xfrm>
            <a:off x="-87313" y="5762625"/>
            <a:ext cx="2881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the trend away from science 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3641" name="テキスト ボックス 7"/>
          <p:cNvSpPr txBox="1">
            <a:spLocks noChangeArrowheads="1"/>
          </p:cNvSpPr>
          <p:nvPr/>
        </p:nvSpPr>
        <p:spPr bwMode="auto">
          <a:xfrm>
            <a:off x="2265363" y="5662613"/>
            <a:ext cx="1749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resource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3642" name="テキスト ボックス 7"/>
          <p:cNvSpPr txBox="1">
            <a:spLocks noChangeArrowheads="1"/>
          </p:cNvSpPr>
          <p:nvPr/>
        </p:nvSpPr>
        <p:spPr bwMode="auto">
          <a:xfrm>
            <a:off x="2703513" y="5849938"/>
            <a:ext cx="1749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agriculture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3643" name="テキスト ボックス 7"/>
          <p:cNvSpPr txBox="1">
            <a:spLocks noChangeArrowheads="1"/>
          </p:cNvSpPr>
          <p:nvPr/>
        </p:nvSpPr>
        <p:spPr bwMode="auto">
          <a:xfrm>
            <a:off x="4557713" y="5824538"/>
            <a:ext cx="1749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security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3644" name="テキスト ボックス 7"/>
          <p:cNvSpPr txBox="1">
            <a:spLocks noChangeArrowheads="1"/>
          </p:cNvSpPr>
          <p:nvPr/>
        </p:nvSpPr>
        <p:spPr bwMode="auto">
          <a:xfrm>
            <a:off x="3743325" y="6126163"/>
            <a:ext cx="1749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energy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3645" name="テキスト ボックス 7"/>
          <p:cNvSpPr txBox="1">
            <a:spLocks noChangeArrowheads="1"/>
          </p:cNvSpPr>
          <p:nvPr/>
        </p:nvSpPr>
        <p:spPr bwMode="auto">
          <a:xfrm>
            <a:off x="6943725" y="5686425"/>
            <a:ext cx="174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diplomacy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3646" name="テキスト ボックス 7"/>
          <p:cNvSpPr txBox="1">
            <a:spLocks noChangeArrowheads="1"/>
          </p:cNvSpPr>
          <p:nvPr/>
        </p:nvSpPr>
        <p:spPr bwMode="auto">
          <a:xfrm>
            <a:off x="225425" y="6261100"/>
            <a:ext cx="275590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the decrease in global competitiveness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3647" name="テキスト ボックス 7"/>
          <p:cNvSpPr txBox="1">
            <a:spLocks noChangeArrowheads="1"/>
          </p:cNvSpPr>
          <p:nvPr/>
        </p:nvSpPr>
        <p:spPr bwMode="auto">
          <a:xfrm>
            <a:off x="2551113" y="6564313"/>
            <a:ext cx="1958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natural disasters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3648" name="テキスト ボックス 7"/>
          <p:cNvSpPr txBox="1">
            <a:spLocks noChangeArrowheads="1"/>
          </p:cNvSpPr>
          <p:nvPr/>
        </p:nvSpPr>
        <p:spPr bwMode="auto">
          <a:xfrm>
            <a:off x="4605338" y="6562725"/>
            <a:ext cx="2684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environmental problems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3649" name="テキスト ボックス 7"/>
          <p:cNvSpPr txBox="1">
            <a:spLocks noChangeArrowheads="1"/>
          </p:cNvSpPr>
          <p:nvPr/>
        </p:nvSpPr>
        <p:spPr bwMode="auto">
          <a:xfrm>
            <a:off x="6096000" y="6122988"/>
            <a:ext cx="3122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the national financial collapse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48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989013" y="4329113"/>
            <a:ext cx="3816350" cy="1728787"/>
          </a:xfrm>
          <a:prstGeom prst="roundRect">
            <a:avLst>
              <a:gd name="adj" fmla="val 50000"/>
            </a:avLst>
          </a:prstGeom>
          <a:solidFill>
            <a:srgbClr val="E1F4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grpSp>
        <p:nvGrpSpPr>
          <p:cNvPr id="3" name="グループ化 139"/>
          <p:cNvGrpSpPr/>
          <p:nvPr/>
        </p:nvGrpSpPr>
        <p:grpSpPr>
          <a:xfrm>
            <a:off x="1131160" y="4788260"/>
            <a:ext cx="3047581" cy="917413"/>
            <a:chOff x="4980803" y="4311026"/>
            <a:chExt cx="3047581" cy="917413"/>
          </a:xfrm>
          <a:solidFill>
            <a:schemeClr val="bg1"/>
          </a:solidFill>
        </p:grpSpPr>
        <p:sp>
          <p:nvSpPr>
            <p:cNvPr id="4" name="角丸四角形 3"/>
            <p:cNvSpPr/>
            <p:nvPr/>
          </p:nvSpPr>
          <p:spPr>
            <a:xfrm>
              <a:off x="6424646" y="4311026"/>
              <a:ext cx="1603738" cy="51596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5" name="角丸四角形 4"/>
            <p:cNvSpPr/>
            <p:nvPr/>
          </p:nvSpPr>
          <p:spPr>
            <a:xfrm>
              <a:off x="4980803" y="4311026"/>
              <a:ext cx="1603738" cy="51596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6" name="角丸四角形 5"/>
            <p:cNvSpPr/>
            <p:nvPr/>
          </p:nvSpPr>
          <p:spPr>
            <a:xfrm>
              <a:off x="5706028" y="4712473"/>
              <a:ext cx="1603738" cy="51596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25603" name="正方形/長方形 2"/>
          <p:cNvSpPr>
            <a:spLocks noChangeArrowheads="1"/>
          </p:cNvSpPr>
          <p:nvPr/>
        </p:nvSpPr>
        <p:spPr bwMode="auto">
          <a:xfrm>
            <a:off x="468313" y="44450"/>
            <a:ext cx="82438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ja-JP" sz="4000">
                <a:latin typeface="HGP創英角ｺﾞｼｯｸUB" pitchFamily="50" charset="-128"/>
                <a:ea typeface="HGP創英角ｺﾞｼｯｸUB" pitchFamily="50" charset="-128"/>
              </a:rPr>
              <a:t>SDM</a:t>
            </a:r>
            <a:r>
              <a:rPr lang="ja-JP" altLang="en-US" sz="4000">
                <a:latin typeface="HGP創英角ｺﾞｼｯｸUB" pitchFamily="50" charset="-128"/>
                <a:ea typeface="HGP創英角ｺﾞｼｯｸUB" pitchFamily="50" charset="-128"/>
              </a:rPr>
              <a:t>のコンセプト</a:t>
            </a:r>
            <a:endParaRPr lang="en-US" altLang="ja-JP" sz="40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989013" y="4329113"/>
            <a:ext cx="3816350" cy="1728787"/>
          </a:xfrm>
          <a:prstGeom prst="roundRect">
            <a:avLst>
              <a:gd name="adj" fmla="val 50000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5605" name="正方形/長方形 99"/>
          <p:cNvSpPr>
            <a:spLocks noChangeArrowheads="1"/>
          </p:cNvSpPr>
          <p:nvPr/>
        </p:nvSpPr>
        <p:spPr bwMode="auto">
          <a:xfrm>
            <a:off x="1530350" y="4832350"/>
            <a:ext cx="979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>
                <a:solidFill>
                  <a:srgbClr val="060970"/>
                </a:solidFill>
                <a:latin typeface="HGP創英角ｺﾞｼｯｸUB" pitchFamily="50" charset="-128"/>
                <a:ea typeface="HGP創英角ｺﾞｼｯｸUB" pitchFamily="50" charset="-128"/>
              </a:rPr>
              <a:t>design</a:t>
            </a:r>
            <a:endParaRPr lang="ja-JP" altLang="en-US">
              <a:solidFill>
                <a:srgbClr val="060970"/>
              </a:solidFill>
            </a:endParaRPr>
          </a:p>
        </p:txBody>
      </p:sp>
      <p:sp>
        <p:nvSpPr>
          <p:cNvPr id="25606" name="正方形/長方形 100"/>
          <p:cNvSpPr>
            <a:spLocks noChangeArrowheads="1"/>
          </p:cNvSpPr>
          <p:nvPr/>
        </p:nvSpPr>
        <p:spPr bwMode="auto">
          <a:xfrm>
            <a:off x="1865313" y="5330825"/>
            <a:ext cx="1560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ja-JP">
                <a:solidFill>
                  <a:srgbClr val="060970"/>
                </a:solidFill>
                <a:latin typeface="HGP創英角ｺﾞｼｯｸUB" pitchFamily="50" charset="-128"/>
                <a:ea typeface="HGP創英角ｺﾞｼｯｸUB" pitchFamily="50" charset="-128"/>
              </a:rPr>
              <a:t>system</a:t>
            </a:r>
            <a:endParaRPr lang="ja-JP" altLang="en-US">
              <a:solidFill>
                <a:srgbClr val="060970"/>
              </a:solidFill>
            </a:endParaRPr>
          </a:p>
        </p:txBody>
      </p:sp>
      <p:sp>
        <p:nvSpPr>
          <p:cNvPr id="25607" name="正方形/長方形 101"/>
          <p:cNvSpPr>
            <a:spLocks noChangeArrowheads="1"/>
          </p:cNvSpPr>
          <p:nvPr/>
        </p:nvSpPr>
        <p:spPr bwMode="auto">
          <a:xfrm>
            <a:off x="2684463" y="4832350"/>
            <a:ext cx="1644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>
                <a:solidFill>
                  <a:srgbClr val="060970"/>
                </a:solidFill>
                <a:latin typeface="HGP創英角ｺﾞｼｯｸUB" pitchFamily="50" charset="-128"/>
                <a:ea typeface="HGP創英角ｺﾞｼｯｸUB" pitchFamily="50" charset="-128"/>
              </a:rPr>
              <a:t>management</a:t>
            </a:r>
          </a:p>
        </p:txBody>
      </p:sp>
      <p:sp>
        <p:nvSpPr>
          <p:cNvPr id="12" name="角丸四角形 11"/>
          <p:cNvSpPr/>
          <p:nvPr/>
        </p:nvSpPr>
        <p:spPr>
          <a:xfrm>
            <a:off x="2576513" y="4776788"/>
            <a:ext cx="1603375" cy="515937"/>
          </a:xfrm>
          <a:prstGeom prst="roundRect">
            <a:avLst>
              <a:gd name="adj" fmla="val 50000"/>
            </a:avLst>
          </a:prstGeom>
          <a:noFill/>
          <a:ln>
            <a:solidFill>
              <a:srgbClr val="B6CB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3" name="角丸四角形 12"/>
          <p:cNvSpPr/>
          <p:nvPr/>
        </p:nvSpPr>
        <p:spPr>
          <a:xfrm>
            <a:off x="1133475" y="4776788"/>
            <a:ext cx="1603375" cy="515937"/>
          </a:xfrm>
          <a:prstGeom prst="roundRect">
            <a:avLst>
              <a:gd name="adj" fmla="val 50000"/>
            </a:avLst>
          </a:prstGeom>
          <a:noFill/>
          <a:ln>
            <a:solidFill>
              <a:srgbClr val="B6CB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4" name="角丸四角形 13"/>
          <p:cNvSpPr/>
          <p:nvPr/>
        </p:nvSpPr>
        <p:spPr>
          <a:xfrm>
            <a:off x="1857375" y="5178425"/>
            <a:ext cx="1604963" cy="515938"/>
          </a:xfrm>
          <a:prstGeom prst="roundRect">
            <a:avLst>
              <a:gd name="adj" fmla="val 50000"/>
            </a:avLst>
          </a:prstGeom>
          <a:noFill/>
          <a:ln>
            <a:solidFill>
              <a:srgbClr val="B6CB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5611" name="正方形/長方形 111"/>
          <p:cNvSpPr>
            <a:spLocks noChangeArrowheads="1"/>
          </p:cNvSpPr>
          <p:nvPr/>
        </p:nvSpPr>
        <p:spPr bwMode="auto">
          <a:xfrm>
            <a:off x="1584325" y="4400550"/>
            <a:ext cx="17811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160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leadership</a:t>
            </a:r>
          </a:p>
        </p:txBody>
      </p:sp>
      <p:sp>
        <p:nvSpPr>
          <p:cNvPr id="25612" name="正方形/長方形 112"/>
          <p:cNvSpPr>
            <a:spLocks noChangeArrowheads="1"/>
          </p:cNvSpPr>
          <p:nvPr/>
        </p:nvSpPr>
        <p:spPr bwMode="auto">
          <a:xfrm>
            <a:off x="927100" y="5410200"/>
            <a:ext cx="11811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ja-JP" sz="160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creiative</a:t>
            </a:r>
          </a:p>
        </p:txBody>
      </p:sp>
      <p:sp>
        <p:nvSpPr>
          <p:cNvPr id="25613" name="正方形/長方形 113"/>
          <p:cNvSpPr>
            <a:spLocks noChangeArrowheads="1"/>
          </p:cNvSpPr>
          <p:nvPr/>
        </p:nvSpPr>
        <p:spPr bwMode="auto">
          <a:xfrm>
            <a:off x="1852613" y="5695950"/>
            <a:ext cx="21478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ja-JP" sz="160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communication</a:t>
            </a:r>
          </a:p>
        </p:txBody>
      </p:sp>
      <p:sp>
        <p:nvSpPr>
          <p:cNvPr id="25614" name="正方形/長方形 114"/>
          <p:cNvSpPr>
            <a:spLocks noChangeArrowheads="1"/>
          </p:cNvSpPr>
          <p:nvPr/>
        </p:nvSpPr>
        <p:spPr bwMode="auto">
          <a:xfrm>
            <a:off x="3033713" y="4400550"/>
            <a:ext cx="13366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ja-JP" sz="160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inernational</a:t>
            </a:r>
          </a:p>
        </p:txBody>
      </p:sp>
      <p:sp>
        <p:nvSpPr>
          <p:cNvPr id="25615" name="正方形/長方形 120"/>
          <p:cNvSpPr>
            <a:spLocks noChangeArrowheads="1"/>
          </p:cNvSpPr>
          <p:nvPr/>
        </p:nvSpPr>
        <p:spPr bwMode="auto">
          <a:xfrm>
            <a:off x="3627438" y="5549900"/>
            <a:ext cx="8397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ja-JP" sz="160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active</a:t>
            </a:r>
          </a:p>
        </p:txBody>
      </p:sp>
      <p:sp>
        <p:nvSpPr>
          <p:cNvPr id="25616" name="正方形/長方形 121"/>
          <p:cNvSpPr>
            <a:spLocks noChangeArrowheads="1"/>
          </p:cNvSpPr>
          <p:nvPr/>
        </p:nvSpPr>
        <p:spPr bwMode="auto">
          <a:xfrm>
            <a:off x="4078288" y="4822825"/>
            <a:ext cx="9271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altLang="ja-JP" sz="160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Create the classic</a:t>
            </a:r>
          </a:p>
        </p:txBody>
      </p:sp>
      <p:sp>
        <p:nvSpPr>
          <p:cNvPr id="21" name="角丸四角形吹き出し 20"/>
          <p:cNvSpPr/>
          <p:nvPr/>
        </p:nvSpPr>
        <p:spPr>
          <a:xfrm>
            <a:off x="379413" y="1111250"/>
            <a:ext cx="3979862" cy="2808288"/>
          </a:xfrm>
          <a:prstGeom prst="wedgeRoundRectCallout">
            <a:avLst>
              <a:gd name="adj1" fmla="val -20446"/>
              <a:gd name="adj2" fmla="val 85143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2" name="角丸四角形吹き出し 21"/>
          <p:cNvSpPr/>
          <p:nvPr/>
        </p:nvSpPr>
        <p:spPr>
          <a:xfrm>
            <a:off x="4772025" y="1111250"/>
            <a:ext cx="3979863" cy="2533650"/>
          </a:xfrm>
          <a:prstGeom prst="wedgeRoundRectCallout">
            <a:avLst>
              <a:gd name="adj1" fmla="val -84425"/>
              <a:gd name="adj2" fmla="val 100331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3" name="角丸四角形吹き出し 22"/>
          <p:cNvSpPr/>
          <p:nvPr/>
        </p:nvSpPr>
        <p:spPr>
          <a:xfrm>
            <a:off x="5148263" y="4221163"/>
            <a:ext cx="3563937" cy="2406650"/>
          </a:xfrm>
          <a:prstGeom prst="wedgeRoundRectCallout">
            <a:avLst>
              <a:gd name="adj1" fmla="val -104468"/>
              <a:gd name="adj2" fmla="val 5037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4" name="正方形/長方形 23"/>
          <p:cNvSpPr>
            <a:spLocks noChangeArrowheads="1"/>
          </p:cNvSpPr>
          <p:nvPr/>
        </p:nvSpPr>
        <p:spPr bwMode="auto">
          <a:xfrm>
            <a:off x="539750" y="1236663"/>
            <a:ext cx="3665538" cy="949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ja-JP" sz="2400" dirty="0">
                <a:solidFill>
                  <a:srgbClr val="FF0000"/>
                </a:solidFill>
                <a:latin typeface="Calibri" pitchFamily="34" charset="0"/>
                <a:ea typeface="HGP創英角ｺﾞｼｯｸUB" pitchFamily="50" charset="-128"/>
              </a:rPr>
              <a:t>Design</a:t>
            </a:r>
            <a:r>
              <a:rPr lang="en-US" altLang="ja-JP" sz="2400" dirty="0">
                <a:solidFill>
                  <a:srgbClr val="060970"/>
                </a:solidFill>
                <a:latin typeface="Calibri" pitchFamily="34" charset="0"/>
                <a:ea typeface="HGP創英角ｺﾞｼｯｸUB" pitchFamily="50" charset="-128"/>
              </a:rPr>
              <a:t> education by design project </a:t>
            </a:r>
            <a:r>
              <a:rPr lang="en-US" altLang="ja-JP" sz="2400" dirty="0" smtClean="0">
                <a:solidFill>
                  <a:srgbClr val="060970"/>
                </a:solidFill>
                <a:latin typeface="Calibri" pitchFamily="34" charset="0"/>
                <a:ea typeface="HGP創英角ｺﾞｼｯｸUB" pitchFamily="50" charset="-128"/>
              </a:rPr>
              <a:t>based on design thinking workshops)</a:t>
            </a:r>
            <a:endParaRPr lang="ja-JP" altLang="en-US" sz="2400" dirty="0">
              <a:solidFill>
                <a:srgbClr val="060970"/>
              </a:solidFill>
              <a:latin typeface="Calibri" pitchFamily="34" charset="0"/>
            </a:endParaRPr>
          </a:p>
        </p:txBody>
      </p:sp>
      <p:sp>
        <p:nvSpPr>
          <p:cNvPr id="25" name="正方形/長方形 24"/>
          <p:cNvSpPr>
            <a:spLocks noChangeArrowheads="1"/>
          </p:cNvSpPr>
          <p:nvPr/>
        </p:nvSpPr>
        <p:spPr bwMode="auto">
          <a:xfrm>
            <a:off x="5354638" y="4392613"/>
            <a:ext cx="3240087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ja-JP" sz="2400">
                <a:solidFill>
                  <a:srgbClr val="FF0000"/>
                </a:solidFill>
                <a:latin typeface="Calibri" pitchFamily="34" charset="0"/>
                <a:ea typeface="HGP創英角ｺﾞｼｯｸUB" pitchFamily="50" charset="-128"/>
              </a:rPr>
              <a:t>System</a:t>
            </a:r>
            <a:r>
              <a:rPr lang="en-US" altLang="ja-JP" sz="2400">
                <a:solidFill>
                  <a:srgbClr val="060970"/>
                </a:solidFill>
                <a:latin typeface="Calibri" pitchFamily="34" charset="0"/>
                <a:ea typeface="HGP創英角ｺﾞｼｯｸUB" pitchFamily="50" charset="-128"/>
              </a:rPr>
              <a:t> education based on systems engineering</a:t>
            </a:r>
            <a:endParaRPr lang="ja-JP" altLang="en-US" sz="2400">
              <a:solidFill>
                <a:srgbClr val="060970"/>
              </a:solidFill>
              <a:latin typeface="Calibri" pitchFamily="34" charset="0"/>
            </a:endParaRPr>
          </a:p>
        </p:txBody>
      </p:sp>
      <p:sp>
        <p:nvSpPr>
          <p:cNvPr id="26" name="正方形/長方形 25"/>
          <p:cNvSpPr>
            <a:spLocks noChangeArrowheads="1"/>
          </p:cNvSpPr>
          <p:nvPr/>
        </p:nvSpPr>
        <p:spPr bwMode="auto">
          <a:xfrm>
            <a:off x="4806950" y="1249363"/>
            <a:ext cx="3998913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ja-JP" sz="2400">
                <a:solidFill>
                  <a:srgbClr val="FF0000"/>
                </a:solidFill>
                <a:latin typeface="Calibri" pitchFamily="34" charset="0"/>
                <a:ea typeface="HGP創英角ｺﾞｼｯｸUB" pitchFamily="50" charset="-128"/>
              </a:rPr>
              <a:t>Management</a:t>
            </a:r>
            <a:r>
              <a:rPr lang="en-US" altLang="ja-JP" sz="2400">
                <a:solidFill>
                  <a:srgbClr val="060970"/>
                </a:solidFill>
                <a:latin typeface="Calibri" pitchFamily="34" charset="0"/>
                <a:ea typeface="HGP創英角ｺﾞｼｯｸUB" pitchFamily="50" charset="-128"/>
              </a:rPr>
              <a:t> education based on project management and business classes </a:t>
            </a:r>
          </a:p>
        </p:txBody>
      </p:sp>
      <p:pic>
        <p:nvPicPr>
          <p:cNvPr id="27" name="Picture 5" descr="P10204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1" b="5701"/>
          <a:stretch>
            <a:fillRect/>
          </a:stretch>
        </p:blipFill>
        <p:spPr bwMode="auto">
          <a:xfrm>
            <a:off x="660400" y="2378075"/>
            <a:ext cx="1938338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正方形/長方形 27"/>
          <p:cNvSpPr>
            <a:spLocks noChangeArrowheads="1"/>
          </p:cNvSpPr>
          <p:nvPr/>
        </p:nvSpPr>
        <p:spPr bwMode="auto">
          <a:xfrm>
            <a:off x="2682875" y="2501900"/>
            <a:ext cx="1550988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ja-JP">
                <a:latin typeface="Calibri" pitchFamily="34" charset="0"/>
                <a:ea typeface="HGP創英角ｺﾞｼｯｸUB" pitchFamily="50" charset="-128"/>
              </a:rPr>
              <a:t>Concept design and verification/ validation</a:t>
            </a:r>
            <a:endParaRPr lang="ja-JP" altLang="en-US">
              <a:latin typeface="Calibri" pitchFamily="34" charset="0"/>
            </a:endParaRPr>
          </a:p>
        </p:txBody>
      </p:sp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5157788"/>
            <a:ext cx="1871662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正方形/長方形 29"/>
          <p:cNvSpPr>
            <a:spLocks noChangeArrowheads="1"/>
          </p:cNvSpPr>
          <p:nvPr/>
        </p:nvSpPr>
        <p:spPr bwMode="auto">
          <a:xfrm>
            <a:off x="4948238" y="2355850"/>
            <a:ext cx="17145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ja-JP">
                <a:latin typeface="Calibri" pitchFamily="34" charset="0"/>
                <a:ea typeface="HGP創英角ｺﾞｼｯｸUB" pitchFamily="50" charset="-128"/>
              </a:rPr>
              <a:t>Classes related to PMP (Project Management Professional)</a:t>
            </a:r>
            <a:endParaRPr lang="ja-JP" altLang="en-US">
              <a:latin typeface="Calibri" pitchFamily="34" charset="0"/>
              <a:ea typeface="HGP創英角ｺﾞｼｯｸUB" pitchFamily="50" charset="-128"/>
            </a:endParaRPr>
          </a:p>
        </p:txBody>
      </p:sp>
      <p:pic>
        <p:nvPicPr>
          <p:cNvPr id="31" name="Picture 8" descr="学生の写真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45"/>
          <a:stretch>
            <a:fillRect/>
          </a:stretch>
        </p:blipFill>
        <p:spPr bwMode="auto">
          <a:xfrm>
            <a:off x="6588125" y="2224088"/>
            <a:ext cx="188595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正方形/長方形 31"/>
          <p:cNvSpPr>
            <a:spLocks noChangeArrowheads="1"/>
          </p:cNvSpPr>
          <p:nvPr/>
        </p:nvSpPr>
        <p:spPr bwMode="auto">
          <a:xfrm>
            <a:off x="7308850" y="5403850"/>
            <a:ext cx="1331913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ja-JP">
                <a:latin typeface="Calibri" pitchFamily="34" charset="0"/>
                <a:ea typeface="HGP創英角ｺﾞｼｯｸUB" pitchFamily="50" charset="-128"/>
              </a:rPr>
              <a:t>Core-classes on systems engineering</a:t>
            </a:r>
            <a:endParaRPr lang="ja-JP" altLang="en-US">
              <a:latin typeface="Calibri" pitchFamily="34" charset="0"/>
              <a:ea typeface="HGP創英角ｺﾞｼｯｸUB" pitchFamily="50" charset="-128"/>
            </a:endParaRPr>
          </a:p>
        </p:txBody>
      </p:sp>
      <p:pic>
        <p:nvPicPr>
          <p:cNvPr id="25629" name="Picture 9" descr="C:\Documents and Settings\maeno\My Documents\My Pictures\●SDM関連画像\sdm_logo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0"/>
          <a:stretch>
            <a:fillRect/>
          </a:stretch>
        </p:blipFill>
        <p:spPr bwMode="auto">
          <a:xfrm>
            <a:off x="2376488" y="5137150"/>
            <a:ext cx="63817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30" name="テキスト ボックス 7"/>
          <p:cNvSpPr txBox="1">
            <a:spLocks noChangeArrowheads="1"/>
          </p:cNvSpPr>
          <p:nvPr/>
        </p:nvSpPr>
        <p:spPr bwMode="auto">
          <a:xfrm>
            <a:off x="3722688" y="593725"/>
            <a:ext cx="174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Concept of SDM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16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/>
      <p:bldP spid="25" grpId="0"/>
      <p:bldP spid="26" grpId="0"/>
      <p:bldP spid="28" grpId="0"/>
      <p:bldP spid="30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7" descr="C:\Users\maeno\Documents\Keio\8 HP\素材\d_bottom_bg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2" t="17995" r="1662"/>
          <a:stretch>
            <a:fillRect/>
          </a:stretch>
        </p:blipFill>
        <p:spPr bwMode="auto">
          <a:xfrm>
            <a:off x="1617663" y="1093788"/>
            <a:ext cx="1211262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6" descr="C:\Users\maeno\Documents\Keio\8 HP\素材\j_top_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849313"/>
            <a:ext cx="1198562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5" descr="C:\Users\maeno\Documents\Keio\8 HP\素材\m_top_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1"/>
          <a:stretch>
            <a:fillRect/>
          </a:stretch>
        </p:blipFill>
        <p:spPr bwMode="auto">
          <a:xfrm>
            <a:off x="6370638" y="1093788"/>
            <a:ext cx="1189037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2" descr="C:\Users\maeno\Documents\Keio\8 HP\素材\rightimage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935288"/>
            <a:ext cx="1189038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3" descr="C:\Users\maeno\Documents\Keio\8 HP\素材\rightimage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213" y="3000375"/>
            <a:ext cx="1189037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雲形吹き出し 15"/>
          <p:cNvSpPr/>
          <p:nvPr/>
        </p:nvSpPr>
        <p:spPr>
          <a:xfrm rot="168427">
            <a:off x="1196975" y="1665288"/>
            <a:ext cx="6591300" cy="2355850"/>
          </a:xfrm>
          <a:prstGeom prst="cloudCallout">
            <a:avLst>
              <a:gd name="adj1" fmla="val 1620"/>
              <a:gd name="adj2" fmla="val 106209"/>
            </a:avLst>
          </a:prstGeom>
          <a:solidFill>
            <a:srgbClr val="CCEC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7" name="角丸四角形 26"/>
          <p:cNvSpPr/>
          <p:nvPr/>
        </p:nvSpPr>
        <p:spPr>
          <a:xfrm>
            <a:off x="684213" y="4103688"/>
            <a:ext cx="7793037" cy="2663825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31" name="フリーフォーム 30"/>
          <p:cNvSpPr/>
          <p:nvPr/>
        </p:nvSpPr>
        <p:spPr>
          <a:xfrm>
            <a:off x="2130425" y="3314700"/>
            <a:ext cx="4762500" cy="828675"/>
          </a:xfrm>
          <a:custGeom>
            <a:avLst/>
            <a:gdLst>
              <a:gd name="connsiteX0" fmla="*/ 0 w 4762500"/>
              <a:gd name="connsiteY0" fmla="*/ 823912 h 828675"/>
              <a:gd name="connsiteX1" fmla="*/ 1195387 w 4762500"/>
              <a:gd name="connsiteY1" fmla="*/ 781050 h 828675"/>
              <a:gd name="connsiteX2" fmla="*/ 1590675 w 4762500"/>
              <a:gd name="connsiteY2" fmla="*/ 738187 h 828675"/>
              <a:gd name="connsiteX3" fmla="*/ 1847850 w 4762500"/>
              <a:gd name="connsiteY3" fmla="*/ 695325 h 828675"/>
              <a:gd name="connsiteX4" fmla="*/ 2047875 w 4762500"/>
              <a:gd name="connsiteY4" fmla="*/ 628650 h 828675"/>
              <a:gd name="connsiteX5" fmla="*/ 2176462 w 4762500"/>
              <a:gd name="connsiteY5" fmla="*/ 576262 h 828675"/>
              <a:gd name="connsiteX6" fmla="*/ 2257425 w 4762500"/>
              <a:gd name="connsiteY6" fmla="*/ 490537 h 828675"/>
              <a:gd name="connsiteX7" fmla="*/ 2281237 w 4762500"/>
              <a:gd name="connsiteY7" fmla="*/ 361950 h 828675"/>
              <a:gd name="connsiteX8" fmla="*/ 2081212 w 4762500"/>
              <a:gd name="connsiteY8" fmla="*/ 357187 h 828675"/>
              <a:gd name="connsiteX9" fmla="*/ 2433637 w 4762500"/>
              <a:gd name="connsiteY9" fmla="*/ 0 h 828675"/>
              <a:gd name="connsiteX10" fmla="*/ 2781300 w 4762500"/>
              <a:gd name="connsiteY10" fmla="*/ 357187 h 828675"/>
              <a:gd name="connsiteX11" fmla="*/ 2581275 w 4762500"/>
              <a:gd name="connsiteY11" fmla="*/ 357187 h 828675"/>
              <a:gd name="connsiteX12" fmla="*/ 2614612 w 4762500"/>
              <a:gd name="connsiteY12" fmla="*/ 466725 h 828675"/>
              <a:gd name="connsiteX13" fmla="*/ 2662237 w 4762500"/>
              <a:gd name="connsiteY13" fmla="*/ 538162 h 828675"/>
              <a:gd name="connsiteX14" fmla="*/ 2743200 w 4762500"/>
              <a:gd name="connsiteY14" fmla="*/ 590550 h 828675"/>
              <a:gd name="connsiteX15" fmla="*/ 2943225 w 4762500"/>
              <a:gd name="connsiteY15" fmla="*/ 676275 h 828675"/>
              <a:gd name="connsiteX16" fmla="*/ 3176587 w 4762500"/>
              <a:gd name="connsiteY16" fmla="*/ 728662 h 828675"/>
              <a:gd name="connsiteX17" fmla="*/ 3467100 w 4762500"/>
              <a:gd name="connsiteY17" fmla="*/ 766762 h 828675"/>
              <a:gd name="connsiteX18" fmla="*/ 4762500 w 4762500"/>
              <a:gd name="connsiteY18" fmla="*/ 828675 h 828675"/>
              <a:gd name="connsiteX19" fmla="*/ 0 w 4762500"/>
              <a:gd name="connsiteY19" fmla="*/ 823912 h 82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762500" h="828675">
                <a:moveTo>
                  <a:pt x="0" y="823912"/>
                </a:moveTo>
                <a:lnTo>
                  <a:pt x="1195387" y="781050"/>
                </a:lnTo>
                <a:lnTo>
                  <a:pt x="1590675" y="738187"/>
                </a:lnTo>
                <a:lnTo>
                  <a:pt x="1847850" y="695325"/>
                </a:lnTo>
                <a:lnTo>
                  <a:pt x="2047875" y="628650"/>
                </a:lnTo>
                <a:lnTo>
                  <a:pt x="2176462" y="576262"/>
                </a:lnTo>
                <a:lnTo>
                  <a:pt x="2257425" y="490537"/>
                </a:lnTo>
                <a:lnTo>
                  <a:pt x="2281237" y="361950"/>
                </a:lnTo>
                <a:lnTo>
                  <a:pt x="2081212" y="357187"/>
                </a:lnTo>
                <a:lnTo>
                  <a:pt x="2433637" y="0"/>
                </a:lnTo>
                <a:lnTo>
                  <a:pt x="2781300" y="357187"/>
                </a:lnTo>
                <a:lnTo>
                  <a:pt x="2581275" y="357187"/>
                </a:lnTo>
                <a:lnTo>
                  <a:pt x="2614612" y="466725"/>
                </a:lnTo>
                <a:lnTo>
                  <a:pt x="2662237" y="538162"/>
                </a:lnTo>
                <a:lnTo>
                  <a:pt x="2743200" y="590550"/>
                </a:lnTo>
                <a:lnTo>
                  <a:pt x="2943225" y="676275"/>
                </a:lnTo>
                <a:lnTo>
                  <a:pt x="3176587" y="728662"/>
                </a:lnTo>
                <a:lnTo>
                  <a:pt x="3467100" y="766762"/>
                </a:lnTo>
                <a:lnTo>
                  <a:pt x="4762500" y="828675"/>
                </a:lnTo>
                <a:lnTo>
                  <a:pt x="0" y="823912"/>
                </a:lnTo>
                <a:close/>
              </a:path>
            </a:pathLst>
          </a:cu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34" name="角丸四角形 133"/>
          <p:cNvSpPr/>
          <p:nvPr/>
        </p:nvSpPr>
        <p:spPr>
          <a:xfrm>
            <a:off x="989013" y="4329113"/>
            <a:ext cx="3816350" cy="1728787"/>
          </a:xfrm>
          <a:prstGeom prst="roundRect">
            <a:avLst>
              <a:gd name="adj" fmla="val 50000"/>
            </a:avLst>
          </a:prstGeom>
          <a:solidFill>
            <a:srgbClr val="E1F4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35" name="角丸四角形 134"/>
          <p:cNvSpPr/>
          <p:nvPr/>
        </p:nvSpPr>
        <p:spPr>
          <a:xfrm>
            <a:off x="4300538" y="4329113"/>
            <a:ext cx="3816350" cy="1728787"/>
          </a:xfrm>
          <a:prstGeom prst="roundRect">
            <a:avLst>
              <a:gd name="adj" fmla="val 50000"/>
            </a:avLst>
          </a:prstGeom>
          <a:solidFill>
            <a:srgbClr val="E1F4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grpSp>
        <p:nvGrpSpPr>
          <p:cNvPr id="2" name="グループ化 135"/>
          <p:cNvGrpSpPr/>
          <p:nvPr/>
        </p:nvGrpSpPr>
        <p:grpSpPr>
          <a:xfrm>
            <a:off x="4926064" y="4779295"/>
            <a:ext cx="3047581" cy="917413"/>
            <a:chOff x="4980803" y="4311026"/>
            <a:chExt cx="3047581" cy="917413"/>
          </a:xfrm>
          <a:solidFill>
            <a:schemeClr val="bg1"/>
          </a:solidFill>
        </p:grpSpPr>
        <p:sp>
          <p:nvSpPr>
            <p:cNvPr id="137" name="角丸四角形 136"/>
            <p:cNvSpPr/>
            <p:nvPr/>
          </p:nvSpPr>
          <p:spPr>
            <a:xfrm>
              <a:off x="6424646" y="4311026"/>
              <a:ext cx="1603738" cy="51596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38" name="角丸四角形 137"/>
            <p:cNvSpPr/>
            <p:nvPr/>
          </p:nvSpPr>
          <p:spPr>
            <a:xfrm>
              <a:off x="4980803" y="4311026"/>
              <a:ext cx="1603738" cy="51596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39" name="角丸四角形 138"/>
            <p:cNvSpPr/>
            <p:nvPr/>
          </p:nvSpPr>
          <p:spPr>
            <a:xfrm>
              <a:off x="5706028" y="4712473"/>
              <a:ext cx="1603738" cy="51596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grpSp>
        <p:nvGrpSpPr>
          <p:cNvPr id="3" name="グループ化 139"/>
          <p:cNvGrpSpPr/>
          <p:nvPr/>
        </p:nvGrpSpPr>
        <p:grpSpPr>
          <a:xfrm>
            <a:off x="1131160" y="4788260"/>
            <a:ext cx="3047581" cy="917413"/>
            <a:chOff x="4980803" y="4311026"/>
            <a:chExt cx="3047581" cy="917413"/>
          </a:xfrm>
          <a:solidFill>
            <a:schemeClr val="bg1"/>
          </a:solidFill>
        </p:grpSpPr>
        <p:sp>
          <p:nvSpPr>
            <p:cNvPr id="141" name="角丸四角形 140"/>
            <p:cNvSpPr/>
            <p:nvPr/>
          </p:nvSpPr>
          <p:spPr>
            <a:xfrm>
              <a:off x="6424646" y="4311026"/>
              <a:ext cx="1603738" cy="51596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42" name="角丸四角形 141"/>
            <p:cNvSpPr/>
            <p:nvPr/>
          </p:nvSpPr>
          <p:spPr>
            <a:xfrm>
              <a:off x="4980803" y="4311026"/>
              <a:ext cx="1603738" cy="51596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43" name="角丸四角形 142"/>
            <p:cNvSpPr/>
            <p:nvPr/>
          </p:nvSpPr>
          <p:spPr>
            <a:xfrm>
              <a:off x="5706028" y="4712473"/>
              <a:ext cx="1603738" cy="51596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28685" name="正方形/長方形 2"/>
          <p:cNvSpPr>
            <a:spLocks noChangeArrowheads="1"/>
          </p:cNvSpPr>
          <p:nvPr/>
        </p:nvSpPr>
        <p:spPr bwMode="auto">
          <a:xfrm>
            <a:off x="468313" y="19050"/>
            <a:ext cx="82438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ja-JP" sz="400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SDM</a:t>
            </a:r>
            <a:r>
              <a:rPr lang="ja-JP" altLang="en-US" sz="400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は、問題を解決します。</a:t>
            </a:r>
            <a:endParaRPr lang="en-US" altLang="ja-JP" sz="4000">
              <a:solidFill>
                <a:srgbClr val="FF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8686" name="正方形/長方形 94"/>
          <p:cNvSpPr>
            <a:spLocks noChangeArrowheads="1"/>
          </p:cNvSpPr>
          <p:nvPr/>
        </p:nvSpPr>
        <p:spPr bwMode="auto">
          <a:xfrm>
            <a:off x="5165725" y="4805363"/>
            <a:ext cx="1116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ja-JP" altLang="en-US">
                <a:solidFill>
                  <a:srgbClr val="060970"/>
                </a:solidFill>
                <a:latin typeface="HGP創英角ｺﾞｼｯｸUB" pitchFamily="50" charset="-128"/>
                <a:ea typeface="HGP創英角ｺﾞｼｯｸUB" pitchFamily="50" charset="-128"/>
              </a:rPr>
              <a:t>国・地方</a:t>
            </a:r>
          </a:p>
        </p:txBody>
      </p:sp>
      <p:sp>
        <p:nvSpPr>
          <p:cNvPr id="28687" name="正方形/長方形 95"/>
          <p:cNvSpPr>
            <a:spLocks noChangeArrowheads="1"/>
          </p:cNvSpPr>
          <p:nvPr/>
        </p:nvSpPr>
        <p:spPr bwMode="auto">
          <a:xfrm>
            <a:off x="5668963" y="5327650"/>
            <a:ext cx="1560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>
                <a:solidFill>
                  <a:srgbClr val="060970"/>
                </a:solidFill>
                <a:latin typeface="HGP創英角ｺﾞｼｯｸUB" pitchFamily="50" charset="-128"/>
                <a:ea typeface="HGP創英角ｺﾞｼｯｸUB" pitchFamily="50" charset="-128"/>
              </a:rPr>
              <a:t>大学・研究所</a:t>
            </a:r>
            <a:endParaRPr lang="ja-JP" altLang="en-US">
              <a:solidFill>
                <a:srgbClr val="060970"/>
              </a:solidFill>
            </a:endParaRPr>
          </a:p>
        </p:txBody>
      </p:sp>
      <p:sp>
        <p:nvSpPr>
          <p:cNvPr id="28688" name="正方形/長方形 96"/>
          <p:cNvSpPr>
            <a:spLocks noChangeArrowheads="1"/>
          </p:cNvSpPr>
          <p:nvPr/>
        </p:nvSpPr>
        <p:spPr bwMode="auto">
          <a:xfrm>
            <a:off x="6821488" y="4805363"/>
            <a:ext cx="1079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ja-JP" altLang="en-US">
                <a:solidFill>
                  <a:srgbClr val="060970"/>
                </a:solidFill>
                <a:latin typeface="HGP創英角ｺﾞｼｯｸUB" pitchFamily="50" charset="-128"/>
                <a:ea typeface="HGP創英角ｺﾞｼｯｸUB" pitchFamily="50" charset="-128"/>
              </a:rPr>
              <a:t>産業界</a:t>
            </a:r>
            <a:endParaRPr lang="en-US" altLang="ja-JP">
              <a:solidFill>
                <a:srgbClr val="06097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989013" y="4329113"/>
            <a:ext cx="3816350" cy="1728787"/>
          </a:xfrm>
          <a:prstGeom prst="roundRect">
            <a:avLst>
              <a:gd name="adj" fmla="val 50000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98" name="角丸四角形 97"/>
          <p:cNvSpPr/>
          <p:nvPr/>
        </p:nvSpPr>
        <p:spPr>
          <a:xfrm>
            <a:off x="4300538" y="4329113"/>
            <a:ext cx="3816350" cy="1728787"/>
          </a:xfrm>
          <a:prstGeom prst="roundRect">
            <a:avLst>
              <a:gd name="adj" fmla="val 50000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8691" name="正方形/長方形 99"/>
          <p:cNvSpPr>
            <a:spLocks noChangeArrowheads="1"/>
          </p:cNvSpPr>
          <p:nvPr/>
        </p:nvSpPr>
        <p:spPr bwMode="auto">
          <a:xfrm>
            <a:off x="1231900" y="4832350"/>
            <a:ext cx="15668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ja-JP" altLang="en-US">
                <a:solidFill>
                  <a:srgbClr val="060970"/>
                </a:solidFill>
                <a:latin typeface="HGP創英角ｺﾞｼｯｸUB" pitchFamily="50" charset="-128"/>
                <a:ea typeface="HGP創英角ｺﾞｼｯｸUB" pitchFamily="50" charset="-128"/>
              </a:rPr>
              <a:t>デザイン力</a:t>
            </a:r>
            <a:endParaRPr lang="ja-JP" altLang="en-US">
              <a:solidFill>
                <a:srgbClr val="060970"/>
              </a:solidFill>
            </a:endParaRPr>
          </a:p>
        </p:txBody>
      </p:sp>
      <p:sp>
        <p:nvSpPr>
          <p:cNvPr id="28692" name="正方形/長方形 100"/>
          <p:cNvSpPr>
            <a:spLocks noChangeArrowheads="1"/>
          </p:cNvSpPr>
          <p:nvPr/>
        </p:nvSpPr>
        <p:spPr bwMode="auto">
          <a:xfrm>
            <a:off x="1895475" y="5330825"/>
            <a:ext cx="156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>
                <a:solidFill>
                  <a:srgbClr val="060970"/>
                </a:solidFill>
                <a:latin typeface="HGP創英角ｺﾞｼｯｸUB" pitchFamily="50" charset="-128"/>
                <a:ea typeface="HGP創英角ｺﾞｼｯｸUB" pitchFamily="50" charset="-128"/>
              </a:rPr>
              <a:t>システム力</a:t>
            </a:r>
            <a:endParaRPr lang="ja-JP" altLang="en-US">
              <a:solidFill>
                <a:srgbClr val="060970"/>
              </a:solidFill>
            </a:endParaRPr>
          </a:p>
        </p:txBody>
      </p:sp>
      <p:sp>
        <p:nvSpPr>
          <p:cNvPr id="28693" name="正方形/長方形 101"/>
          <p:cNvSpPr>
            <a:spLocks noChangeArrowheads="1"/>
          </p:cNvSpPr>
          <p:nvPr/>
        </p:nvSpPr>
        <p:spPr bwMode="auto">
          <a:xfrm>
            <a:off x="2684463" y="4832350"/>
            <a:ext cx="1644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ja-JP" altLang="en-US">
                <a:solidFill>
                  <a:srgbClr val="060970"/>
                </a:solidFill>
                <a:latin typeface="HGP創英角ｺﾞｼｯｸUB" pitchFamily="50" charset="-128"/>
                <a:ea typeface="HGP創英角ｺﾞｼｯｸUB" pitchFamily="50" charset="-128"/>
              </a:rPr>
              <a:t>マネジメント力</a:t>
            </a:r>
            <a:endParaRPr lang="en-US" altLang="ja-JP">
              <a:solidFill>
                <a:srgbClr val="06097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03" name="角丸四角形 102"/>
          <p:cNvSpPr/>
          <p:nvPr/>
        </p:nvSpPr>
        <p:spPr>
          <a:xfrm>
            <a:off x="2576513" y="4776788"/>
            <a:ext cx="1603375" cy="515937"/>
          </a:xfrm>
          <a:prstGeom prst="roundRect">
            <a:avLst>
              <a:gd name="adj" fmla="val 50000"/>
            </a:avLst>
          </a:prstGeom>
          <a:noFill/>
          <a:ln>
            <a:solidFill>
              <a:srgbClr val="B6CB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5" name="角丸四角形 104"/>
          <p:cNvSpPr/>
          <p:nvPr/>
        </p:nvSpPr>
        <p:spPr>
          <a:xfrm>
            <a:off x="1133475" y="4776788"/>
            <a:ext cx="1603375" cy="515937"/>
          </a:xfrm>
          <a:prstGeom prst="roundRect">
            <a:avLst>
              <a:gd name="adj" fmla="val 50000"/>
            </a:avLst>
          </a:prstGeom>
          <a:noFill/>
          <a:ln>
            <a:solidFill>
              <a:srgbClr val="B6CB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6" name="角丸四角形 105"/>
          <p:cNvSpPr/>
          <p:nvPr/>
        </p:nvSpPr>
        <p:spPr>
          <a:xfrm>
            <a:off x="1857375" y="5178425"/>
            <a:ext cx="1604963" cy="515938"/>
          </a:xfrm>
          <a:prstGeom prst="roundRect">
            <a:avLst>
              <a:gd name="adj" fmla="val 50000"/>
            </a:avLst>
          </a:prstGeom>
          <a:noFill/>
          <a:ln>
            <a:solidFill>
              <a:srgbClr val="B6CB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grpSp>
        <p:nvGrpSpPr>
          <p:cNvPr id="28697" name="グループ化 25"/>
          <p:cNvGrpSpPr>
            <a:grpSpLocks/>
          </p:cNvGrpSpPr>
          <p:nvPr/>
        </p:nvGrpSpPr>
        <p:grpSpPr bwMode="auto">
          <a:xfrm>
            <a:off x="4926013" y="4779963"/>
            <a:ext cx="3048000" cy="915987"/>
            <a:chOff x="4980803" y="4311026"/>
            <a:chExt cx="3047581" cy="917413"/>
          </a:xfrm>
        </p:grpSpPr>
        <p:sp>
          <p:nvSpPr>
            <p:cNvPr id="107" name="角丸四角形 106"/>
            <p:cNvSpPr/>
            <p:nvPr/>
          </p:nvSpPr>
          <p:spPr>
            <a:xfrm>
              <a:off x="6425229" y="4311026"/>
              <a:ext cx="1603155" cy="516740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B6CB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08" name="角丸四角形 107"/>
            <p:cNvSpPr/>
            <p:nvPr/>
          </p:nvSpPr>
          <p:spPr>
            <a:xfrm>
              <a:off x="4980803" y="4311026"/>
              <a:ext cx="1603155" cy="516740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B6CB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09" name="角丸四角形 108"/>
            <p:cNvSpPr/>
            <p:nvPr/>
          </p:nvSpPr>
          <p:spPr>
            <a:xfrm>
              <a:off x="5706190" y="4711699"/>
              <a:ext cx="1603155" cy="516740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B6CB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28698" name="正方形/長方形 109"/>
          <p:cNvSpPr>
            <a:spLocks noChangeArrowheads="1"/>
          </p:cNvSpPr>
          <p:nvPr/>
        </p:nvSpPr>
        <p:spPr bwMode="auto">
          <a:xfrm>
            <a:off x="1222375" y="6119813"/>
            <a:ext cx="3190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2400">
                <a:solidFill>
                  <a:srgbClr val="000099"/>
                </a:solidFill>
                <a:latin typeface="HGP創英角ｺﾞｼｯｸUB" pitchFamily="50" charset="-128"/>
                <a:ea typeface="HGP創英角ｺﾞｼｯｸUB" pitchFamily="50" charset="-128"/>
              </a:rPr>
              <a:t>SDM</a:t>
            </a:r>
            <a:r>
              <a:rPr lang="ja-JP" altLang="en-US" sz="2400">
                <a:solidFill>
                  <a:srgbClr val="000099"/>
                </a:solidFill>
                <a:latin typeface="HGP創英角ｺﾞｼｯｸUB" pitchFamily="50" charset="-128"/>
                <a:ea typeface="HGP創英角ｺﾞｼｯｸUB" pitchFamily="50" charset="-128"/>
              </a:rPr>
              <a:t>研究科</a:t>
            </a:r>
            <a:r>
              <a:rPr lang="ja-JP" altLang="en-US" sz="2400">
                <a:latin typeface="HGP創英角ｺﾞｼｯｸUB" pitchFamily="50" charset="-128"/>
                <a:ea typeface="HGP創英角ｺﾞｼｯｸUB" pitchFamily="50" charset="-128"/>
              </a:rPr>
              <a:t>の人材育成</a:t>
            </a:r>
            <a:endParaRPr lang="en-US" altLang="ja-JP" sz="24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8699" name="正方形/長方形 110"/>
          <p:cNvSpPr>
            <a:spLocks noChangeArrowheads="1"/>
          </p:cNvSpPr>
          <p:nvPr/>
        </p:nvSpPr>
        <p:spPr bwMode="auto">
          <a:xfrm>
            <a:off x="4518025" y="6129338"/>
            <a:ext cx="3568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2400">
                <a:solidFill>
                  <a:srgbClr val="000099"/>
                </a:solidFill>
                <a:latin typeface="HGP創英角ｺﾞｼｯｸUB" pitchFamily="50" charset="-128"/>
                <a:ea typeface="HGP創英角ｺﾞｼｯｸUB" pitchFamily="50" charset="-128"/>
              </a:rPr>
              <a:t>SDM</a:t>
            </a:r>
            <a:r>
              <a:rPr lang="ja-JP" altLang="en-US" sz="2400">
                <a:solidFill>
                  <a:srgbClr val="000099"/>
                </a:solidFill>
                <a:latin typeface="HGP創英角ｺﾞｼｯｸUB" pitchFamily="50" charset="-128"/>
                <a:ea typeface="HGP創英角ｺﾞｼｯｸUB" pitchFamily="50" charset="-128"/>
              </a:rPr>
              <a:t>研究所</a:t>
            </a:r>
            <a:r>
              <a:rPr lang="ja-JP" altLang="en-US" sz="2400">
                <a:latin typeface="HGP創英角ｺﾞｼｯｸUB" pitchFamily="50" charset="-128"/>
                <a:ea typeface="HGP創英角ｺﾞｼｯｸUB" pitchFamily="50" charset="-128"/>
              </a:rPr>
              <a:t>の国内外連携</a:t>
            </a:r>
            <a:endParaRPr lang="en-US" altLang="ja-JP" sz="24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8700" name="正方形/長方形 111"/>
          <p:cNvSpPr>
            <a:spLocks noChangeArrowheads="1"/>
          </p:cNvSpPr>
          <p:nvPr/>
        </p:nvSpPr>
        <p:spPr bwMode="auto">
          <a:xfrm>
            <a:off x="1584325" y="4400550"/>
            <a:ext cx="17811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ja-JP" altLang="en-US" sz="160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リーダーシップ力</a:t>
            </a:r>
            <a:endParaRPr lang="en-US" altLang="ja-JP" sz="1600">
              <a:solidFill>
                <a:srgbClr val="FF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8701" name="正方形/長方形 112"/>
          <p:cNvSpPr>
            <a:spLocks noChangeArrowheads="1"/>
          </p:cNvSpPr>
          <p:nvPr/>
        </p:nvSpPr>
        <p:spPr bwMode="auto">
          <a:xfrm>
            <a:off x="1222375" y="5349875"/>
            <a:ext cx="720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160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創造力</a:t>
            </a:r>
            <a:endParaRPr lang="en-US" altLang="ja-JP" sz="1600">
              <a:solidFill>
                <a:srgbClr val="FF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8702" name="正方形/長方形 113"/>
          <p:cNvSpPr>
            <a:spLocks noChangeArrowheads="1"/>
          </p:cNvSpPr>
          <p:nvPr/>
        </p:nvSpPr>
        <p:spPr bwMode="auto">
          <a:xfrm>
            <a:off x="1852613" y="5695950"/>
            <a:ext cx="21478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160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コミュニケーション能力</a:t>
            </a:r>
            <a:endParaRPr lang="en-US" altLang="ja-JP" sz="1600">
              <a:solidFill>
                <a:srgbClr val="FF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8703" name="正方形/長方形 114"/>
          <p:cNvSpPr>
            <a:spLocks noChangeArrowheads="1"/>
          </p:cNvSpPr>
          <p:nvPr/>
        </p:nvSpPr>
        <p:spPr bwMode="auto">
          <a:xfrm>
            <a:off x="3365500" y="4400550"/>
            <a:ext cx="8397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160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国際性</a:t>
            </a:r>
            <a:endParaRPr lang="en-US" altLang="ja-JP" sz="1600">
              <a:solidFill>
                <a:srgbClr val="FF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8704" name="正方形/長方形 115"/>
          <p:cNvSpPr>
            <a:spLocks noChangeArrowheads="1"/>
          </p:cNvSpPr>
          <p:nvPr/>
        </p:nvSpPr>
        <p:spPr bwMode="auto">
          <a:xfrm>
            <a:off x="4876800" y="4400550"/>
            <a:ext cx="17811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ja-JP" altLang="en-US" sz="160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連携マネジメント</a:t>
            </a:r>
            <a:endParaRPr lang="en-US" altLang="ja-JP" sz="1600">
              <a:solidFill>
                <a:srgbClr val="FF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8705" name="正方形/長方形 116"/>
          <p:cNvSpPr>
            <a:spLocks noChangeArrowheads="1"/>
          </p:cNvSpPr>
          <p:nvPr/>
        </p:nvSpPr>
        <p:spPr bwMode="auto">
          <a:xfrm>
            <a:off x="7212013" y="5313363"/>
            <a:ext cx="6715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160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社会貢献</a:t>
            </a:r>
            <a:endParaRPr lang="en-US" altLang="ja-JP" sz="1600">
              <a:solidFill>
                <a:srgbClr val="FF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8706" name="正方形/長方形 117"/>
          <p:cNvSpPr>
            <a:spLocks noChangeArrowheads="1"/>
          </p:cNvSpPr>
          <p:nvPr/>
        </p:nvSpPr>
        <p:spPr bwMode="auto">
          <a:xfrm>
            <a:off x="4897438" y="5327650"/>
            <a:ext cx="7715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160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人材育成</a:t>
            </a:r>
            <a:endParaRPr lang="en-US" altLang="ja-JP" sz="1600">
              <a:solidFill>
                <a:srgbClr val="FF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8707" name="正方形/長方形 118"/>
          <p:cNvSpPr>
            <a:spLocks noChangeArrowheads="1"/>
          </p:cNvSpPr>
          <p:nvPr/>
        </p:nvSpPr>
        <p:spPr bwMode="auto">
          <a:xfrm>
            <a:off x="6534150" y="4400550"/>
            <a:ext cx="11445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160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ビジネス化</a:t>
            </a:r>
            <a:endParaRPr lang="en-US" altLang="ja-JP" sz="1600">
              <a:solidFill>
                <a:srgbClr val="FF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8708" name="正方形/長方形 119"/>
          <p:cNvSpPr>
            <a:spLocks noChangeArrowheads="1"/>
          </p:cNvSpPr>
          <p:nvPr/>
        </p:nvSpPr>
        <p:spPr bwMode="auto">
          <a:xfrm>
            <a:off x="5597525" y="5697538"/>
            <a:ext cx="16557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160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国際的学術成果</a:t>
            </a:r>
            <a:endParaRPr lang="en-US" altLang="ja-JP" sz="1600">
              <a:solidFill>
                <a:srgbClr val="FF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8709" name="正方形/長方形 120"/>
          <p:cNvSpPr>
            <a:spLocks noChangeArrowheads="1"/>
          </p:cNvSpPr>
          <p:nvPr/>
        </p:nvSpPr>
        <p:spPr bwMode="auto">
          <a:xfrm>
            <a:off x="3508375" y="5370513"/>
            <a:ext cx="8397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160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実行力</a:t>
            </a:r>
            <a:endParaRPr lang="en-US" altLang="ja-JP" sz="1600">
              <a:solidFill>
                <a:srgbClr val="FF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8710" name="正方形/長方形 121"/>
          <p:cNvSpPr>
            <a:spLocks noChangeArrowheads="1"/>
          </p:cNvSpPr>
          <p:nvPr/>
        </p:nvSpPr>
        <p:spPr bwMode="auto">
          <a:xfrm>
            <a:off x="4359275" y="4762500"/>
            <a:ext cx="4000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ts val="1600"/>
              </a:lnSpc>
            </a:pPr>
            <a:r>
              <a:rPr lang="ja-JP" altLang="en-US" sz="160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自我作古</a:t>
            </a:r>
            <a:endParaRPr lang="en-US" altLang="ja-JP" sz="1600">
              <a:solidFill>
                <a:srgbClr val="FF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8" name="フリーフォーム 7"/>
          <p:cNvSpPr/>
          <p:nvPr/>
        </p:nvSpPr>
        <p:spPr>
          <a:xfrm>
            <a:off x="4711700" y="3681413"/>
            <a:ext cx="2686050" cy="422275"/>
          </a:xfrm>
          <a:custGeom>
            <a:avLst/>
            <a:gdLst>
              <a:gd name="connsiteX0" fmla="*/ 2411506 w 2411506"/>
              <a:gd name="connsiteY0" fmla="*/ 887505 h 887505"/>
              <a:gd name="connsiteX1" fmla="*/ 815789 w 2411506"/>
              <a:gd name="connsiteY1" fmla="*/ 824752 h 887505"/>
              <a:gd name="connsiteX2" fmla="*/ 170330 w 2411506"/>
              <a:gd name="connsiteY2" fmla="*/ 510988 h 887505"/>
              <a:gd name="connsiteX3" fmla="*/ 0 w 2411506"/>
              <a:gd name="connsiteY3" fmla="*/ 0 h 887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1506" h="887505">
                <a:moveTo>
                  <a:pt x="2411506" y="887505"/>
                </a:moveTo>
                <a:cubicBezTo>
                  <a:pt x="1800412" y="887505"/>
                  <a:pt x="1189318" y="887505"/>
                  <a:pt x="815789" y="824752"/>
                </a:cubicBezTo>
                <a:cubicBezTo>
                  <a:pt x="442260" y="761999"/>
                  <a:pt x="306295" y="648447"/>
                  <a:pt x="170330" y="510988"/>
                </a:cubicBezTo>
                <a:cubicBezTo>
                  <a:pt x="34365" y="373529"/>
                  <a:pt x="17182" y="186764"/>
                  <a:pt x="0" y="0"/>
                </a:cubicBezTo>
              </a:path>
            </a:pathLst>
          </a:cu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25" name="フリーフォーム 124"/>
          <p:cNvSpPr/>
          <p:nvPr/>
        </p:nvSpPr>
        <p:spPr>
          <a:xfrm flipH="1">
            <a:off x="1725613" y="3681413"/>
            <a:ext cx="2687637" cy="422275"/>
          </a:xfrm>
          <a:custGeom>
            <a:avLst/>
            <a:gdLst>
              <a:gd name="connsiteX0" fmla="*/ 2411506 w 2411506"/>
              <a:gd name="connsiteY0" fmla="*/ 887505 h 887505"/>
              <a:gd name="connsiteX1" fmla="*/ 815789 w 2411506"/>
              <a:gd name="connsiteY1" fmla="*/ 824752 h 887505"/>
              <a:gd name="connsiteX2" fmla="*/ 170330 w 2411506"/>
              <a:gd name="connsiteY2" fmla="*/ 510988 h 887505"/>
              <a:gd name="connsiteX3" fmla="*/ 0 w 2411506"/>
              <a:gd name="connsiteY3" fmla="*/ 0 h 887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1506" h="887505">
                <a:moveTo>
                  <a:pt x="2411506" y="887505"/>
                </a:moveTo>
                <a:cubicBezTo>
                  <a:pt x="1800412" y="887505"/>
                  <a:pt x="1189318" y="887505"/>
                  <a:pt x="815789" y="824752"/>
                </a:cubicBezTo>
                <a:cubicBezTo>
                  <a:pt x="442260" y="761999"/>
                  <a:pt x="306295" y="648447"/>
                  <a:pt x="170330" y="510988"/>
                </a:cubicBezTo>
                <a:cubicBezTo>
                  <a:pt x="34365" y="373529"/>
                  <a:pt x="17182" y="186764"/>
                  <a:pt x="0" y="0"/>
                </a:cubicBezTo>
              </a:path>
            </a:pathLst>
          </a:cu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4" name="フリーフォーム 13"/>
          <p:cNvSpPr/>
          <p:nvPr/>
        </p:nvSpPr>
        <p:spPr>
          <a:xfrm>
            <a:off x="4197350" y="3313113"/>
            <a:ext cx="728663" cy="360362"/>
          </a:xfrm>
          <a:custGeom>
            <a:avLst/>
            <a:gdLst>
              <a:gd name="connsiteX0" fmla="*/ 268705 w 834190"/>
              <a:gd name="connsiteY0" fmla="*/ 364958 h 364958"/>
              <a:gd name="connsiteX1" fmla="*/ 0 w 834190"/>
              <a:gd name="connsiteY1" fmla="*/ 364958 h 364958"/>
              <a:gd name="connsiteX2" fmla="*/ 421105 w 834190"/>
              <a:gd name="connsiteY2" fmla="*/ 0 h 364958"/>
              <a:gd name="connsiteX3" fmla="*/ 834190 w 834190"/>
              <a:gd name="connsiteY3" fmla="*/ 364958 h 364958"/>
              <a:gd name="connsiteX4" fmla="*/ 565484 w 834190"/>
              <a:gd name="connsiteY4" fmla="*/ 364958 h 364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190" h="364958">
                <a:moveTo>
                  <a:pt x="268705" y="364958"/>
                </a:moveTo>
                <a:lnTo>
                  <a:pt x="0" y="364958"/>
                </a:lnTo>
                <a:lnTo>
                  <a:pt x="421105" y="0"/>
                </a:lnTo>
                <a:lnTo>
                  <a:pt x="834190" y="364958"/>
                </a:lnTo>
                <a:lnTo>
                  <a:pt x="565484" y="364958"/>
                </a:lnTo>
              </a:path>
            </a:pathLst>
          </a:cu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8714" name="正方形/長方形 126"/>
          <p:cNvSpPr>
            <a:spLocks noChangeArrowheads="1"/>
          </p:cNvSpPr>
          <p:nvPr/>
        </p:nvSpPr>
        <p:spPr bwMode="auto">
          <a:xfrm>
            <a:off x="2608263" y="1912938"/>
            <a:ext cx="1620837" cy="40005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2000">
                <a:latin typeface="HGP創英角ｺﾞｼｯｸUB" pitchFamily="50" charset="-128"/>
                <a:ea typeface="HGP創英角ｺﾞｼｯｸUB" pitchFamily="50" charset="-128"/>
              </a:rPr>
              <a:t>環境共生</a:t>
            </a:r>
            <a:endParaRPr lang="en-US" altLang="ja-JP" sz="20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8715" name="正方形/長方形 127"/>
          <p:cNvSpPr>
            <a:spLocks noChangeArrowheads="1"/>
          </p:cNvSpPr>
          <p:nvPr/>
        </p:nvSpPr>
        <p:spPr bwMode="auto">
          <a:xfrm>
            <a:off x="4891088" y="1925638"/>
            <a:ext cx="1620837" cy="40005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2000">
                <a:latin typeface="HGP創英角ｺﾞｼｯｸUB" pitchFamily="50" charset="-128"/>
                <a:ea typeface="HGP創英角ｺﾞｼｯｸUB" pitchFamily="50" charset="-128"/>
              </a:rPr>
              <a:t>社会協生</a:t>
            </a:r>
            <a:endParaRPr lang="en-US" altLang="ja-JP" sz="20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8716" name="正方形/長方形 128"/>
          <p:cNvSpPr>
            <a:spLocks noChangeArrowheads="1"/>
          </p:cNvSpPr>
          <p:nvPr/>
        </p:nvSpPr>
        <p:spPr bwMode="auto">
          <a:xfrm>
            <a:off x="3660775" y="2859088"/>
            <a:ext cx="1620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2000">
                <a:latin typeface="HGP創英角ｺﾞｼｯｸUB" pitchFamily="50" charset="-128"/>
                <a:ea typeface="HGP創英角ｺﾞｼｯｸUB" pitchFamily="50" charset="-128"/>
              </a:rPr>
              <a:t>健康・福祉</a:t>
            </a:r>
            <a:endParaRPr lang="en-US" altLang="ja-JP" sz="20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8717" name="正方形/長方形 129"/>
          <p:cNvSpPr>
            <a:spLocks noChangeArrowheads="1"/>
          </p:cNvSpPr>
          <p:nvPr/>
        </p:nvSpPr>
        <p:spPr bwMode="auto">
          <a:xfrm>
            <a:off x="1296988" y="2359025"/>
            <a:ext cx="16208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2000">
                <a:latin typeface="HGP創英角ｺﾞｼｯｸUB" pitchFamily="50" charset="-128"/>
                <a:ea typeface="HGP創英角ｺﾞｼｯｸUB" pitchFamily="50" charset="-128"/>
              </a:rPr>
              <a:t>安心・安全</a:t>
            </a:r>
            <a:endParaRPr lang="en-US" altLang="ja-JP" sz="20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8718" name="正方形/長方形 130"/>
          <p:cNvSpPr>
            <a:spLocks noChangeArrowheads="1"/>
          </p:cNvSpPr>
          <p:nvPr/>
        </p:nvSpPr>
        <p:spPr bwMode="auto">
          <a:xfrm>
            <a:off x="5627688" y="2860675"/>
            <a:ext cx="1441450" cy="40005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2000">
                <a:latin typeface="HGP創英角ｺﾞｼｯｸUB" pitchFamily="50" charset="-128"/>
                <a:ea typeface="HGP創英角ｺﾞｼｯｸUB" pitchFamily="50" charset="-128"/>
              </a:rPr>
              <a:t>政治経済</a:t>
            </a:r>
            <a:endParaRPr lang="en-US" altLang="ja-JP" sz="20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8719" name="正方形/長方形 131"/>
          <p:cNvSpPr>
            <a:spLocks noChangeArrowheads="1"/>
          </p:cNvSpPr>
          <p:nvPr/>
        </p:nvSpPr>
        <p:spPr bwMode="auto">
          <a:xfrm>
            <a:off x="1722438" y="2873375"/>
            <a:ext cx="1620837" cy="40005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2000">
                <a:latin typeface="HGP創英角ｺﾞｼｯｸUB" pitchFamily="50" charset="-128"/>
                <a:ea typeface="HGP創英角ｺﾞｼｯｸUB" pitchFamily="50" charset="-128"/>
              </a:rPr>
              <a:t>科学技術</a:t>
            </a:r>
            <a:endParaRPr lang="en-US" altLang="ja-JP" sz="20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8720" name="正方形/長方形 132"/>
          <p:cNvSpPr>
            <a:spLocks noChangeArrowheads="1"/>
          </p:cNvSpPr>
          <p:nvPr/>
        </p:nvSpPr>
        <p:spPr bwMode="auto">
          <a:xfrm>
            <a:off x="6653213" y="2473325"/>
            <a:ext cx="1450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2000">
                <a:latin typeface="HGP創英角ｺﾞｼｯｸUB" pitchFamily="50" charset="-128"/>
                <a:ea typeface="HGP創英角ｺﾞｼｯｸUB" pitchFamily="50" charset="-128"/>
              </a:rPr>
              <a:t>国際問題</a:t>
            </a:r>
            <a:endParaRPr lang="en-US" altLang="ja-JP" sz="20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8721" name="正方形/長方形 125"/>
          <p:cNvSpPr>
            <a:spLocks noChangeArrowheads="1"/>
          </p:cNvSpPr>
          <p:nvPr/>
        </p:nvSpPr>
        <p:spPr bwMode="auto">
          <a:xfrm>
            <a:off x="3005138" y="2308225"/>
            <a:ext cx="3232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280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問題解決</a:t>
            </a:r>
            <a:endParaRPr lang="en-US" altLang="ja-JP" sz="2800">
              <a:solidFill>
                <a:srgbClr val="FF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8722" name="正方形/長方形 61"/>
          <p:cNvSpPr>
            <a:spLocks noChangeArrowheads="1"/>
          </p:cNvSpPr>
          <p:nvPr/>
        </p:nvSpPr>
        <p:spPr bwMode="auto">
          <a:xfrm>
            <a:off x="6142038" y="2036763"/>
            <a:ext cx="12652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相互理解</a:t>
            </a:r>
            <a:endParaRPr lang="en-US" altLang="ja-JP">
              <a:solidFill>
                <a:srgbClr val="FF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8723" name="正方形/長方形 62"/>
          <p:cNvSpPr>
            <a:spLocks noChangeArrowheads="1"/>
          </p:cNvSpPr>
          <p:nvPr/>
        </p:nvSpPr>
        <p:spPr bwMode="auto">
          <a:xfrm>
            <a:off x="3900488" y="1906588"/>
            <a:ext cx="1265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全体最適</a:t>
            </a:r>
            <a:endParaRPr lang="en-US" altLang="ja-JP">
              <a:solidFill>
                <a:srgbClr val="FF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8724" name="正方形/長方形 63"/>
          <p:cNvSpPr>
            <a:spLocks noChangeArrowheads="1"/>
          </p:cNvSpPr>
          <p:nvPr/>
        </p:nvSpPr>
        <p:spPr bwMode="auto">
          <a:xfrm>
            <a:off x="1724025" y="1885950"/>
            <a:ext cx="1266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バランス</a:t>
            </a:r>
            <a:endParaRPr lang="en-US" altLang="ja-JP">
              <a:solidFill>
                <a:srgbClr val="FF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8725" name="正方形/長方形 64"/>
          <p:cNvSpPr>
            <a:spLocks noChangeArrowheads="1"/>
          </p:cNvSpPr>
          <p:nvPr/>
        </p:nvSpPr>
        <p:spPr bwMode="auto">
          <a:xfrm>
            <a:off x="4878388" y="3336925"/>
            <a:ext cx="1535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グローバル</a:t>
            </a:r>
            <a:endParaRPr lang="en-US" altLang="ja-JP">
              <a:solidFill>
                <a:srgbClr val="FF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8726" name="正方形/長方形 65"/>
          <p:cNvSpPr>
            <a:spLocks noChangeArrowheads="1"/>
          </p:cNvSpPr>
          <p:nvPr/>
        </p:nvSpPr>
        <p:spPr bwMode="auto">
          <a:xfrm>
            <a:off x="2838450" y="3336925"/>
            <a:ext cx="1266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人間理解</a:t>
            </a:r>
            <a:endParaRPr lang="en-US" altLang="ja-JP">
              <a:solidFill>
                <a:srgbClr val="FF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pic>
        <p:nvPicPr>
          <p:cNvPr id="28727" name="Picture 9" descr="C:\Documents and Settings\maeno\My Documents\My Pictures\●SDM関連画像\sdm_logo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0"/>
          <a:stretch>
            <a:fillRect/>
          </a:stretch>
        </p:blipFill>
        <p:spPr bwMode="auto">
          <a:xfrm>
            <a:off x="6184900" y="5129213"/>
            <a:ext cx="638175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28" name="Picture 9" descr="C:\Documents and Settings\maeno\My Documents\My Pictures\●SDM関連画像\sdm_logo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0"/>
          <a:stretch>
            <a:fillRect/>
          </a:stretch>
        </p:blipFill>
        <p:spPr bwMode="auto">
          <a:xfrm>
            <a:off x="2376488" y="5137150"/>
            <a:ext cx="63817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29" name="テキスト ボックス 7"/>
          <p:cNvSpPr txBox="1">
            <a:spLocks noChangeArrowheads="1"/>
          </p:cNvSpPr>
          <p:nvPr/>
        </p:nvSpPr>
        <p:spPr bwMode="auto">
          <a:xfrm>
            <a:off x="3294063" y="568325"/>
            <a:ext cx="2590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SDM solves problems.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8730" name="テキスト ボックス 7"/>
          <p:cNvSpPr txBox="1">
            <a:spLocks noChangeArrowheads="1"/>
          </p:cNvSpPr>
          <p:nvPr/>
        </p:nvSpPr>
        <p:spPr bwMode="auto">
          <a:xfrm>
            <a:off x="3146425" y="2647950"/>
            <a:ext cx="2916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 problem-solving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8731" name="テキスト ボックス 7"/>
          <p:cNvSpPr txBox="1">
            <a:spLocks noChangeArrowheads="1"/>
          </p:cNvSpPr>
          <p:nvPr/>
        </p:nvSpPr>
        <p:spPr bwMode="auto">
          <a:xfrm>
            <a:off x="1416050" y="2082800"/>
            <a:ext cx="174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balance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8732" name="テキスト ボックス 7"/>
          <p:cNvSpPr txBox="1">
            <a:spLocks noChangeArrowheads="1"/>
          </p:cNvSpPr>
          <p:nvPr/>
        </p:nvSpPr>
        <p:spPr bwMode="auto">
          <a:xfrm>
            <a:off x="3698875" y="1722438"/>
            <a:ext cx="1749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holistic solution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8733" name="テキスト ボックス 7"/>
          <p:cNvSpPr txBox="1">
            <a:spLocks noChangeArrowheads="1"/>
          </p:cNvSpPr>
          <p:nvPr/>
        </p:nvSpPr>
        <p:spPr bwMode="auto">
          <a:xfrm>
            <a:off x="5114925" y="3513138"/>
            <a:ext cx="1749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global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8734" name="テキスト ボックス 7"/>
          <p:cNvSpPr txBox="1">
            <a:spLocks noChangeArrowheads="1"/>
          </p:cNvSpPr>
          <p:nvPr/>
        </p:nvSpPr>
        <p:spPr bwMode="auto">
          <a:xfrm>
            <a:off x="6605588" y="2224088"/>
            <a:ext cx="2287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mutual understanding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8735" name="テキスト ボックス 7"/>
          <p:cNvSpPr txBox="1">
            <a:spLocks noChangeArrowheads="1"/>
          </p:cNvSpPr>
          <p:nvPr/>
        </p:nvSpPr>
        <p:spPr bwMode="auto">
          <a:xfrm>
            <a:off x="1616075" y="3554413"/>
            <a:ext cx="2717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understanding of people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8736" name="テキスト ボックス 7"/>
          <p:cNvSpPr txBox="1">
            <a:spLocks noChangeArrowheads="1"/>
          </p:cNvSpPr>
          <p:nvPr/>
        </p:nvSpPr>
        <p:spPr bwMode="auto">
          <a:xfrm>
            <a:off x="1571625" y="3140075"/>
            <a:ext cx="2574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science and technology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8737" name="テキスト ボックス 7"/>
          <p:cNvSpPr txBox="1">
            <a:spLocks noChangeArrowheads="1"/>
          </p:cNvSpPr>
          <p:nvPr/>
        </p:nvSpPr>
        <p:spPr bwMode="auto">
          <a:xfrm>
            <a:off x="1101725" y="2601913"/>
            <a:ext cx="2287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 security and safety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8738" name="テキスト ボックス 7"/>
          <p:cNvSpPr txBox="1">
            <a:spLocks noChangeArrowheads="1"/>
          </p:cNvSpPr>
          <p:nvPr/>
        </p:nvSpPr>
        <p:spPr bwMode="auto">
          <a:xfrm>
            <a:off x="6745288" y="2740025"/>
            <a:ext cx="2287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international problem 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8739" name="テキスト ボックス 7"/>
          <p:cNvSpPr txBox="1">
            <a:spLocks noChangeArrowheads="1"/>
          </p:cNvSpPr>
          <p:nvPr/>
        </p:nvSpPr>
        <p:spPr bwMode="auto">
          <a:xfrm>
            <a:off x="5537200" y="3203575"/>
            <a:ext cx="25431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>
              <a:lnSpc>
                <a:spcPts val="1500"/>
              </a:lnSpc>
            </a:pPr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politics and </a:t>
            </a:r>
          </a:p>
          <a:p>
            <a:pPr algn="ctr">
              <a:lnSpc>
                <a:spcPts val="1500"/>
              </a:lnSpc>
            </a:pPr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economics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8740" name="テキスト ボックス 7"/>
          <p:cNvSpPr txBox="1">
            <a:spLocks noChangeArrowheads="1"/>
          </p:cNvSpPr>
          <p:nvPr/>
        </p:nvSpPr>
        <p:spPr bwMode="auto">
          <a:xfrm>
            <a:off x="3763963" y="3089275"/>
            <a:ext cx="2287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health and welfare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8741" name="テキスト ボックス 7"/>
          <p:cNvSpPr txBox="1">
            <a:spLocks noChangeArrowheads="1"/>
          </p:cNvSpPr>
          <p:nvPr/>
        </p:nvSpPr>
        <p:spPr bwMode="auto">
          <a:xfrm>
            <a:off x="2071688" y="2225675"/>
            <a:ext cx="27257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>
              <a:lnSpc>
                <a:spcPts val="1500"/>
              </a:lnSpc>
            </a:pPr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environmental</a:t>
            </a:r>
          </a:p>
          <a:p>
            <a:pPr>
              <a:lnSpc>
                <a:spcPts val="1500"/>
              </a:lnSpc>
            </a:pPr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              symbiosis    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8742" name="テキスト ボックス 7"/>
          <p:cNvSpPr txBox="1">
            <a:spLocks noChangeArrowheads="1"/>
          </p:cNvSpPr>
          <p:nvPr/>
        </p:nvSpPr>
        <p:spPr bwMode="auto">
          <a:xfrm>
            <a:off x="5389563" y="2276475"/>
            <a:ext cx="228758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lnSpc>
                <a:spcPts val="1500"/>
              </a:lnSpc>
            </a:pPr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social  </a:t>
            </a:r>
          </a:p>
          <a:p>
            <a:pPr>
              <a:lnSpc>
                <a:spcPts val="1500"/>
              </a:lnSpc>
            </a:pPr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collaboration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8743" name="テキスト ボックス 7"/>
          <p:cNvSpPr txBox="1">
            <a:spLocks noChangeArrowheads="1"/>
          </p:cNvSpPr>
          <p:nvPr/>
        </p:nvSpPr>
        <p:spPr bwMode="auto">
          <a:xfrm>
            <a:off x="969963" y="6424613"/>
            <a:ext cx="3514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Human resource development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8744" name="テキスト ボックス 7"/>
          <p:cNvSpPr txBox="1">
            <a:spLocks noChangeArrowheads="1"/>
          </p:cNvSpPr>
          <p:nvPr/>
        </p:nvSpPr>
        <p:spPr bwMode="auto">
          <a:xfrm>
            <a:off x="4176713" y="6437313"/>
            <a:ext cx="4302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>
                <a:solidFill>
                  <a:srgbClr val="006600"/>
                </a:solidFill>
                <a:latin typeface="Calibri" pitchFamily="34" charset="0"/>
              </a:rPr>
              <a:t>Domestic and international collaboration </a:t>
            </a:r>
            <a:endParaRPr lang="ja-JP" altLang="en-US" sz="1800">
              <a:solidFill>
                <a:srgbClr val="0066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73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825500" y="6381750"/>
            <a:ext cx="506413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kumimoji="0" lang="en-US" altLang="ja-JP" sz="700"/>
              <a:t>0944-98</a:t>
            </a:r>
          </a:p>
        </p:txBody>
      </p:sp>
      <p:pic>
        <p:nvPicPr>
          <p:cNvPr id="122883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8034" y="1969764"/>
            <a:ext cx="6511925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8663" name="Rectangle 7"/>
          <p:cNvSpPr>
            <a:spLocks noChangeArrowheads="1"/>
          </p:cNvSpPr>
          <p:nvPr/>
        </p:nvSpPr>
        <p:spPr bwMode="auto">
          <a:xfrm>
            <a:off x="1116013" y="260350"/>
            <a:ext cx="74993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ja-JP" altLang="en-US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22886" name="Text Box 6"/>
          <p:cNvSpPr txBox="1">
            <a:spLocks noChangeArrowheads="1"/>
          </p:cNvSpPr>
          <p:nvPr/>
        </p:nvSpPr>
        <p:spPr bwMode="auto">
          <a:xfrm>
            <a:off x="714348" y="1000108"/>
            <a:ext cx="800571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b="1" dirty="0" smtClean="0">
                <a:latin typeface="Tahoma" pitchFamily="34" charset="0"/>
                <a:cs typeface="Tahoma" pitchFamily="34" charset="0"/>
              </a:rPr>
              <a:t>Group of parts, which shows relevance each other </a:t>
            </a:r>
          </a:p>
          <a:p>
            <a:r>
              <a:rPr lang="en-US" altLang="ja-JP" sz="2400" b="1" dirty="0" smtClean="0">
                <a:latin typeface="Tahoma" pitchFamily="34" charset="0"/>
                <a:cs typeface="Tahoma" pitchFamily="34" charset="0"/>
              </a:rPr>
              <a:t>and can function after assembling</a:t>
            </a:r>
            <a:endParaRPr lang="ja-JP" altLang="en-US" sz="24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887" name="タイトル 7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3600" b="1" dirty="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What is a system?</a:t>
            </a:r>
            <a:endParaRPr lang="ja-JP" altLang="en-US" sz="3600" b="1" dirty="0" smtClean="0">
              <a:solidFill>
                <a:srgbClr val="0000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27584" y="5085184"/>
            <a:ext cx="7457491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Tahoma" pitchFamily="34" charset="0"/>
                <a:cs typeface="Tahoma" pitchFamily="34" charset="0"/>
              </a:rPr>
              <a:t>Dividing a cow in half does not give you </a:t>
            </a:r>
          </a:p>
          <a:p>
            <a:r>
              <a:rPr kumimoji="1" lang="en-US" altLang="ja-JP" sz="2800" b="1" dirty="0" smtClean="0">
                <a:latin typeface="Tahoma" pitchFamily="34" charset="0"/>
                <a:cs typeface="Tahoma" pitchFamily="34" charset="0"/>
              </a:rPr>
              <a:t>smaller cows.</a:t>
            </a:r>
            <a:endParaRPr kumimoji="1" lang="ja-JP" altLang="en-US" sz="2800" b="1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2" name="Picture 7" descr="SDM-OTri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979712" cy="703778"/>
          </a:xfrm>
          <a:prstGeom prst="rect">
            <a:avLst/>
          </a:prstGeom>
          <a:noFill/>
        </p:spPr>
      </p:pic>
      <p:pic>
        <p:nvPicPr>
          <p:cNvPr id="13" name="Picture 9" descr="side_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1850" y="0"/>
            <a:ext cx="692150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18297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1111250"/>
            <a:ext cx="5880100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736600" y="6400800"/>
            <a:ext cx="506413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kumimoji="0" lang="en-US" altLang="ja-JP" sz="700" dirty="0"/>
              <a:t>0943-98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5029200" y="6494463"/>
            <a:ext cx="199707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kumimoji="0" lang="en-US" altLang="ja-JP" sz="900"/>
              <a:t>Innovation Associates</a:t>
            </a:r>
          </a:p>
        </p:txBody>
      </p:sp>
      <p:sp>
        <p:nvSpPr>
          <p:cNvPr id="840713" name="Rectangle 9"/>
          <p:cNvSpPr>
            <a:spLocks noChangeArrowheads="1"/>
          </p:cNvSpPr>
          <p:nvPr/>
        </p:nvSpPr>
        <p:spPr bwMode="auto">
          <a:xfrm>
            <a:off x="539552" y="138113"/>
            <a:ext cx="8064896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ja-JP" sz="3200" b="1" dirty="0" smtClean="0">
                <a:latin typeface="Tahoma" pitchFamily="34" charset="0"/>
                <a:cs typeface="Tahoma" pitchFamily="34" charset="0"/>
              </a:rPr>
              <a:t>Importance of systemic</a:t>
            </a:r>
            <a:r>
              <a:rPr lang="en-US" altLang="ja-JP" sz="3200" b="1" dirty="0">
                <a:latin typeface="Tahoma" pitchFamily="34" charset="0"/>
                <a:cs typeface="Tahoma" pitchFamily="34" charset="0"/>
              </a:rPr>
              <a:t>/holistic </a:t>
            </a:r>
            <a:r>
              <a:rPr lang="en-US" altLang="ja-JP" sz="3200" b="1" dirty="0" smtClean="0">
                <a:latin typeface="Tahoma" pitchFamily="34" charset="0"/>
                <a:cs typeface="Tahoma" pitchFamily="34" charset="0"/>
              </a:rPr>
              <a:t>view</a:t>
            </a:r>
            <a:endParaRPr lang="ja-JP" altLang="en-US" sz="3200" b="1" dirty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6640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D097B6-43A1-40FD-A9BC-9EF5CC330E83}" type="slidenum">
              <a:rPr lang="en-US" altLang="ja-JP"/>
              <a:pPr>
                <a:defRPr/>
              </a:pPr>
              <a:t>15</a:t>
            </a:fld>
            <a:endParaRPr lang="en-US" altLang="ja-JP"/>
          </a:p>
        </p:txBody>
      </p:sp>
      <p:pic>
        <p:nvPicPr>
          <p:cNvPr id="13315" name="Picture 2" descr="6418 現在の航空機の構造材料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2000"/>
                    </a14:imgEffect>
                  </a14:imgLayer>
                </a14:imgProps>
              </a:ext>
            </a:extLst>
          </a:blip>
          <a:srcRect r="1709"/>
          <a:stretch/>
        </p:blipFill>
        <p:spPr bwMode="auto">
          <a:xfrm>
            <a:off x="156293" y="167204"/>
            <a:ext cx="8987707" cy="6348413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</p:pic>
      <p:sp>
        <p:nvSpPr>
          <p:cNvPr id="13316" name="Oval 3"/>
          <p:cNvSpPr>
            <a:spLocks noChangeArrowheads="1"/>
          </p:cNvSpPr>
          <p:nvPr/>
        </p:nvSpPr>
        <p:spPr bwMode="auto">
          <a:xfrm>
            <a:off x="3348038" y="4581525"/>
            <a:ext cx="2016125" cy="11525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ja-JP" sz="3200"/>
          </a:p>
        </p:txBody>
      </p:sp>
      <p:sp>
        <p:nvSpPr>
          <p:cNvPr id="13317" name="Oval 4"/>
          <p:cNvSpPr>
            <a:spLocks noChangeArrowheads="1"/>
          </p:cNvSpPr>
          <p:nvPr/>
        </p:nvSpPr>
        <p:spPr bwMode="auto">
          <a:xfrm>
            <a:off x="323850" y="5084763"/>
            <a:ext cx="1476375" cy="86518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sz="3200"/>
          </a:p>
        </p:txBody>
      </p:sp>
      <p:sp>
        <p:nvSpPr>
          <p:cNvPr id="13318" name="Oval 5"/>
          <p:cNvSpPr>
            <a:spLocks noChangeArrowheads="1"/>
          </p:cNvSpPr>
          <p:nvPr/>
        </p:nvSpPr>
        <p:spPr bwMode="auto">
          <a:xfrm>
            <a:off x="971550" y="5373688"/>
            <a:ext cx="1476375" cy="86518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sz="3200"/>
          </a:p>
        </p:txBody>
      </p:sp>
      <p:sp>
        <p:nvSpPr>
          <p:cNvPr id="13319" name="Oval 6"/>
          <p:cNvSpPr>
            <a:spLocks noChangeArrowheads="1"/>
          </p:cNvSpPr>
          <p:nvPr/>
        </p:nvSpPr>
        <p:spPr bwMode="auto">
          <a:xfrm>
            <a:off x="684213" y="4292600"/>
            <a:ext cx="1584325" cy="11525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sz="3200"/>
          </a:p>
        </p:txBody>
      </p:sp>
      <p:sp>
        <p:nvSpPr>
          <p:cNvPr id="13320" name="Text Box 7"/>
          <p:cNvSpPr txBox="1">
            <a:spLocks noChangeArrowheads="1"/>
          </p:cNvSpPr>
          <p:nvPr/>
        </p:nvSpPr>
        <p:spPr bwMode="auto">
          <a:xfrm>
            <a:off x="156293" y="6052440"/>
            <a:ext cx="1630511" cy="400110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>
                <a:solidFill>
                  <a:schemeClr val="tx1"/>
                </a:solidFill>
              </a:rPr>
              <a:t>Radar System</a:t>
            </a:r>
          </a:p>
        </p:txBody>
      </p:sp>
      <p:sp>
        <p:nvSpPr>
          <p:cNvPr id="13321" name="Text Box 8"/>
          <p:cNvSpPr txBox="1">
            <a:spLocks noChangeArrowheads="1"/>
          </p:cNvSpPr>
          <p:nvPr/>
        </p:nvSpPr>
        <p:spPr bwMode="auto">
          <a:xfrm>
            <a:off x="2271394" y="6315562"/>
            <a:ext cx="2406364" cy="400110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>
                <a:solidFill>
                  <a:schemeClr val="tx1"/>
                </a:solidFill>
              </a:rPr>
              <a:t>Landing Gear System</a:t>
            </a:r>
          </a:p>
        </p:txBody>
      </p:sp>
      <p:sp>
        <p:nvSpPr>
          <p:cNvPr id="13323" name="Oval 10"/>
          <p:cNvSpPr>
            <a:spLocks noChangeArrowheads="1"/>
          </p:cNvSpPr>
          <p:nvPr/>
        </p:nvSpPr>
        <p:spPr bwMode="auto">
          <a:xfrm rot="-1776594">
            <a:off x="2195513" y="2852738"/>
            <a:ext cx="3671887" cy="151288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sz="3200"/>
          </a:p>
        </p:txBody>
      </p:sp>
      <p:sp>
        <p:nvSpPr>
          <p:cNvPr id="13324" name="Text Box 11"/>
          <p:cNvSpPr txBox="1">
            <a:spLocks noChangeArrowheads="1"/>
          </p:cNvSpPr>
          <p:nvPr/>
        </p:nvSpPr>
        <p:spPr bwMode="auto">
          <a:xfrm>
            <a:off x="2555875" y="2649538"/>
            <a:ext cx="1604863" cy="400110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>
                <a:solidFill>
                  <a:schemeClr val="tx1"/>
                </a:solidFill>
              </a:rPr>
              <a:t>Cabin System</a:t>
            </a:r>
          </a:p>
        </p:txBody>
      </p:sp>
      <p:pic>
        <p:nvPicPr>
          <p:cNvPr id="13325" name="Picture 12" descr="d18df16733b5e59ae22653f7921c353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903" y="246490"/>
            <a:ext cx="2544045" cy="1908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6" name="Text Box 13"/>
          <p:cNvSpPr txBox="1">
            <a:spLocks noChangeArrowheads="1"/>
          </p:cNvSpPr>
          <p:nvPr/>
        </p:nvSpPr>
        <p:spPr bwMode="auto">
          <a:xfrm>
            <a:off x="398513" y="2284957"/>
            <a:ext cx="1797223" cy="400110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chemeClr val="tx1"/>
                </a:solidFill>
              </a:rPr>
              <a:t>Cockpit System</a:t>
            </a:r>
          </a:p>
        </p:txBody>
      </p:sp>
      <p:pic>
        <p:nvPicPr>
          <p:cNvPr id="13327" name="Picture 15" descr="img_1"/>
          <p:cNvPicPr>
            <a:picLocks noChangeAspect="1" noChangeArrowheads="1"/>
          </p:cNvPicPr>
          <p:nvPr/>
        </p:nvPicPr>
        <p:blipFill rotWithShape="1">
          <a:blip r:embed="rId6" cstate="print"/>
          <a:srcRect t="12675"/>
          <a:stretch/>
        </p:blipFill>
        <p:spPr bwMode="auto">
          <a:xfrm>
            <a:off x="2987824" y="246490"/>
            <a:ext cx="1944687" cy="1698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2790624" y="2020644"/>
            <a:ext cx="2429448" cy="400110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>
                <a:solidFill>
                  <a:schemeClr val="tx1"/>
                </a:solidFill>
              </a:rPr>
              <a:t>Cabin Service System</a:t>
            </a:r>
          </a:p>
        </p:txBody>
      </p:sp>
      <p:sp>
        <p:nvSpPr>
          <p:cNvPr id="13329" name="Oval 17"/>
          <p:cNvSpPr>
            <a:spLocks noChangeArrowheads="1"/>
          </p:cNvSpPr>
          <p:nvPr/>
        </p:nvSpPr>
        <p:spPr bwMode="auto">
          <a:xfrm>
            <a:off x="5292725" y="404813"/>
            <a:ext cx="2592388" cy="259238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sz="3200"/>
          </a:p>
        </p:txBody>
      </p:sp>
      <p:sp>
        <p:nvSpPr>
          <p:cNvPr id="13330" name="Text Box 18"/>
          <p:cNvSpPr txBox="1">
            <a:spLocks noChangeArrowheads="1"/>
          </p:cNvSpPr>
          <p:nvPr/>
        </p:nvSpPr>
        <p:spPr bwMode="auto">
          <a:xfrm>
            <a:off x="5241925" y="2781300"/>
            <a:ext cx="2714451" cy="400110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000" b="1" dirty="0">
                <a:solidFill>
                  <a:schemeClr val="tx1"/>
                </a:solidFill>
              </a:rPr>
              <a:t>Attitude Control System</a:t>
            </a:r>
          </a:p>
        </p:txBody>
      </p:sp>
      <p:pic>
        <p:nvPicPr>
          <p:cNvPr id="13331" name="Picture 19" descr="パイロットせき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788" y="3568700"/>
            <a:ext cx="2519362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32" name="Text Box 20"/>
          <p:cNvSpPr txBox="1">
            <a:spLocks noChangeArrowheads="1"/>
          </p:cNvSpPr>
          <p:nvPr/>
        </p:nvSpPr>
        <p:spPr bwMode="auto">
          <a:xfrm>
            <a:off x="6264275" y="5241925"/>
            <a:ext cx="1547796" cy="400110"/>
          </a:xfrm>
          <a:prstGeom prst="rect">
            <a:avLst/>
          </a:prstGeom>
          <a:solidFill>
            <a:srgbClr val="CCFFCC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chemeClr val="tx1"/>
                </a:solidFill>
              </a:rPr>
              <a:t>Crew System</a:t>
            </a:r>
          </a:p>
        </p:txBody>
      </p:sp>
      <p:sp>
        <p:nvSpPr>
          <p:cNvPr id="13333" name="Text Box 22"/>
          <p:cNvSpPr txBox="1">
            <a:spLocks noChangeArrowheads="1"/>
          </p:cNvSpPr>
          <p:nvPr/>
        </p:nvSpPr>
        <p:spPr bwMode="auto">
          <a:xfrm>
            <a:off x="2411414" y="5445125"/>
            <a:ext cx="1749324" cy="400110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000" b="1">
                <a:solidFill>
                  <a:schemeClr val="tx1"/>
                </a:solidFill>
              </a:rPr>
              <a:t>Engine System</a:t>
            </a:r>
          </a:p>
        </p:txBody>
      </p:sp>
      <p:sp>
        <p:nvSpPr>
          <p:cNvPr id="13334" name="Text Box 23"/>
          <p:cNvSpPr txBox="1">
            <a:spLocks noChangeArrowheads="1"/>
          </p:cNvSpPr>
          <p:nvPr/>
        </p:nvSpPr>
        <p:spPr bwMode="auto">
          <a:xfrm>
            <a:off x="6443662" y="166688"/>
            <a:ext cx="2700338" cy="400110"/>
          </a:xfrm>
          <a:prstGeom prst="rect">
            <a:avLst/>
          </a:prstGeom>
          <a:solidFill>
            <a:srgbClr val="CCFFCC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000" b="1" dirty="0">
                <a:solidFill>
                  <a:schemeClr val="tx1"/>
                </a:solidFill>
              </a:rPr>
              <a:t>Navigation System</a:t>
            </a:r>
          </a:p>
        </p:txBody>
      </p:sp>
      <p:sp>
        <p:nvSpPr>
          <p:cNvPr id="13335" name="Text Box 14"/>
          <p:cNvSpPr txBox="1">
            <a:spLocks noChangeArrowheads="1"/>
          </p:cNvSpPr>
          <p:nvPr/>
        </p:nvSpPr>
        <p:spPr bwMode="auto">
          <a:xfrm>
            <a:off x="5076825" y="6052440"/>
            <a:ext cx="3934447" cy="646331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3600" b="1" dirty="0" smtClean="0">
                <a:solidFill>
                  <a:schemeClr val="tx1"/>
                </a:solidFill>
              </a:rPr>
              <a:t>System </a:t>
            </a:r>
            <a:r>
              <a:rPr lang="en-US" altLang="ja-JP" sz="3600" b="1" dirty="0">
                <a:solidFill>
                  <a:schemeClr val="tx1"/>
                </a:solidFill>
              </a:rPr>
              <a:t>of Systems</a:t>
            </a:r>
          </a:p>
        </p:txBody>
      </p:sp>
      <p:sp>
        <p:nvSpPr>
          <p:cNvPr id="13322" name="Text Box 9"/>
          <p:cNvSpPr txBox="1">
            <a:spLocks noChangeArrowheads="1"/>
          </p:cNvSpPr>
          <p:nvPr/>
        </p:nvSpPr>
        <p:spPr bwMode="auto">
          <a:xfrm>
            <a:off x="250825" y="3789363"/>
            <a:ext cx="2664991" cy="400110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000" b="1">
                <a:solidFill>
                  <a:schemeClr val="tx1"/>
                </a:solidFill>
              </a:rPr>
              <a:t>Communication System</a:t>
            </a:r>
          </a:p>
        </p:txBody>
      </p:sp>
    </p:spTree>
    <p:extLst>
      <p:ext uri="{BB962C8B-B14F-4D97-AF65-F5344CB8AC3E}">
        <p14:creationId xmlns:p14="http://schemas.microsoft.com/office/powerpoint/2010/main" val="343921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ev1001"/>
          <p:cNvPicPr>
            <a:picLocks noChangeAspect="1" noChangeArrowheads="1"/>
          </p:cNvPicPr>
          <p:nvPr/>
        </p:nvPicPr>
        <p:blipFill>
          <a:blip r:embed="rId3" cstate="print">
            <a:lum bright="-14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451100"/>
            <a:ext cx="194786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3" descr="yanbaru"/>
          <p:cNvPicPr>
            <a:picLocks noChangeAspect="1" noChangeArrowheads="1"/>
          </p:cNvPicPr>
          <p:nvPr/>
        </p:nvPicPr>
        <p:blipFill>
          <a:blip r:embed="rId4">
            <a:lum bright="-10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13"/>
          <a:stretch>
            <a:fillRect/>
          </a:stretch>
        </p:blipFill>
        <p:spPr bwMode="auto">
          <a:xfrm>
            <a:off x="3346450" y="2344738"/>
            <a:ext cx="5113338" cy="29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Oval 4"/>
          <p:cNvSpPr>
            <a:spLocks noChangeArrowheads="1"/>
          </p:cNvSpPr>
          <p:nvPr/>
        </p:nvSpPr>
        <p:spPr bwMode="auto">
          <a:xfrm>
            <a:off x="4548188" y="3333750"/>
            <a:ext cx="215900" cy="215900"/>
          </a:xfrm>
          <a:prstGeom prst="ellipse">
            <a:avLst/>
          </a:prstGeom>
          <a:noFill/>
          <a:ln w="28575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7108" name="Line 5"/>
          <p:cNvSpPr>
            <a:spLocks noChangeShapeType="1"/>
          </p:cNvSpPr>
          <p:nvPr/>
        </p:nvSpPr>
        <p:spPr bwMode="auto">
          <a:xfrm flipH="1" flipV="1">
            <a:off x="1619250" y="2595563"/>
            <a:ext cx="3024188" cy="719137"/>
          </a:xfrm>
          <a:prstGeom prst="line">
            <a:avLst/>
          </a:prstGeom>
          <a:noFill/>
          <a:ln w="28575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7109" name="Line 6"/>
          <p:cNvSpPr>
            <a:spLocks noChangeShapeType="1"/>
          </p:cNvSpPr>
          <p:nvPr/>
        </p:nvSpPr>
        <p:spPr bwMode="auto">
          <a:xfrm flipH="1">
            <a:off x="1763713" y="3549650"/>
            <a:ext cx="2898775" cy="1493838"/>
          </a:xfrm>
          <a:prstGeom prst="line">
            <a:avLst/>
          </a:prstGeom>
          <a:noFill/>
          <a:ln w="28575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7110" name="Rectangle 7"/>
          <p:cNvSpPr>
            <a:spLocks noChangeArrowheads="1"/>
          </p:cNvSpPr>
          <p:nvPr/>
        </p:nvSpPr>
        <p:spPr bwMode="auto">
          <a:xfrm>
            <a:off x="755650" y="808038"/>
            <a:ext cx="7477125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altLang="ja-JP" sz="2800"/>
              <a:t>Japanese proverb: </a:t>
            </a:r>
            <a:r>
              <a:rPr lang="ja-JP" altLang="en-US" sz="2800"/>
              <a:t>木を見て森を見ず</a:t>
            </a:r>
          </a:p>
          <a:p>
            <a:r>
              <a:rPr lang="en-US" altLang="ja-JP" sz="2800"/>
              <a:t>Some people can't see the forest for the trees.</a:t>
            </a:r>
          </a:p>
          <a:p>
            <a:r>
              <a:rPr lang="en-US" altLang="ja-JP" sz="2800"/>
              <a:t>(They can't draw the big picture.) </a:t>
            </a:r>
          </a:p>
        </p:txBody>
      </p:sp>
      <p:sp>
        <p:nvSpPr>
          <p:cNvPr id="47111" name="Rectangle 8"/>
          <p:cNvSpPr>
            <a:spLocks noChangeArrowheads="1"/>
          </p:cNvSpPr>
          <p:nvPr/>
        </p:nvSpPr>
        <p:spPr bwMode="auto">
          <a:xfrm>
            <a:off x="611188" y="5408613"/>
            <a:ext cx="8023225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altLang="ja-JP" sz="2800">
                <a:solidFill>
                  <a:srgbClr val="FF0000"/>
                </a:solidFill>
              </a:rPr>
              <a:t>System Design:</a:t>
            </a:r>
            <a:r>
              <a:rPr lang="ja-JP" altLang="en-US" sz="2800"/>
              <a:t>　木を見て森も見る</a:t>
            </a:r>
          </a:p>
          <a:p>
            <a:r>
              <a:rPr lang="en-US" altLang="ja-JP" sz="2800"/>
              <a:t>See both the forest and the trees, simultaneously.</a:t>
            </a:r>
          </a:p>
          <a:p>
            <a:r>
              <a:rPr lang="en-US" altLang="ja-JP" sz="2800"/>
              <a:t>(Design both complex system and its detail.) </a:t>
            </a:r>
          </a:p>
        </p:txBody>
      </p:sp>
      <p:sp>
        <p:nvSpPr>
          <p:cNvPr id="47112" name="Text Box 9"/>
          <p:cNvSpPr txBox="1">
            <a:spLocks noChangeArrowheads="1"/>
          </p:cNvSpPr>
          <p:nvPr/>
        </p:nvSpPr>
        <p:spPr bwMode="auto">
          <a:xfrm>
            <a:off x="1373188" y="127000"/>
            <a:ext cx="63944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800" b="1"/>
              <a:t>What is important in system design?</a:t>
            </a:r>
          </a:p>
        </p:txBody>
      </p:sp>
    </p:spTree>
    <p:extLst>
      <p:ext uri="{BB962C8B-B14F-4D97-AF65-F5344CB8AC3E}">
        <p14:creationId xmlns:p14="http://schemas.microsoft.com/office/powerpoint/2010/main" val="294672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3102865" y="188640"/>
            <a:ext cx="28023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SDM, Keio</a:t>
            </a:r>
            <a:endParaRPr kumimoji="1" lang="ja-JP" altLang="en-US" sz="40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48072" y="1052736"/>
            <a:ext cx="831641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-12 full time professors</a:t>
            </a:r>
          </a:p>
          <a:p>
            <a:r>
              <a:rPr kumimoji="1" lang="en-US" altLang="ja-JP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-More than 20 visiting/part-time professors</a:t>
            </a:r>
          </a:p>
          <a:p>
            <a:r>
              <a:rPr lang="en-US" altLang="ja-JP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-77 master course students per year</a:t>
            </a:r>
          </a:p>
          <a:p>
            <a:r>
              <a:rPr kumimoji="1" lang="en-US" altLang="ja-JP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-11 doctor course students per year</a:t>
            </a:r>
          </a:p>
          <a:p>
            <a:r>
              <a:rPr lang="en-US" altLang="ja-JP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-3</a:t>
            </a:r>
            <a:r>
              <a:rPr lang="en-US" altLang="ja-JP" sz="2800" b="1" baseline="30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rd</a:t>
            </a:r>
            <a:r>
              <a:rPr lang="en-US" altLang="ja-JP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and 6</a:t>
            </a:r>
            <a:r>
              <a:rPr lang="en-US" altLang="ja-JP" sz="2800" b="1" baseline="30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</a:t>
            </a:r>
            <a:r>
              <a:rPr lang="en-US" altLang="ja-JP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floor of </a:t>
            </a:r>
            <a:r>
              <a:rPr lang="ja-JP" altLang="en-US" sz="2800" b="1" dirty="0" smtClean="0">
                <a:latin typeface="HGP創英角ｺﾞｼｯｸUB" pitchFamily="50" charset="-128"/>
                <a:ea typeface="HGP創英角ｺﾞｼｯｸUB" pitchFamily="50" charset="-128"/>
                <a:cs typeface="Tahoma" pitchFamily="34" charset="0"/>
              </a:rPr>
              <a:t>協生館</a:t>
            </a:r>
            <a:r>
              <a:rPr lang="en-US" altLang="ja-JP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(Collaboration complex) in front of </a:t>
            </a:r>
            <a:r>
              <a:rPr lang="en-US" altLang="ja-JP" sz="28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Hiyoshi</a:t>
            </a:r>
            <a:r>
              <a:rPr lang="en-US" altLang="ja-JP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station</a:t>
            </a:r>
            <a:endParaRPr kumimoji="1" lang="en-US" altLang="ja-JP" sz="28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kumimoji="1" lang="ja-JP" altLang="en-US" sz="2800" b="1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" t="1733" r="285"/>
          <a:stretch/>
        </p:blipFill>
        <p:spPr bwMode="auto">
          <a:xfrm>
            <a:off x="2372969" y="3923962"/>
            <a:ext cx="4262162" cy="262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250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33"/>
          <p:cNvGrpSpPr>
            <a:grpSpLocks/>
          </p:cNvGrpSpPr>
          <p:nvPr/>
        </p:nvGrpSpPr>
        <p:grpSpPr bwMode="auto">
          <a:xfrm>
            <a:off x="776340" y="1306000"/>
            <a:ext cx="8475789" cy="3974615"/>
            <a:chOff x="962182" y="1500221"/>
            <a:chExt cx="7828795" cy="3180679"/>
          </a:xfrm>
        </p:grpSpPr>
        <p:grpSp>
          <p:nvGrpSpPr>
            <p:cNvPr id="3" name="Group 311"/>
            <p:cNvGrpSpPr>
              <a:grpSpLocks/>
            </p:cNvGrpSpPr>
            <p:nvPr/>
          </p:nvGrpSpPr>
          <p:grpSpPr bwMode="auto">
            <a:xfrm>
              <a:off x="4756394" y="2617086"/>
              <a:ext cx="2219273" cy="762496"/>
              <a:chOff x="3026" y="479"/>
              <a:chExt cx="945" cy="321"/>
            </a:xfrm>
          </p:grpSpPr>
          <p:sp>
            <p:nvSpPr>
              <p:cNvPr id="12320" name="Rectangle 265"/>
              <p:cNvSpPr>
                <a:spLocks noChangeArrowheads="1"/>
              </p:cNvSpPr>
              <p:nvPr/>
            </p:nvSpPr>
            <p:spPr bwMode="auto">
              <a:xfrm>
                <a:off x="3276" y="479"/>
                <a:ext cx="695" cy="3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defTabSz="1279525">
                  <a:buFont typeface="Wingdings" pitchFamily="2" charset="2"/>
                  <a:buNone/>
                </a:pPr>
                <a:r>
                  <a:rPr lang="en-US" altLang="ja-JP" sz="1400" b="1" dirty="0">
                    <a:latin typeface="Times New Roman" pitchFamily="18" charset="0"/>
                    <a:ea typeface="Arial Unicode MS" pitchFamily="50" charset="-128"/>
                    <a:cs typeface="Times New Roman" pitchFamily="18" charset="0"/>
                  </a:rPr>
                  <a:t>Maeno, Takashi</a:t>
                </a:r>
              </a:p>
              <a:p>
                <a:pPr defTabSz="1279525">
                  <a:buFont typeface="Wingdings" pitchFamily="2" charset="2"/>
                  <a:buNone/>
                </a:pPr>
                <a:r>
                  <a:rPr lang="en-US" altLang="ja-JP" sz="1400" dirty="0">
                    <a:latin typeface="Times New Roman" pitchFamily="18" charset="0"/>
                    <a:ea typeface="Arial Unicode MS" pitchFamily="50" charset="-128"/>
                    <a:cs typeface="Times New Roman" pitchFamily="18" charset="0"/>
                  </a:rPr>
                  <a:t>Creative design of robot and man-machine systems</a:t>
                </a:r>
              </a:p>
            </p:txBody>
          </p:sp>
          <p:pic>
            <p:nvPicPr>
              <p:cNvPr id="12321" name="Picture 285" descr="maeno"/>
              <p:cNvPicPr>
                <a:picLocks noChangeArrowheads="1"/>
              </p:cNvPicPr>
              <p:nvPr/>
            </p:nvPicPr>
            <p:blipFill>
              <a:blip r:embed="rId2" cstate="print"/>
              <a:srcRect l="12756" r="12756"/>
              <a:stretch>
                <a:fillRect/>
              </a:stretch>
            </p:blipFill>
            <p:spPr bwMode="auto">
              <a:xfrm>
                <a:off x="3026" y="494"/>
                <a:ext cx="255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2295" name="Picture 293" descr="_N6R0739"/>
            <p:cNvPicPr>
              <a:picLocks noChangeArrowheads="1"/>
            </p:cNvPicPr>
            <p:nvPr/>
          </p:nvPicPr>
          <p:blipFill>
            <a:blip r:embed="rId3" cstate="print"/>
            <a:srcRect l="20703" t="8281" r="20703" b="40025"/>
            <a:stretch>
              <a:fillRect/>
            </a:stretch>
          </p:blipFill>
          <p:spPr bwMode="auto">
            <a:xfrm>
              <a:off x="4750301" y="3762434"/>
              <a:ext cx="598535" cy="720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322"/>
            <p:cNvGrpSpPr>
              <a:grpSpLocks/>
            </p:cNvGrpSpPr>
            <p:nvPr/>
          </p:nvGrpSpPr>
          <p:grpSpPr bwMode="auto">
            <a:xfrm>
              <a:off x="2406650" y="2617044"/>
              <a:ext cx="2443214" cy="936665"/>
              <a:chOff x="1058" y="883"/>
              <a:chExt cx="1040" cy="394"/>
            </a:xfrm>
          </p:grpSpPr>
          <p:sp>
            <p:nvSpPr>
              <p:cNvPr id="12318" name="Rectangle 267"/>
              <p:cNvSpPr>
                <a:spLocks noChangeArrowheads="1"/>
              </p:cNvSpPr>
              <p:nvPr/>
            </p:nvSpPr>
            <p:spPr bwMode="auto">
              <a:xfrm>
                <a:off x="1320" y="883"/>
                <a:ext cx="778" cy="3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defTabSz="1279525">
                  <a:buFont typeface="Wingdings" pitchFamily="2" charset="2"/>
                  <a:buNone/>
                </a:pPr>
                <a:r>
                  <a:rPr lang="en-US" altLang="ja-JP" sz="1400" b="1" dirty="0">
                    <a:latin typeface="Times New Roman" pitchFamily="18" charset="0"/>
                    <a:ea typeface="Arial Unicode MS" pitchFamily="50" charset="-128"/>
                    <a:cs typeface="Times New Roman" pitchFamily="18" charset="0"/>
                  </a:rPr>
                  <a:t>Nishimura, </a:t>
                </a:r>
                <a:r>
                  <a:rPr lang="en-US" altLang="ja-JP" sz="1400" b="1" dirty="0" err="1">
                    <a:latin typeface="Times New Roman" pitchFamily="18" charset="0"/>
                    <a:ea typeface="Arial Unicode MS" pitchFamily="50" charset="-128"/>
                    <a:cs typeface="Times New Roman" pitchFamily="18" charset="0"/>
                  </a:rPr>
                  <a:t>Hidekazu</a:t>
                </a:r>
                <a:endParaRPr lang="en-US" altLang="ja-JP" sz="1400" b="1" dirty="0">
                  <a:latin typeface="Times New Roman" pitchFamily="18" charset="0"/>
                  <a:ea typeface="Arial Unicode MS" pitchFamily="50" charset="-128"/>
                  <a:cs typeface="Times New Roman" pitchFamily="18" charset="0"/>
                </a:endParaRPr>
              </a:p>
              <a:p>
                <a:pPr defTabSz="1279525">
                  <a:buFont typeface="Wingdings" pitchFamily="2" charset="2"/>
                  <a:buNone/>
                </a:pPr>
                <a:r>
                  <a:rPr lang="en-US" altLang="ja-JP" sz="1400" dirty="0">
                    <a:latin typeface="Times New Roman" pitchFamily="18" charset="0"/>
                    <a:ea typeface="Arial Unicode MS" pitchFamily="50" charset="-128"/>
                    <a:cs typeface="Times New Roman" pitchFamily="18" charset="0"/>
                  </a:rPr>
                  <a:t>Safety control systems design for automotives, railways and structural systems</a:t>
                </a:r>
              </a:p>
            </p:txBody>
          </p:sp>
          <p:pic>
            <p:nvPicPr>
              <p:cNvPr id="12319" name="Picture 282" descr="nishimura"/>
              <p:cNvPicPr>
                <a:picLocks noChangeArrowheads="1"/>
              </p:cNvPicPr>
              <p:nvPr/>
            </p:nvPicPr>
            <p:blipFill>
              <a:blip r:embed="rId4" cstate="print"/>
              <a:srcRect l="12756" r="12756"/>
              <a:stretch>
                <a:fillRect/>
              </a:stretch>
            </p:blipFill>
            <p:spPr bwMode="auto">
              <a:xfrm>
                <a:off x="1058" y="898"/>
                <a:ext cx="255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2299" name="Picture 289" descr="haruyama"/>
            <p:cNvPicPr>
              <a:picLocks noChangeArrowheads="1"/>
            </p:cNvPicPr>
            <p:nvPr/>
          </p:nvPicPr>
          <p:blipFill>
            <a:blip r:embed="rId5" cstate="print"/>
            <a:srcRect l="12756" r="12756"/>
            <a:stretch>
              <a:fillRect/>
            </a:stretch>
          </p:blipFill>
          <p:spPr bwMode="auto">
            <a:xfrm>
              <a:off x="2391012" y="3762432"/>
              <a:ext cx="598535" cy="720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00" name="Rectangle 263"/>
            <p:cNvSpPr>
              <a:spLocks noChangeArrowheads="1"/>
            </p:cNvSpPr>
            <p:nvPr/>
          </p:nvSpPr>
          <p:spPr bwMode="auto">
            <a:xfrm>
              <a:off x="2981043" y="3726447"/>
              <a:ext cx="1844676" cy="935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1279525">
                <a:buFont typeface="Wingdings" pitchFamily="2" charset="2"/>
                <a:buNone/>
              </a:pPr>
              <a:r>
                <a:rPr lang="en-US" altLang="ja-JP" sz="1400" b="1" dirty="0">
                  <a:latin typeface="Times New Roman" pitchFamily="18" charset="0"/>
                  <a:ea typeface="Arial Unicode MS" pitchFamily="50" charset="-128"/>
                  <a:cs typeface="Times New Roman" pitchFamily="18" charset="0"/>
                </a:rPr>
                <a:t>Haruyama, Shinichiro</a:t>
              </a:r>
            </a:p>
            <a:p>
              <a:pPr defTabSz="1279525"/>
              <a:r>
                <a:rPr lang="en-US" altLang="ja-JP" sz="1400" dirty="0">
                  <a:latin typeface="Times New Roman" pitchFamily="18" charset="0"/>
                  <a:ea typeface="Arial Unicode MS" pitchFamily="50" charset="-128"/>
                  <a:cs typeface="Times New Roman" pitchFamily="18" charset="0"/>
                </a:rPr>
                <a:t>Total design of hardware, software and communication system on ubiquitous society</a:t>
              </a:r>
            </a:p>
          </p:txBody>
        </p:sp>
        <p:sp>
          <p:nvSpPr>
            <p:cNvPr id="12301" name="Rectangle 269"/>
            <p:cNvSpPr>
              <a:spLocks noChangeArrowheads="1"/>
            </p:cNvSpPr>
            <p:nvPr/>
          </p:nvSpPr>
          <p:spPr bwMode="auto">
            <a:xfrm>
              <a:off x="5331930" y="1500713"/>
              <a:ext cx="1445642" cy="935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1279525">
                <a:buFont typeface="Wingdings" pitchFamily="2" charset="2"/>
                <a:buNone/>
              </a:pPr>
              <a:r>
                <a:rPr lang="en-US" altLang="ja-JP" sz="1400" b="1" dirty="0">
                  <a:latin typeface="Times New Roman" pitchFamily="18" charset="0"/>
                  <a:ea typeface="Arial Unicode MS" pitchFamily="50" charset="-128"/>
                  <a:cs typeface="Times New Roman" pitchFamily="18" charset="0"/>
                </a:rPr>
                <a:t>Takano, Kenichi</a:t>
              </a:r>
            </a:p>
            <a:p>
              <a:pPr defTabSz="1279525">
                <a:buFont typeface="Wingdings" pitchFamily="2" charset="2"/>
                <a:buNone/>
              </a:pPr>
              <a:r>
                <a:rPr lang="en-US" altLang="ja-JP" sz="1400" dirty="0">
                  <a:latin typeface="Times New Roman" pitchFamily="18" charset="0"/>
                  <a:ea typeface="Arial Unicode MS" pitchFamily="50" charset="-128"/>
                  <a:cs typeface="Times New Roman" pitchFamily="18" charset="0"/>
                </a:rPr>
                <a:t>Risk management and human factor on Technological system</a:t>
              </a:r>
            </a:p>
          </p:txBody>
        </p:sp>
        <p:sp>
          <p:nvSpPr>
            <p:cNvPr id="12302" name="Rectangle 255"/>
            <p:cNvSpPr>
              <a:spLocks noChangeArrowheads="1"/>
            </p:cNvSpPr>
            <p:nvPr/>
          </p:nvSpPr>
          <p:spPr bwMode="auto">
            <a:xfrm>
              <a:off x="7244752" y="1500713"/>
              <a:ext cx="1546225" cy="935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1279525">
                <a:buFont typeface="Wingdings" pitchFamily="2" charset="2"/>
                <a:buNone/>
              </a:pPr>
              <a:r>
                <a:rPr lang="en-US" altLang="ja-JP" sz="1400" b="1" dirty="0" err="1">
                  <a:latin typeface="Times New Roman" pitchFamily="18" charset="0"/>
                  <a:ea typeface="Arial Unicode MS" pitchFamily="50" charset="-128"/>
                  <a:cs typeface="Times New Roman" pitchFamily="18" charset="0"/>
                </a:rPr>
                <a:t>Teshima</a:t>
              </a:r>
              <a:r>
                <a:rPr lang="en-US" altLang="ja-JP" sz="1400" b="1" dirty="0">
                  <a:latin typeface="Times New Roman" pitchFamily="18" charset="0"/>
                  <a:ea typeface="Arial Unicode MS" pitchFamily="50" charset="-128"/>
                  <a:cs typeface="Times New Roman" pitchFamily="18" charset="0"/>
                </a:rPr>
                <a:t>, </a:t>
              </a:r>
              <a:r>
                <a:rPr lang="en-US" altLang="ja-JP" sz="1400" b="1" dirty="0" err="1">
                  <a:latin typeface="Times New Roman" pitchFamily="18" charset="0"/>
                  <a:ea typeface="Arial Unicode MS" pitchFamily="50" charset="-128"/>
                  <a:cs typeface="Times New Roman" pitchFamily="18" charset="0"/>
                </a:rPr>
                <a:t>Ryuichi</a:t>
              </a:r>
              <a:endParaRPr lang="en-US" altLang="ja-JP" sz="1400" b="1" dirty="0">
                <a:latin typeface="Times New Roman" pitchFamily="18" charset="0"/>
                <a:ea typeface="Arial Unicode MS" pitchFamily="50" charset="-128"/>
                <a:cs typeface="Times New Roman" pitchFamily="18" charset="0"/>
              </a:endParaRPr>
            </a:p>
            <a:p>
              <a:pPr defTabSz="1279525">
                <a:buFont typeface="Wingdings" pitchFamily="2" charset="2"/>
                <a:buNone/>
              </a:pPr>
              <a:r>
                <a:rPr lang="en-US" altLang="ja-JP" sz="1400" dirty="0">
                  <a:latin typeface="Times New Roman" pitchFamily="18" charset="0"/>
                  <a:ea typeface="Arial Unicode MS" pitchFamily="50" charset="-128"/>
                  <a:cs typeface="Times New Roman" pitchFamily="18" charset="0"/>
                </a:rPr>
                <a:t>Intelligence and crisis management of huge and complex systems</a:t>
              </a:r>
            </a:p>
          </p:txBody>
        </p:sp>
        <p:pic>
          <p:nvPicPr>
            <p:cNvPr id="12303" name="Picture 291" descr="teshima"/>
            <p:cNvPicPr>
              <a:picLocks noChangeArrowheads="1"/>
            </p:cNvPicPr>
            <p:nvPr/>
          </p:nvPicPr>
          <p:blipFill>
            <a:blip r:embed="rId6" cstate="print"/>
            <a:srcRect l="12756" r="12756"/>
            <a:stretch>
              <a:fillRect/>
            </a:stretch>
          </p:blipFill>
          <p:spPr bwMode="auto">
            <a:xfrm>
              <a:off x="6683636" y="1536700"/>
              <a:ext cx="598535" cy="720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04" name="Rectangle 294"/>
            <p:cNvSpPr>
              <a:spLocks noChangeArrowheads="1"/>
            </p:cNvSpPr>
            <p:nvPr/>
          </p:nvSpPr>
          <p:spPr bwMode="auto">
            <a:xfrm>
              <a:off x="5348655" y="3726447"/>
              <a:ext cx="1362931" cy="935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1279525">
                <a:buFont typeface="Wingdings" pitchFamily="2" charset="2"/>
                <a:buNone/>
              </a:pPr>
              <a:r>
                <a:rPr lang="en-US" altLang="ja-JP" sz="1400" b="1" dirty="0" err="1">
                  <a:latin typeface="Times New Roman" pitchFamily="18" charset="0"/>
                  <a:ea typeface="Arial Unicode MS" pitchFamily="50" charset="-128"/>
                  <a:cs typeface="Times New Roman" pitchFamily="18" charset="0"/>
                </a:rPr>
                <a:t>Ogi</a:t>
              </a:r>
              <a:r>
                <a:rPr lang="en-US" altLang="ja-JP" sz="1400" b="1" dirty="0">
                  <a:latin typeface="Times New Roman" pitchFamily="18" charset="0"/>
                  <a:ea typeface="Arial Unicode MS" pitchFamily="50" charset="-128"/>
                  <a:cs typeface="Times New Roman" pitchFamily="18" charset="0"/>
                </a:rPr>
                <a:t>, </a:t>
              </a:r>
              <a:r>
                <a:rPr lang="en-US" altLang="ja-JP" sz="1400" b="1" dirty="0" err="1">
                  <a:latin typeface="Times New Roman" pitchFamily="18" charset="0"/>
                  <a:ea typeface="Arial Unicode MS" pitchFamily="50" charset="-128"/>
                  <a:cs typeface="Times New Roman" pitchFamily="18" charset="0"/>
                </a:rPr>
                <a:t>Tetsuro</a:t>
              </a:r>
              <a:endParaRPr lang="en-US" altLang="ja-JP" sz="1400" b="1" dirty="0">
                <a:latin typeface="Times New Roman" pitchFamily="18" charset="0"/>
                <a:ea typeface="Arial Unicode MS" pitchFamily="50" charset="-128"/>
                <a:cs typeface="Times New Roman" pitchFamily="18" charset="0"/>
              </a:endParaRPr>
            </a:p>
            <a:p>
              <a:pPr defTabSz="1279525">
                <a:buFont typeface="Wingdings" pitchFamily="2" charset="2"/>
                <a:buNone/>
              </a:pPr>
              <a:r>
                <a:rPr lang="en-US" altLang="ja-JP" sz="1400" dirty="0">
                  <a:latin typeface="Times New Roman" pitchFamily="18" charset="0"/>
                  <a:ea typeface="Arial Unicode MS" pitchFamily="50" charset="-128"/>
                  <a:cs typeface="Times New Roman" pitchFamily="18" charset="0"/>
                </a:rPr>
                <a:t>Virtual reality, </a:t>
              </a:r>
              <a:r>
                <a:rPr lang="en-US" altLang="ja-JP" sz="1400" dirty="0" err="1">
                  <a:latin typeface="Times New Roman" pitchFamily="18" charset="0"/>
                  <a:ea typeface="Arial Unicode MS" pitchFamily="50" charset="-128"/>
                  <a:cs typeface="Times New Roman" pitchFamily="18" charset="0"/>
                </a:rPr>
                <a:t>tele</a:t>
              </a:r>
              <a:r>
                <a:rPr lang="en-US" altLang="ja-JP" sz="1400" dirty="0">
                  <a:latin typeface="Times New Roman" pitchFamily="18" charset="0"/>
                  <a:ea typeface="Arial Unicode MS" pitchFamily="50" charset="-128"/>
                  <a:cs typeface="Times New Roman" pitchFamily="18" charset="0"/>
                </a:rPr>
                <a:t>-immersion and visual simulation</a:t>
              </a:r>
            </a:p>
          </p:txBody>
        </p:sp>
        <p:sp>
          <p:nvSpPr>
            <p:cNvPr id="12316" name="Rectangle 259"/>
            <p:cNvSpPr>
              <a:spLocks noChangeArrowheads="1"/>
            </p:cNvSpPr>
            <p:nvPr/>
          </p:nvSpPr>
          <p:spPr bwMode="auto">
            <a:xfrm>
              <a:off x="962182" y="1500221"/>
              <a:ext cx="1511623" cy="935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1279525">
                <a:buFont typeface="Wingdings" pitchFamily="2" charset="2"/>
                <a:buNone/>
              </a:pPr>
              <a:r>
                <a:rPr lang="en-US" altLang="ja-JP" sz="1400" b="1" dirty="0" err="1" smtClean="0">
                  <a:latin typeface="Times New Roman" pitchFamily="18" charset="0"/>
                  <a:ea typeface="Arial Unicode MS" pitchFamily="50" charset="-128"/>
                  <a:cs typeface="Times New Roman" pitchFamily="18" charset="0"/>
                </a:rPr>
                <a:t>Hijini</a:t>
              </a:r>
              <a:r>
                <a:rPr lang="en-US" altLang="ja-JP" sz="1400" b="1" dirty="0" smtClean="0">
                  <a:latin typeface="Times New Roman" pitchFamily="18" charset="0"/>
                  <a:ea typeface="Arial Unicode MS" pitchFamily="50" charset="-128"/>
                  <a:cs typeface="Times New Roman" pitchFamily="18" charset="0"/>
                </a:rPr>
                <a:t>, L., Ken</a:t>
              </a:r>
              <a:endParaRPr lang="en-US" altLang="ja-JP" sz="1400" b="1" dirty="0">
                <a:latin typeface="Times New Roman" pitchFamily="18" charset="0"/>
                <a:ea typeface="Arial Unicode MS" pitchFamily="50" charset="-128"/>
                <a:cs typeface="Times New Roman" pitchFamily="18" charset="0"/>
              </a:endParaRPr>
            </a:p>
            <a:p>
              <a:pPr defTabSz="1279525">
                <a:buFont typeface="Wingdings" pitchFamily="2" charset="2"/>
                <a:buNone/>
              </a:pPr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Comparative political </a:t>
              </a:r>
              <a:r>
                <a:rPr lang="en-US" sz="1400" dirty="0" err="1" smtClean="0">
                  <a:latin typeface="Times New Roman" pitchFamily="18" charset="0"/>
                  <a:cs typeface="Times New Roman" pitchFamily="18" charset="0"/>
                </a:rPr>
                <a:t>nstitutions</a:t>
              </a:r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,</a:t>
              </a:r>
            </a:p>
            <a:p>
              <a:pPr defTabSz="1279525">
                <a:buFont typeface="Wingdings" pitchFamily="2" charset="2"/>
                <a:buNone/>
              </a:pPr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party organization theory,</a:t>
              </a:r>
              <a:endParaRPr lang="en-US" altLang="ja-JP" sz="1400" dirty="0">
                <a:solidFill>
                  <a:srgbClr val="FF0000"/>
                </a:solidFill>
                <a:latin typeface="Times New Roman" pitchFamily="18" charset="0"/>
                <a:ea typeface="Arial Unicode MS" pitchFamily="50" charset="-128"/>
                <a:cs typeface="Times New Roman" pitchFamily="18" charset="0"/>
              </a:endParaRPr>
            </a:p>
          </p:txBody>
        </p:sp>
        <p:sp>
          <p:nvSpPr>
            <p:cNvPr id="12306" name="Text Box 257"/>
            <p:cNvSpPr txBox="1">
              <a:spLocks noChangeArrowheads="1"/>
            </p:cNvSpPr>
            <p:nvPr/>
          </p:nvSpPr>
          <p:spPr bwMode="auto">
            <a:xfrm>
              <a:off x="3016437" y="1500714"/>
              <a:ext cx="1570037" cy="935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1279525">
                <a:buFont typeface="Wingdings" pitchFamily="2" charset="2"/>
                <a:buNone/>
              </a:pPr>
              <a:r>
                <a:rPr lang="en-US" altLang="ja-JP" sz="1400" b="1" dirty="0">
                  <a:latin typeface="Times New Roman" pitchFamily="18" charset="0"/>
                  <a:ea typeface="Arial Unicode MS" pitchFamily="50" charset="-128"/>
                  <a:cs typeface="Times New Roman" pitchFamily="18" charset="0"/>
                </a:rPr>
                <a:t>Sasaki, </a:t>
              </a:r>
              <a:r>
                <a:rPr lang="en-US" altLang="ja-JP" sz="1400" b="1" dirty="0" err="1">
                  <a:latin typeface="Times New Roman" pitchFamily="18" charset="0"/>
                  <a:ea typeface="Arial Unicode MS" pitchFamily="50" charset="-128"/>
                  <a:cs typeface="Times New Roman" pitchFamily="18" charset="0"/>
                </a:rPr>
                <a:t>Shoichi</a:t>
              </a:r>
              <a:endParaRPr lang="en-US" altLang="ja-JP" sz="1400" b="1" dirty="0">
                <a:latin typeface="Times New Roman" pitchFamily="18" charset="0"/>
                <a:ea typeface="Arial Unicode MS" pitchFamily="50" charset="-128"/>
                <a:cs typeface="Times New Roman" pitchFamily="18" charset="0"/>
              </a:endParaRPr>
            </a:p>
            <a:p>
              <a:pPr defTabSz="1279525">
                <a:buFont typeface="Wingdings" pitchFamily="2" charset="2"/>
                <a:buNone/>
              </a:pPr>
              <a:r>
                <a:rPr lang="en-US" altLang="ja-JP" sz="1400" dirty="0">
                  <a:latin typeface="Times New Roman" pitchFamily="18" charset="0"/>
                  <a:ea typeface="Arial Unicode MS" pitchFamily="50" charset="-128"/>
                  <a:cs typeface="Times New Roman" pitchFamily="18" charset="0"/>
                </a:rPr>
                <a:t>Design of environmental harmony type movable systems </a:t>
              </a:r>
            </a:p>
          </p:txBody>
        </p:sp>
        <p:pic>
          <p:nvPicPr>
            <p:cNvPr id="12307" name="Picture 89" descr="_N6R0813"/>
            <p:cNvPicPr>
              <a:picLocks noChangeArrowheads="1"/>
            </p:cNvPicPr>
            <p:nvPr/>
          </p:nvPicPr>
          <p:blipFill>
            <a:blip r:embed="rId7" cstate="print"/>
            <a:srcRect l="22772" t="11041" r="22772" b="40025"/>
            <a:stretch>
              <a:fillRect/>
            </a:stretch>
          </p:blipFill>
          <p:spPr bwMode="auto">
            <a:xfrm>
              <a:off x="2416176" y="1536699"/>
              <a:ext cx="598535" cy="720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317"/>
            <p:cNvGrpSpPr>
              <a:grpSpLocks/>
            </p:cNvGrpSpPr>
            <p:nvPr/>
          </p:nvGrpSpPr>
          <p:grpSpPr bwMode="auto">
            <a:xfrm>
              <a:off x="6679653" y="2617062"/>
              <a:ext cx="2087440" cy="938832"/>
              <a:chOff x="1045" y="1395"/>
              <a:chExt cx="888" cy="395"/>
            </a:xfrm>
          </p:grpSpPr>
          <p:pic>
            <p:nvPicPr>
              <p:cNvPr id="12314" name="Picture 90" descr="nakano4"/>
              <p:cNvPicPr>
                <a:picLocks noChangeArrowheads="1"/>
              </p:cNvPicPr>
              <p:nvPr/>
            </p:nvPicPr>
            <p:blipFill>
              <a:blip r:embed="rId8" cstate="print"/>
              <a:srcRect l="7559" r="7559"/>
              <a:stretch>
                <a:fillRect/>
              </a:stretch>
            </p:blipFill>
            <p:spPr bwMode="auto">
              <a:xfrm>
                <a:off x="1045" y="1410"/>
                <a:ext cx="255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315" name="Text Box 303"/>
              <p:cNvSpPr txBox="1">
                <a:spLocks noChangeArrowheads="1"/>
              </p:cNvSpPr>
              <p:nvPr/>
            </p:nvSpPr>
            <p:spPr bwMode="auto">
              <a:xfrm>
                <a:off x="1295" y="1395"/>
                <a:ext cx="638" cy="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defTabSz="1279525">
                  <a:buFont typeface="Wingdings" pitchFamily="2" charset="2"/>
                  <a:buNone/>
                </a:pPr>
                <a:r>
                  <a:rPr lang="en-US" altLang="ja-JP" sz="1400" b="1" dirty="0">
                    <a:latin typeface="Times New Roman" pitchFamily="18" charset="0"/>
                    <a:ea typeface="Arial Unicode MS" pitchFamily="50" charset="-128"/>
                    <a:cs typeface="Times New Roman" pitchFamily="18" charset="0"/>
                  </a:rPr>
                  <a:t>Nakano, Masaru</a:t>
                </a:r>
              </a:p>
              <a:p>
                <a:pPr defTabSz="1279525">
                  <a:buFont typeface="Wingdings" pitchFamily="2" charset="2"/>
                  <a:buNone/>
                </a:pPr>
                <a:r>
                  <a:rPr lang="en-US" altLang="ja-JP" sz="1400" dirty="0">
                    <a:latin typeface="Times New Roman" pitchFamily="18" charset="0"/>
                    <a:ea typeface="Arial Unicode MS" pitchFamily="50" charset="-128"/>
                    <a:cs typeface="Times New Roman" pitchFamily="18" charset="0"/>
                  </a:rPr>
                  <a:t>Design of systems and processes on integrated global business</a:t>
                </a:r>
              </a:p>
            </p:txBody>
          </p:sp>
        </p:grpSp>
        <p:sp>
          <p:nvSpPr>
            <p:cNvPr id="12310" name="Text Box 304"/>
            <p:cNvSpPr txBox="1">
              <a:spLocks noChangeArrowheads="1"/>
            </p:cNvSpPr>
            <p:nvPr/>
          </p:nvSpPr>
          <p:spPr bwMode="auto">
            <a:xfrm>
              <a:off x="973426" y="3726447"/>
              <a:ext cx="1449147" cy="935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1279525">
                <a:buFont typeface="Wingdings" pitchFamily="2" charset="2"/>
                <a:buNone/>
              </a:pPr>
              <a:r>
                <a:rPr lang="en-US" altLang="ja-JP" sz="1400" b="1" dirty="0" err="1" smtClean="0">
                  <a:latin typeface="Times New Roman" pitchFamily="18" charset="0"/>
                  <a:ea typeface="Arial Unicode MS" pitchFamily="50" charset="-128"/>
                  <a:cs typeface="Times New Roman" pitchFamily="18" charset="0"/>
                </a:rPr>
                <a:t>Kohtake</a:t>
              </a:r>
              <a:r>
                <a:rPr lang="en-US" altLang="ja-JP" sz="1400" b="1" dirty="0" smtClean="0">
                  <a:latin typeface="Times New Roman" pitchFamily="18" charset="0"/>
                  <a:ea typeface="Arial Unicode MS" pitchFamily="50" charset="-128"/>
                  <a:cs typeface="Times New Roman" pitchFamily="18" charset="0"/>
                </a:rPr>
                <a:t>, </a:t>
              </a:r>
              <a:r>
                <a:rPr lang="en-US" altLang="ja-JP" sz="1400" b="1" dirty="0" err="1" smtClean="0">
                  <a:latin typeface="Times New Roman" pitchFamily="18" charset="0"/>
                  <a:ea typeface="Arial Unicode MS" pitchFamily="50" charset="-128"/>
                  <a:cs typeface="Times New Roman" pitchFamily="18" charset="0"/>
                </a:rPr>
                <a:t>Naohiko</a:t>
              </a:r>
              <a:endParaRPr lang="en-US" altLang="ja-JP" sz="1400" b="1" dirty="0" smtClean="0">
                <a:latin typeface="Times New Roman" pitchFamily="18" charset="0"/>
                <a:ea typeface="Arial Unicode MS" pitchFamily="50" charset="-128"/>
                <a:cs typeface="Times New Roman" pitchFamily="18" charset="0"/>
              </a:endParaRPr>
            </a:p>
            <a:p>
              <a:pPr defTabSz="1279525">
                <a:buFont typeface="Wingdings" pitchFamily="2" charset="2"/>
                <a:buNone/>
              </a:pPr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Design and management for space systems and ubiquitous systems</a:t>
              </a:r>
              <a:endParaRPr lang="en-US" altLang="ja-JP" sz="1400" dirty="0">
                <a:solidFill>
                  <a:srgbClr val="FF0000"/>
                </a:solidFill>
                <a:latin typeface="Times New Roman" pitchFamily="18" charset="0"/>
                <a:ea typeface="Arial Unicode MS" pitchFamily="50" charset="-128"/>
                <a:cs typeface="Times New Roman" pitchFamily="18" charset="0"/>
              </a:endParaRPr>
            </a:p>
          </p:txBody>
        </p:sp>
        <p:sp>
          <p:nvSpPr>
            <p:cNvPr id="12311" name="Rectangle 277"/>
            <p:cNvSpPr>
              <a:spLocks noChangeArrowheads="1"/>
            </p:cNvSpPr>
            <p:nvPr/>
          </p:nvSpPr>
          <p:spPr bwMode="auto">
            <a:xfrm>
              <a:off x="7261006" y="3726447"/>
              <a:ext cx="1482263" cy="954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1279525"/>
              <a:r>
                <a:rPr lang="en-US" altLang="ja-JP" sz="1400" b="1" dirty="0" err="1">
                  <a:latin typeface="Times New Roman" pitchFamily="18" charset="0"/>
                  <a:ea typeface="Arial Unicode MS" pitchFamily="50" charset="-128"/>
                  <a:cs typeface="Times New Roman" pitchFamily="18" charset="0"/>
                </a:rPr>
                <a:t>Toma</a:t>
              </a:r>
              <a:r>
                <a:rPr lang="en-US" altLang="ja-JP" sz="1400" b="1" dirty="0">
                  <a:latin typeface="Times New Roman" pitchFamily="18" charset="0"/>
                  <a:ea typeface="Arial Unicode MS" pitchFamily="50" charset="-128"/>
                  <a:cs typeface="Times New Roman" pitchFamily="18" charset="0"/>
                </a:rPr>
                <a:t>, Tetsuya</a:t>
              </a:r>
            </a:p>
            <a:p>
              <a:pPr defTabSz="1279525"/>
              <a:r>
                <a:rPr lang="en-US" altLang="ja-JP" sz="1400" dirty="0">
                  <a:latin typeface="Times New Roman" pitchFamily="18" charset="0"/>
                  <a:ea typeface="Arial Unicode MS" pitchFamily="50" charset="-128"/>
                  <a:cs typeface="Times New Roman" pitchFamily="18" charset="0"/>
                </a:rPr>
                <a:t>System research and development for advanced display devices</a:t>
              </a:r>
            </a:p>
          </p:txBody>
        </p:sp>
        <p:pic>
          <p:nvPicPr>
            <p:cNvPr id="12312" name="図 7" descr="IMG_8006（採用）.JPG"/>
            <p:cNvPicPr>
              <a:picLocks noChangeAspect="1"/>
            </p:cNvPicPr>
            <p:nvPr/>
          </p:nvPicPr>
          <p:blipFill>
            <a:blip r:embed="rId9" cstate="print"/>
            <a:srcRect l="19191" t="14999" r="13750" b="27499"/>
            <a:stretch>
              <a:fillRect/>
            </a:stretch>
          </p:blipFill>
          <p:spPr bwMode="auto">
            <a:xfrm>
              <a:off x="6687140" y="3762434"/>
              <a:ext cx="552518" cy="720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13" name="Picture 81" descr="_N6R1039"/>
            <p:cNvPicPr>
              <a:picLocks noChangeArrowheads="1"/>
            </p:cNvPicPr>
            <p:nvPr/>
          </p:nvPicPr>
          <p:blipFill>
            <a:blip r:embed="rId10" cstate="print"/>
            <a:srcRect l="19875" t="7729" r="19875" b="38644"/>
            <a:stretch>
              <a:fillRect/>
            </a:stretch>
          </p:blipFill>
          <p:spPr bwMode="auto">
            <a:xfrm>
              <a:off x="4751383" y="1536700"/>
              <a:ext cx="598535" cy="720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97" name="Rectangle 260"/>
            <p:cNvSpPr>
              <a:spLocks noChangeArrowheads="1"/>
            </p:cNvSpPr>
            <p:nvPr/>
          </p:nvSpPr>
          <p:spPr bwMode="auto">
            <a:xfrm>
              <a:off x="980931" y="2616727"/>
              <a:ext cx="1545920" cy="935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1279525">
                <a:buFont typeface="Wingdings" pitchFamily="2" charset="2"/>
                <a:buNone/>
              </a:pPr>
              <a:r>
                <a:rPr lang="en-US" altLang="ja-JP" sz="1400" b="1" dirty="0" err="1" smtClean="0">
                  <a:latin typeface="Times New Roman" pitchFamily="18" charset="0"/>
                  <a:ea typeface="Arial Unicode MS" pitchFamily="50" charset="-128"/>
                  <a:cs typeface="Times New Roman" pitchFamily="18" charset="0"/>
                </a:rPr>
                <a:t>Shirasaka</a:t>
              </a:r>
              <a:r>
                <a:rPr lang="en-US" altLang="ja-JP" sz="1400" b="1" dirty="0" smtClean="0">
                  <a:latin typeface="Times New Roman" pitchFamily="18" charset="0"/>
                  <a:ea typeface="Arial Unicode MS" pitchFamily="50" charset="-128"/>
                  <a:cs typeface="Times New Roman" pitchFamily="18" charset="0"/>
                </a:rPr>
                <a:t>, Seiko</a:t>
              </a:r>
            </a:p>
            <a:p>
              <a:pPr defTabSz="1279525">
                <a:buFont typeface="Wingdings" pitchFamily="2" charset="2"/>
                <a:buNone/>
              </a:pPr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Space systems engineering, system development methodology,</a:t>
              </a:r>
              <a:endParaRPr lang="en-US" altLang="ja-JP" sz="1400" dirty="0">
                <a:solidFill>
                  <a:srgbClr val="FF0000"/>
                </a:solidFill>
                <a:latin typeface="Times New Roman" pitchFamily="18" charset="0"/>
                <a:ea typeface="Arial Unicode MS" pitchFamily="50" charset="-128"/>
                <a:cs typeface="Times New Roman" pitchFamily="18" charset="0"/>
              </a:endParaRPr>
            </a:p>
          </p:txBody>
        </p:sp>
      </p:grpSp>
      <p:sp>
        <p:nvSpPr>
          <p:cNvPr id="33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2BA96-505B-45FD-8E66-D70D5292880F}" type="slidenum">
              <a:rPr lang="ja-JP" altLang="en-US"/>
              <a:pPr>
                <a:defRPr/>
              </a:pPr>
              <a:t>18</a:t>
            </a:fld>
            <a:endParaRPr lang="en-US" altLang="ja-JP"/>
          </a:p>
        </p:txBody>
      </p:sp>
      <p:sp>
        <p:nvSpPr>
          <p:cNvPr id="12293" name="Text Box 31"/>
          <p:cNvSpPr txBox="1">
            <a:spLocks noChangeArrowheads="1"/>
          </p:cNvSpPr>
          <p:nvPr/>
        </p:nvSpPr>
        <p:spPr bwMode="auto">
          <a:xfrm>
            <a:off x="500034" y="5397023"/>
            <a:ext cx="835824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b="1" dirty="0">
                <a:latin typeface="Tahoma" pitchFamily="34" charset="0"/>
                <a:cs typeface="Tahoma" pitchFamily="34" charset="0"/>
              </a:rPr>
              <a:t>Most of the </a:t>
            </a:r>
            <a:r>
              <a:rPr lang="en-US" altLang="ja-JP" sz="2400" b="1" dirty="0" smtClean="0">
                <a:latin typeface="Tahoma" pitchFamily="34" charset="0"/>
                <a:cs typeface="Tahoma" pitchFamily="34" charset="0"/>
              </a:rPr>
              <a:t>faculty members </a:t>
            </a:r>
            <a:r>
              <a:rPr lang="en-US" altLang="ja-JP" sz="2400" b="1" dirty="0">
                <a:latin typeface="Tahoma" pitchFamily="34" charset="0"/>
                <a:cs typeface="Tahoma" pitchFamily="34" charset="0"/>
              </a:rPr>
              <a:t>have experience in industries or R&amp;D organizations such </a:t>
            </a:r>
            <a:r>
              <a:rPr lang="en-US" altLang="ja-JP" sz="2400" b="1" dirty="0" smtClean="0">
                <a:latin typeface="Tahoma" pitchFamily="34" charset="0"/>
                <a:cs typeface="Tahoma" pitchFamily="34" charset="0"/>
              </a:rPr>
              <a:t>as TOYOTA,  </a:t>
            </a:r>
            <a:r>
              <a:rPr lang="en-US" altLang="ja-JP" sz="2400" b="1" dirty="0">
                <a:latin typeface="Tahoma" pitchFamily="34" charset="0"/>
                <a:cs typeface="Tahoma" pitchFamily="34" charset="0"/>
              </a:rPr>
              <a:t>Canon, 3M, </a:t>
            </a:r>
            <a:r>
              <a:rPr lang="en-US" altLang="ja-JP" sz="2400" b="1" dirty="0" smtClean="0">
                <a:latin typeface="Tahoma" pitchFamily="34" charset="0"/>
                <a:cs typeface="Tahoma" pitchFamily="34" charset="0"/>
              </a:rPr>
              <a:t>MRI, MELCO, JAXA, Bell Labs.</a:t>
            </a:r>
          </a:p>
        </p:txBody>
      </p:sp>
      <p:pic>
        <p:nvPicPr>
          <p:cNvPr id="37" name="図 36" descr="Shirasaka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14282" y="2753817"/>
            <a:ext cx="642942" cy="914608"/>
          </a:xfrm>
          <a:prstGeom prst="rect">
            <a:avLst/>
          </a:prstGeom>
        </p:spPr>
      </p:pic>
      <p:pic>
        <p:nvPicPr>
          <p:cNvPr id="38" name="図 37" descr="神武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14282" y="4111139"/>
            <a:ext cx="642942" cy="886217"/>
          </a:xfrm>
          <a:prstGeom prst="rect">
            <a:avLst/>
          </a:prstGeom>
        </p:spPr>
      </p:pic>
      <p:pic>
        <p:nvPicPr>
          <p:cNvPr id="39" name="図 38" descr="Hijino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14282" y="1325057"/>
            <a:ext cx="642942" cy="880336"/>
          </a:xfrm>
          <a:prstGeom prst="rect">
            <a:avLst/>
          </a:prstGeom>
        </p:spPr>
      </p:pic>
      <p:pic>
        <p:nvPicPr>
          <p:cNvPr id="40" name="Picture 7" descr="SDM-OTrim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979712" cy="703778"/>
          </a:xfrm>
          <a:prstGeom prst="rect">
            <a:avLst/>
          </a:prstGeom>
          <a:noFill/>
        </p:spPr>
      </p:pic>
      <p:pic>
        <p:nvPicPr>
          <p:cNvPr id="41" name="Picture 9" descr="side_log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451850" y="0"/>
            <a:ext cx="692150" cy="692150"/>
          </a:xfrm>
          <a:prstGeom prst="rect">
            <a:avLst/>
          </a:prstGeom>
          <a:noFill/>
        </p:spPr>
      </p:pic>
      <p:sp>
        <p:nvSpPr>
          <p:cNvPr id="12292" name="Rectangle 30"/>
          <p:cNvSpPr>
            <a:spLocks noGrp="1" noChangeArrowheads="1"/>
          </p:cNvSpPr>
          <p:nvPr>
            <p:ph type="title" idx="4294967295"/>
          </p:nvPr>
        </p:nvSpPr>
        <p:spPr>
          <a:xfrm>
            <a:off x="1312824" y="116632"/>
            <a:ext cx="6605612" cy="885848"/>
          </a:xfrm>
        </p:spPr>
        <p:txBody>
          <a:bodyPr>
            <a:normAutofit fontScale="90000"/>
          </a:bodyPr>
          <a:lstStyle/>
          <a:p>
            <a:r>
              <a:rPr lang="en-US" altLang="ja-JP" sz="3600" b="1" dirty="0" smtClean="0">
                <a:solidFill>
                  <a:srgbClr val="2616F8"/>
                </a:solidFill>
                <a:latin typeface="Tahoma" pitchFamily="34" charset="0"/>
                <a:cs typeface="Tahoma" pitchFamily="34" charset="0"/>
              </a:rPr>
              <a:t>SDM Full-time Faculty members</a:t>
            </a:r>
          </a:p>
        </p:txBody>
      </p:sp>
    </p:spTree>
    <p:extLst>
      <p:ext uri="{BB962C8B-B14F-4D97-AF65-F5344CB8AC3E}">
        <p14:creationId xmlns:p14="http://schemas.microsoft.com/office/powerpoint/2010/main" val="97919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3EE756-6861-4D46-80D8-0840B7995736}" type="slidenum">
              <a:rPr lang="ja-JP" altLang="en-US"/>
              <a:pPr>
                <a:defRPr/>
              </a:pPr>
              <a:t>19</a:t>
            </a:fld>
            <a:endParaRPr lang="en-US" altLang="ja-JP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58069" y="692696"/>
            <a:ext cx="7170738" cy="765175"/>
          </a:xfrm>
        </p:spPr>
        <p:txBody>
          <a:bodyPr>
            <a:noAutofit/>
          </a:bodyPr>
          <a:lstStyle/>
          <a:p>
            <a:r>
              <a:rPr lang="en-US" altLang="ja-JP" sz="3600" b="1" dirty="0" smtClean="0">
                <a:solidFill>
                  <a:srgbClr val="2616F8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Covered Fields of Research &amp; Education</a:t>
            </a:r>
          </a:p>
        </p:txBody>
      </p:sp>
      <p:pic>
        <p:nvPicPr>
          <p:cNvPr id="15365" name="Picture 56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916832"/>
            <a:ext cx="7416824" cy="491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SDM-OTr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575786"/>
          </a:xfrm>
          <a:prstGeom prst="rect">
            <a:avLst/>
          </a:prstGeom>
          <a:noFill/>
        </p:spPr>
      </p:pic>
      <p:pic>
        <p:nvPicPr>
          <p:cNvPr id="9" name="Picture 9" descr="side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4408" y="130175"/>
            <a:ext cx="692150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587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 smtClean="0"/>
              <a:t>Schedule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12568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ja-JP" dirty="0"/>
              <a:t>4/11 Whole view of innovative system design (</a:t>
            </a:r>
            <a:r>
              <a:rPr lang="en-US" altLang="ja-JP" dirty="0" err="1"/>
              <a:t>Maeno</a:t>
            </a:r>
            <a:r>
              <a:rPr lang="en-US" altLang="ja-JP" dirty="0"/>
              <a:t>)</a:t>
            </a:r>
            <a:endParaRPr lang="en-US" altLang="ja-JP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4/25 Team building (</a:t>
            </a:r>
            <a:r>
              <a:rPr lang="en-US" altLang="ja-JP" dirty="0" err="1" smtClean="0"/>
              <a:t>Shirasaka</a:t>
            </a:r>
            <a:r>
              <a:rPr lang="en-US" altLang="ja-JP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5/2 Brain Storming (</a:t>
            </a:r>
            <a:r>
              <a:rPr lang="en-US" altLang="ja-JP" dirty="0" err="1" smtClean="0"/>
              <a:t>Maeno</a:t>
            </a:r>
            <a:r>
              <a:rPr lang="en-US" altLang="ja-JP" dirty="0" smtClean="0"/>
              <a:t>)</a:t>
            </a:r>
            <a:r>
              <a:rPr lang="en-US" altLang="ja-JP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APCOSE (</a:t>
            </a:r>
            <a:r>
              <a:rPr lang="en-US" altLang="ja-JP" sz="23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Yasui</a:t>
            </a:r>
            <a:r>
              <a:rPr lang="en-US" altLang="ja-JP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&amp; </a:t>
            </a:r>
            <a:r>
              <a:rPr lang="en-US" altLang="ja-JP" sz="23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Shirasaka</a:t>
            </a:r>
            <a:r>
              <a:rPr lang="en-US" altLang="ja-JP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absent)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5/9 System thinking (</a:t>
            </a:r>
            <a:r>
              <a:rPr lang="en-US" altLang="ja-JP" dirty="0" err="1" smtClean="0"/>
              <a:t>Yasui</a:t>
            </a:r>
            <a:r>
              <a:rPr lang="en-US" altLang="ja-JP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5/16 Observation (</a:t>
            </a:r>
            <a:r>
              <a:rPr lang="en-US" altLang="ja-JP" dirty="0" err="1" smtClean="0"/>
              <a:t>Maeno</a:t>
            </a:r>
            <a:r>
              <a:rPr lang="en-US" altLang="ja-JP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5/23 Value Graph (</a:t>
            </a:r>
            <a:r>
              <a:rPr lang="en-US" altLang="ja-JP" dirty="0" err="1" smtClean="0"/>
              <a:t>Yasui</a:t>
            </a:r>
            <a:r>
              <a:rPr lang="en-US" altLang="ja-JP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5/30 Scenario Graph (</a:t>
            </a:r>
            <a:r>
              <a:rPr lang="en-US" altLang="ja-JP" dirty="0" err="1" smtClean="0"/>
              <a:t>Shirasaka</a:t>
            </a:r>
            <a:r>
              <a:rPr lang="en-US" altLang="ja-JP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6/6 Special lecture of English paper writing (Melinda Hull) (16:45-18:45)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6/13 CVCA/WCA (</a:t>
            </a:r>
            <a:r>
              <a:rPr lang="en-US" altLang="ja-JP" dirty="0" err="1" smtClean="0"/>
              <a:t>Maeno</a:t>
            </a:r>
            <a:r>
              <a:rPr lang="en-US" altLang="ja-JP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6/27 Pugh concept selection (</a:t>
            </a:r>
            <a:r>
              <a:rPr lang="en-US" altLang="ja-JP" dirty="0" err="1" smtClean="0"/>
              <a:t>Yasui</a:t>
            </a:r>
            <a:r>
              <a:rPr lang="en-US" altLang="ja-JP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7/4 Prototyping for empathy and test (</a:t>
            </a:r>
            <a:r>
              <a:rPr lang="en-US" altLang="ja-JP" dirty="0" err="1" smtClean="0"/>
              <a:t>Shirasaka</a:t>
            </a:r>
            <a:r>
              <a:rPr lang="en-US" altLang="ja-JP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7/18 Final Presentation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2334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85A196-6848-4F80-BDC8-60369DD72CD1}" type="slidenum">
              <a:rPr lang="ja-JP" altLang="en-US" b="1">
                <a:latin typeface="Tahoma" pitchFamily="34" charset="0"/>
                <a:cs typeface="Tahoma" pitchFamily="34" charset="0"/>
              </a:rPr>
              <a:pPr>
                <a:defRPr/>
              </a:pPr>
              <a:t>20</a:t>
            </a:fld>
            <a:endParaRPr lang="en-US" altLang="ja-JP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正方形/長方形 13"/>
          <p:cNvSpPr/>
          <p:nvPr/>
        </p:nvSpPr>
        <p:spPr bwMode="auto">
          <a:xfrm>
            <a:off x="3000364" y="1214422"/>
            <a:ext cx="542928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kumimoji="1" lang="ja-JP" altLang="en-US" sz="1400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 bwMode="auto">
          <a:xfrm>
            <a:off x="3000364" y="1214422"/>
            <a:ext cx="5388060" cy="2718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kumimoji="1" lang="ja-JP" altLang="en-US" sz="1400" b="1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68610" name="Picture 2" descr="1Z25学生年齢分布Tri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3809" y="0"/>
            <a:ext cx="5950191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5024"/>
            <a:ext cx="5372334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テキスト ボックス 14"/>
          <p:cNvSpPr txBox="1"/>
          <p:nvPr/>
        </p:nvSpPr>
        <p:spPr>
          <a:xfrm>
            <a:off x="99616" y="101871"/>
            <a:ext cx="3119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Age Distribution </a:t>
            </a:r>
            <a:r>
              <a:rPr lang="en-US" altLang="ja-JP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of students in </a:t>
            </a:r>
            <a:r>
              <a:rPr lang="en-US" altLang="ja-JP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SDM (2011)</a:t>
            </a:r>
            <a:endParaRPr kumimoji="1" lang="ja-JP" altLang="en-US" sz="2800" dirty="0"/>
          </a:p>
        </p:txBody>
      </p:sp>
      <p:sp>
        <p:nvSpPr>
          <p:cNvPr id="3081" name="Text Box 5"/>
          <p:cNvSpPr txBox="1">
            <a:spLocks noChangeArrowheads="1"/>
          </p:cNvSpPr>
          <p:nvPr/>
        </p:nvSpPr>
        <p:spPr bwMode="auto">
          <a:xfrm>
            <a:off x="5796136" y="332656"/>
            <a:ext cx="2592288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Master </a:t>
            </a:r>
            <a:r>
              <a:rPr lang="en-US" altLang="ja-JP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course students</a:t>
            </a:r>
            <a:endParaRPr lang="en-US" altLang="ja-JP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4139952" y="3789040"/>
            <a:ext cx="2124236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Ph.D. </a:t>
            </a:r>
            <a:r>
              <a:rPr lang="en-US" altLang="ja-JP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course students</a:t>
            </a:r>
            <a:endParaRPr lang="en-US" altLang="ja-JP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76292" y="1562016"/>
            <a:ext cx="2617517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Increasing demand of recurrent</a:t>
            </a:r>
            <a:r>
              <a:rPr lang="en-US" altLang="ja-JP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e</a:t>
            </a:r>
            <a:r>
              <a:rPr kumimoji="1" lang="en-US" altLang="ja-JP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ducation</a:t>
            </a:r>
            <a:r>
              <a:rPr lang="en-US" altLang="ja-JP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after job experience </a:t>
            </a:r>
            <a:endParaRPr kumimoji="1" lang="ja-JP" altLang="en-US" sz="2400" b="1" dirty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29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E722-9A4D-4F38-B108-E01A211E531D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  <p:pic>
        <p:nvPicPr>
          <p:cNvPr id="69634" name="Picture 2" descr="出身学部Trim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200511"/>
            <a:ext cx="8358483" cy="5657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1259632" y="594266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Variety of students background   </a:t>
            </a:r>
          </a:p>
        </p:txBody>
      </p:sp>
      <p:pic>
        <p:nvPicPr>
          <p:cNvPr id="5" name="Picture 7" descr="SDM-OTr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-1"/>
            <a:ext cx="1981273" cy="704333"/>
          </a:xfrm>
          <a:prstGeom prst="rect">
            <a:avLst/>
          </a:prstGeom>
          <a:noFill/>
        </p:spPr>
      </p:pic>
      <p:pic>
        <p:nvPicPr>
          <p:cNvPr id="6" name="Picture 9" descr="side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1850" y="0"/>
            <a:ext cx="692696" cy="692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155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5674784" y="6492875"/>
            <a:ext cx="2133600" cy="365125"/>
          </a:xfrm>
        </p:spPr>
        <p:txBody>
          <a:bodyPr/>
          <a:lstStyle/>
          <a:p>
            <a:pPr>
              <a:defRPr/>
            </a:pPr>
            <a:fld id="{6EBB250B-0524-4B2B-9801-2406CCD1C5FE}" type="slidenum">
              <a:rPr lang="ja-JP" altLang="en-US" b="1">
                <a:latin typeface="Tahoma" pitchFamily="34" charset="0"/>
                <a:cs typeface="Tahoma" pitchFamily="34" charset="0"/>
              </a:rPr>
              <a:pPr>
                <a:defRPr/>
              </a:pPr>
              <a:t>22</a:t>
            </a:fld>
            <a:endParaRPr lang="en-US" altLang="ja-JP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00125" y="214313"/>
            <a:ext cx="7313613" cy="914400"/>
          </a:xfrm>
        </p:spPr>
        <p:txBody>
          <a:bodyPr>
            <a:noAutofit/>
          </a:bodyPr>
          <a:lstStyle/>
          <a:p>
            <a:r>
              <a:rPr lang="en-US" altLang="ja-JP" sz="3600" b="1" dirty="0" smtClean="0">
                <a:solidFill>
                  <a:srgbClr val="2616F8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Curriculum Chart and </a:t>
            </a:r>
            <a:br>
              <a:rPr lang="en-US" altLang="ja-JP" sz="3600" b="1" dirty="0" smtClean="0">
                <a:solidFill>
                  <a:srgbClr val="2616F8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ja-JP" sz="3600" b="1" dirty="0" smtClean="0">
                <a:solidFill>
                  <a:srgbClr val="2616F8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Degree Scheme</a:t>
            </a:r>
          </a:p>
        </p:txBody>
      </p:sp>
      <p:sp>
        <p:nvSpPr>
          <p:cNvPr id="14340" name="Rectangle 3"/>
          <p:cNvSpPr>
            <a:spLocks noChangeArrowheads="1"/>
          </p:cNvSpPr>
          <p:nvPr/>
        </p:nvSpPr>
        <p:spPr bwMode="auto">
          <a:xfrm>
            <a:off x="2071670" y="1366838"/>
            <a:ext cx="11156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First Year</a:t>
            </a:r>
            <a:endParaRPr lang="en-US" altLang="ja-JP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341" name="Rectangle 4"/>
          <p:cNvSpPr>
            <a:spLocks noChangeArrowheads="1"/>
          </p:cNvSpPr>
          <p:nvPr/>
        </p:nvSpPr>
        <p:spPr bwMode="auto">
          <a:xfrm>
            <a:off x="5929322" y="1366838"/>
            <a:ext cx="143949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Second Year</a:t>
            </a:r>
            <a:endParaRPr lang="en-US" altLang="ja-JP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343" name="Rectangle 6"/>
          <p:cNvSpPr>
            <a:spLocks noChangeArrowheads="1"/>
          </p:cNvSpPr>
          <p:nvPr/>
        </p:nvSpPr>
        <p:spPr bwMode="auto">
          <a:xfrm>
            <a:off x="542050" y="3180662"/>
            <a:ext cx="8059899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Master and Doctor Degrees:</a:t>
            </a:r>
          </a:p>
          <a:p>
            <a:r>
              <a:rPr lang="en-US" altLang="ja-JP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- Master of </a:t>
            </a:r>
            <a:r>
              <a:rPr lang="en-US" altLang="ja-JP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Systems Engineering or System </a:t>
            </a:r>
            <a:r>
              <a:rPr lang="en-US" altLang="ja-JP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Design and Management</a:t>
            </a:r>
          </a:p>
          <a:p>
            <a:r>
              <a:rPr lang="en-US" altLang="ja-JP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- Ph.D. in System Design and </a:t>
            </a:r>
            <a:r>
              <a:rPr lang="en-US" altLang="ja-JP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Management</a:t>
            </a:r>
          </a:p>
          <a:p>
            <a:r>
              <a:rPr lang="en-US" altLang="ja-JP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- Degrees available only taking English courses  </a:t>
            </a:r>
            <a:endParaRPr lang="en-US" altLang="ja-JP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344" name="Rectangle 7"/>
          <p:cNvSpPr>
            <a:spLocks noChangeArrowheads="1"/>
          </p:cNvSpPr>
          <p:nvPr/>
        </p:nvSpPr>
        <p:spPr bwMode="auto">
          <a:xfrm>
            <a:off x="582613" y="1624013"/>
            <a:ext cx="3903662" cy="1419225"/>
          </a:xfrm>
          <a:prstGeom prst="rect">
            <a:avLst/>
          </a:prstGeom>
          <a:solidFill>
            <a:srgbClr val="76B7F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45" name="Rectangle 8"/>
          <p:cNvSpPr>
            <a:spLocks noChangeArrowheads="1"/>
          </p:cNvSpPr>
          <p:nvPr/>
        </p:nvSpPr>
        <p:spPr bwMode="auto">
          <a:xfrm>
            <a:off x="4533900" y="1624013"/>
            <a:ext cx="3903663" cy="1419225"/>
          </a:xfrm>
          <a:prstGeom prst="rect">
            <a:avLst/>
          </a:prstGeom>
          <a:solidFill>
            <a:srgbClr val="76B7F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46" name="Rectangle 9"/>
          <p:cNvSpPr>
            <a:spLocks noChangeArrowheads="1"/>
          </p:cNvSpPr>
          <p:nvPr/>
        </p:nvSpPr>
        <p:spPr bwMode="auto">
          <a:xfrm>
            <a:off x="666750" y="1968500"/>
            <a:ext cx="7702550" cy="2143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47" name="Rectangle 10"/>
          <p:cNvSpPr>
            <a:spLocks noChangeArrowheads="1"/>
          </p:cNvSpPr>
          <p:nvPr/>
        </p:nvSpPr>
        <p:spPr bwMode="auto">
          <a:xfrm>
            <a:off x="666750" y="1698625"/>
            <a:ext cx="344488" cy="214313"/>
          </a:xfrm>
          <a:prstGeom prst="rect">
            <a:avLst/>
          </a:prstGeom>
          <a:solidFill>
            <a:srgbClr val="FFE1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48" name="Rectangle 11"/>
          <p:cNvSpPr>
            <a:spLocks noChangeArrowheads="1"/>
          </p:cNvSpPr>
          <p:nvPr/>
        </p:nvSpPr>
        <p:spPr bwMode="auto">
          <a:xfrm>
            <a:off x="1011238" y="1698625"/>
            <a:ext cx="203200" cy="214313"/>
          </a:xfrm>
          <a:prstGeom prst="rect">
            <a:avLst/>
          </a:prstGeom>
          <a:solidFill>
            <a:srgbClr val="FFE3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49" name="Rectangle 12"/>
          <p:cNvSpPr>
            <a:spLocks noChangeArrowheads="1"/>
          </p:cNvSpPr>
          <p:nvPr/>
        </p:nvSpPr>
        <p:spPr bwMode="auto">
          <a:xfrm>
            <a:off x="1214438" y="1698625"/>
            <a:ext cx="147637" cy="214313"/>
          </a:xfrm>
          <a:prstGeom prst="rect">
            <a:avLst/>
          </a:prstGeom>
          <a:solidFill>
            <a:srgbClr val="FFE5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50" name="Rectangle 13"/>
          <p:cNvSpPr>
            <a:spLocks noChangeArrowheads="1"/>
          </p:cNvSpPr>
          <p:nvPr/>
        </p:nvSpPr>
        <p:spPr bwMode="auto">
          <a:xfrm>
            <a:off x="1362075" y="1698625"/>
            <a:ext cx="131763" cy="214313"/>
          </a:xfrm>
          <a:prstGeom prst="rect">
            <a:avLst/>
          </a:prstGeom>
          <a:solidFill>
            <a:srgbClr val="FFE7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51" name="Rectangle 14"/>
          <p:cNvSpPr>
            <a:spLocks noChangeArrowheads="1"/>
          </p:cNvSpPr>
          <p:nvPr/>
        </p:nvSpPr>
        <p:spPr bwMode="auto">
          <a:xfrm>
            <a:off x="1493838" y="1698625"/>
            <a:ext cx="131762" cy="214313"/>
          </a:xfrm>
          <a:prstGeom prst="rect">
            <a:avLst/>
          </a:prstGeom>
          <a:solidFill>
            <a:srgbClr val="FFE9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52" name="Rectangle 15"/>
          <p:cNvSpPr>
            <a:spLocks noChangeArrowheads="1"/>
          </p:cNvSpPr>
          <p:nvPr/>
        </p:nvSpPr>
        <p:spPr bwMode="auto">
          <a:xfrm>
            <a:off x="1625600" y="1698625"/>
            <a:ext cx="117475" cy="214313"/>
          </a:xfrm>
          <a:prstGeom prst="rect">
            <a:avLst/>
          </a:prstGeom>
          <a:solidFill>
            <a:srgbClr val="FFEB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53" name="Rectangle 16"/>
          <p:cNvSpPr>
            <a:spLocks noChangeArrowheads="1"/>
          </p:cNvSpPr>
          <p:nvPr/>
        </p:nvSpPr>
        <p:spPr bwMode="auto">
          <a:xfrm>
            <a:off x="1743075" y="1698625"/>
            <a:ext cx="144463" cy="214313"/>
          </a:xfrm>
          <a:prstGeom prst="rect">
            <a:avLst/>
          </a:prstGeom>
          <a:solidFill>
            <a:srgbClr val="FFED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54" name="Rectangle 17"/>
          <p:cNvSpPr>
            <a:spLocks noChangeArrowheads="1"/>
          </p:cNvSpPr>
          <p:nvPr/>
        </p:nvSpPr>
        <p:spPr bwMode="auto">
          <a:xfrm>
            <a:off x="1887538" y="1698625"/>
            <a:ext cx="176212" cy="214313"/>
          </a:xfrm>
          <a:prstGeom prst="rect">
            <a:avLst/>
          </a:prstGeom>
          <a:solidFill>
            <a:srgbClr val="FFE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55" name="Rectangle 18"/>
          <p:cNvSpPr>
            <a:spLocks noChangeArrowheads="1"/>
          </p:cNvSpPr>
          <p:nvPr/>
        </p:nvSpPr>
        <p:spPr bwMode="auto">
          <a:xfrm>
            <a:off x="2063750" y="1698625"/>
            <a:ext cx="292100" cy="214313"/>
          </a:xfrm>
          <a:prstGeom prst="rect">
            <a:avLst/>
          </a:prstGeom>
          <a:solidFill>
            <a:srgbClr val="FFF1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56" name="Rectangle 19"/>
          <p:cNvSpPr>
            <a:spLocks noChangeArrowheads="1"/>
          </p:cNvSpPr>
          <p:nvPr/>
        </p:nvSpPr>
        <p:spPr bwMode="auto">
          <a:xfrm>
            <a:off x="2355850" y="1698625"/>
            <a:ext cx="541338" cy="214313"/>
          </a:xfrm>
          <a:prstGeom prst="rect">
            <a:avLst/>
          </a:prstGeom>
          <a:solidFill>
            <a:srgbClr val="FFF3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57" name="Rectangle 20"/>
          <p:cNvSpPr>
            <a:spLocks noChangeArrowheads="1"/>
          </p:cNvSpPr>
          <p:nvPr/>
        </p:nvSpPr>
        <p:spPr bwMode="auto">
          <a:xfrm>
            <a:off x="2897188" y="1698625"/>
            <a:ext cx="203200" cy="214313"/>
          </a:xfrm>
          <a:prstGeom prst="rect">
            <a:avLst/>
          </a:prstGeom>
          <a:solidFill>
            <a:srgbClr val="FFF1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58" name="Rectangle 21"/>
          <p:cNvSpPr>
            <a:spLocks noChangeArrowheads="1"/>
          </p:cNvSpPr>
          <p:nvPr/>
        </p:nvSpPr>
        <p:spPr bwMode="auto">
          <a:xfrm>
            <a:off x="3100388" y="1698625"/>
            <a:ext cx="161925" cy="214313"/>
          </a:xfrm>
          <a:prstGeom prst="rect">
            <a:avLst/>
          </a:prstGeom>
          <a:solidFill>
            <a:srgbClr val="FFE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59" name="Rectangle 22"/>
          <p:cNvSpPr>
            <a:spLocks noChangeArrowheads="1"/>
          </p:cNvSpPr>
          <p:nvPr/>
        </p:nvSpPr>
        <p:spPr bwMode="auto">
          <a:xfrm>
            <a:off x="3262313" y="1698625"/>
            <a:ext cx="133350" cy="214313"/>
          </a:xfrm>
          <a:prstGeom prst="rect">
            <a:avLst/>
          </a:prstGeom>
          <a:solidFill>
            <a:srgbClr val="FFED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60" name="Rectangle 23"/>
          <p:cNvSpPr>
            <a:spLocks noChangeArrowheads="1"/>
          </p:cNvSpPr>
          <p:nvPr/>
        </p:nvSpPr>
        <p:spPr bwMode="auto">
          <a:xfrm>
            <a:off x="3395663" y="1698625"/>
            <a:ext cx="131762" cy="214313"/>
          </a:xfrm>
          <a:prstGeom prst="rect">
            <a:avLst/>
          </a:prstGeom>
          <a:solidFill>
            <a:srgbClr val="FFEB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61" name="Rectangle 24"/>
          <p:cNvSpPr>
            <a:spLocks noChangeArrowheads="1"/>
          </p:cNvSpPr>
          <p:nvPr/>
        </p:nvSpPr>
        <p:spPr bwMode="auto">
          <a:xfrm>
            <a:off x="3527425" y="1698625"/>
            <a:ext cx="114300" cy="214313"/>
          </a:xfrm>
          <a:prstGeom prst="rect">
            <a:avLst/>
          </a:prstGeom>
          <a:solidFill>
            <a:srgbClr val="FFE9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62" name="Rectangle 25"/>
          <p:cNvSpPr>
            <a:spLocks noChangeArrowheads="1"/>
          </p:cNvSpPr>
          <p:nvPr/>
        </p:nvSpPr>
        <p:spPr bwMode="auto">
          <a:xfrm>
            <a:off x="3641725" y="1698625"/>
            <a:ext cx="147638" cy="214313"/>
          </a:xfrm>
          <a:prstGeom prst="rect">
            <a:avLst/>
          </a:prstGeom>
          <a:solidFill>
            <a:srgbClr val="FFE7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63" name="Rectangle 26"/>
          <p:cNvSpPr>
            <a:spLocks noChangeArrowheads="1"/>
          </p:cNvSpPr>
          <p:nvPr/>
        </p:nvSpPr>
        <p:spPr bwMode="auto">
          <a:xfrm>
            <a:off x="3789363" y="1698625"/>
            <a:ext cx="174625" cy="214313"/>
          </a:xfrm>
          <a:prstGeom prst="rect">
            <a:avLst/>
          </a:prstGeom>
          <a:solidFill>
            <a:srgbClr val="FFE5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64" name="Rectangle 27"/>
          <p:cNvSpPr>
            <a:spLocks noChangeArrowheads="1"/>
          </p:cNvSpPr>
          <p:nvPr/>
        </p:nvSpPr>
        <p:spPr bwMode="auto">
          <a:xfrm>
            <a:off x="3963988" y="1698625"/>
            <a:ext cx="293687" cy="214313"/>
          </a:xfrm>
          <a:prstGeom prst="rect">
            <a:avLst/>
          </a:prstGeom>
          <a:solidFill>
            <a:srgbClr val="FFE3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65" name="Rectangle 28"/>
          <p:cNvSpPr>
            <a:spLocks noChangeArrowheads="1"/>
          </p:cNvSpPr>
          <p:nvPr/>
        </p:nvSpPr>
        <p:spPr bwMode="auto">
          <a:xfrm>
            <a:off x="4257675" y="1698625"/>
            <a:ext cx="153988" cy="214313"/>
          </a:xfrm>
          <a:prstGeom prst="rect">
            <a:avLst/>
          </a:prstGeom>
          <a:solidFill>
            <a:srgbClr val="FFE1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66" name="Rectangle 29"/>
          <p:cNvSpPr>
            <a:spLocks noChangeArrowheads="1"/>
          </p:cNvSpPr>
          <p:nvPr/>
        </p:nvSpPr>
        <p:spPr bwMode="auto">
          <a:xfrm>
            <a:off x="1960563" y="1711325"/>
            <a:ext cx="15196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b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Core Courses</a:t>
            </a:r>
            <a:endParaRPr lang="en-US" altLang="ja-JP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367" name="Rectangle 30"/>
          <p:cNvSpPr>
            <a:spLocks noChangeArrowheads="1"/>
          </p:cNvSpPr>
          <p:nvPr/>
        </p:nvSpPr>
        <p:spPr bwMode="auto">
          <a:xfrm>
            <a:off x="3052763" y="1960563"/>
            <a:ext cx="40043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b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Recommended Courses / Electives</a:t>
            </a:r>
            <a:endParaRPr lang="en-US" altLang="ja-JP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368" name="Rectangle 31"/>
          <p:cNvSpPr>
            <a:spLocks noChangeArrowheads="1"/>
          </p:cNvSpPr>
          <p:nvPr/>
        </p:nvSpPr>
        <p:spPr bwMode="auto">
          <a:xfrm>
            <a:off x="666750" y="2754313"/>
            <a:ext cx="287338" cy="214312"/>
          </a:xfrm>
          <a:prstGeom prst="rect">
            <a:avLst/>
          </a:prstGeom>
          <a:solidFill>
            <a:srgbClr val="B8E1F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69" name="Rectangle 32"/>
          <p:cNvSpPr>
            <a:spLocks noChangeArrowheads="1"/>
          </p:cNvSpPr>
          <p:nvPr/>
        </p:nvSpPr>
        <p:spPr bwMode="auto">
          <a:xfrm>
            <a:off x="954088" y="2754313"/>
            <a:ext cx="300037" cy="214312"/>
          </a:xfrm>
          <a:prstGeom prst="rect">
            <a:avLst/>
          </a:prstGeom>
          <a:solidFill>
            <a:srgbClr val="BAE2F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70" name="Rectangle 33"/>
          <p:cNvSpPr>
            <a:spLocks noChangeArrowheads="1"/>
          </p:cNvSpPr>
          <p:nvPr/>
        </p:nvSpPr>
        <p:spPr bwMode="auto">
          <a:xfrm>
            <a:off x="1254125" y="2754313"/>
            <a:ext cx="180975" cy="214312"/>
          </a:xfrm>
          <a:prstGeom prst="rect">
            <a:avLst/>
          </a:prstGeom>
          <a:solidFill>
            <a:srgbClr val="BCE2F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71" name="Rectangle 34"/>
          <p:cNvSpPr>
            <a:spLocks noChangeArrowheads="1"/>
          </p:cNvSpPr>
          <p:nvPr/>
        </p:nvSpPr>
        <p:spPr bwMode="auto">
          <a:xfrm>
            <a:off x="1435100" y="2754313"/>
            <a:ext cx="150813" cy="214312"/>
          </a:xfrm>
          <a:prstGeom prst="rect">
            <a:avLst/>
          </a:prstGeom>
          <a:solidFill>
            <a:srgbClr val="BEE3F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72" name="Rectangle 35"/>
          <p:cNvSpPr>
            <a:spLocks noChangeArrowheads="1"/>
          </p:cNvSpPr>
          <p:nvPr/>
        </p:nvSpPr>
        <p:spPr bwMode="auto">
          <a:xfrm>
            <a:off x="1585913" y="2754313"/>
            <a:ext cx="120650" cy="214312"/>
          </a:xfrm>
          <a:prstGeom prst="rect">
            <a:avLst/>
          </a:prstGeom>
          <a:solidFill>
            <a:srgbClr val="C0E4F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73" name="Rectangle 36"/>
          <p:cNvSpPr>
            <a:spLocks noChangeArrowheads="1"/>
          </p:cNvSpPr>
          <p:nvPr/>
        </p:nvSpPr>
        <p:spPr bwMode="auto">
          <a:xfrm>
            <a:off x="1706563" y="2754313"/>
            <a:ext cx="119062" cy="214312"/>
          </a:xfrm>
          <a:prstGeom prst="rect">
            <a:avLst/>
          </a:prstGeom>
          <a:solidFill>
            <a:srgbClr val="C2E5F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74" name="Rectangle 37"/>
          <p:cNvSpPr>
            <a:spLocks noChangeArrowheads="1"/>
          </p:cNvSpPr>
          <p:nvPr/>
        </p:nvSpPr>
        <p:spPr bwMode="auto">
          <a:xfrm>
            <a:off x="1825625" y="2754313"/>
            <a:ext cx="120650" cy="214312"/>
          </a:xfrm>
          <a:prstGeom prst="rect">
            <a:avLst/>
          </a:prstGeom>
          <a:solidFill>
            <a:srgbClr val="C4E5F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75" name="Rectangle 38"/>
          <p:cNvSpPr>
            <a:spLocks noChangeArrowheads="1"/>
          </p:cNvSpPr>
          <p:nvPr/>
        </p:nvSpPr>
        <p:spPr bwMode="auto">
          <a:xfrm>
            <a:off x="1946275" y="2754313"/>
            <a:ext cx="90488" cy="214312"/>
          </a:xfrm>
          <a:prstGeom prst="rect">
            <a:avLst/>
          </a:prstGeom>
          <a:solidFill>
            <a:srgbClr val="C6E6F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76" name="Rectangle 39"/>
          <p:cNvSpPr>
            <a:spLocks noChangeArrowheads="1"/>
          </p:cNvSpPr>
          <p:nvPr/>
        </p:nvSpPr>
        <p:spPr bwMode="auto">
          <a:xfrm>
            <a:off x="2036763" y="2754313"/>
            <a:ext cx="90487" cy="214312"/>
          </a:xfrm>
          <a:prstGeom prst="rect">
            <a:avLst/>
          </a:prstGeom>
          <a:solidFill>
            <a:srgbClr val="C8E7F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77" name="Rectangle 40"/>
          <p:cNvSpPr>
            <a:spLocks noChangeArrowheads="1"/>
          </p:cNvSpPr>
          <p:nvPr/>
        </p:nvSpPr>
        <p:spPr bwMode="auto">
          <a:xfrm>
            <a:off x="2127250" y="2754313"/>
            <a:ext cx="120650" cy="214312"/>
          </a:xfrm>
          <a:prstGeom prst="rect">
            <a:avLst/>
          </a:prstGeom>
          <a:solidFill>
            <a:srgbClr val="CAE8F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78" name="Rectangle 41"/>
          <p:cNvSpPr>
            <a:spLocks noChangeArrowheads="1"/>
          </p:cNvSpPr>
          <p:nvPr/>
        </p:nvSpPr>
        <p:spPr bwMode="auto">
          <a:xfrm>
            <a:off x="2247900" y="2754313"/>
            <a:ext cx="90488" cy="214312"/>
          </a:xfrm>
          <a:prstGeom prst="rect">
            <a:avLst/>
          </a:prstGeom>
          <a:solidFill>
            <a:srgbClr val="CCE9F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79" name="Rectangle 42"/>
          <p:cNvSpPr>
            <a:spLocks noChangeArrowheads="1"/>
          </p:cNvSpPr>
          <p:nvPr/>
        </p:nvSpPr>
        <p:spPr bwMode="auto">
          <a:xfrm>
            <a:off x="2338388" y="2754313"/>
            <a:ext cx="90487" cy="214312"/>
          </a:xfrm>
          <a:prstGeom prst="rect">
            <a:avLst/>
          </a:prstGeom>
          <a:solidFill>
            <a:srgbClr val="CEEAF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80" name="Rectangle 43"/>
          <p:cNvSpPr>
            <a:spLocks noChangeArrowheads="1"/>
          </p:cNvSpPr>
          <p:nvPr/>
        </p:nvSpPr>
        <p:spPr bwMode="auto">
          <a:xfrm>
            <a:off x="2428875" y="2754313"/>
            <a:ext cx="90488" cy="214312"/>
          </a:xfrm>
          <a:prstGeom prst="rect">
            <a:avLst/>
          </a:prstGeom>
          <a:solidFill>
            <a:srgbClr val="D0EAF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81" name="Rectangle 44"/>
          <p:cNvSpPr>
            <a:spLocks noChangeArrowheads="1"/>
          </p:cNvSpPr>
          <p:nvPr/>
        </p:nvSpPr>
        <p:spPr bwMode="auto">
          <a:xfrm>
            <a:off x="2519363" y="2754313"/>
            <a:ext cx="88900" cy="214312"/>
          </a:xfrm>
          <a:prstGeom prst="rect">
            <a:avLst/>
          </a:prstGeom>
          <a:solidFill>
            <a:srgbClr val="D2EBF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82" name="Rectangle 45"/>
          <p:cNvSpPr>
            <a:spLocks noChangeArrowheads="1"/>
          </p:cNvSpPr>
          <p:nvPr/>
        </p:nvSpPr>
        <p:spPr bwMode="auto">
          <a:xfrm>
            <a:off x="2608263" y="2754313"/>
            <a:ext cx="90487" cy="214312"/>
          </a:xfrm>
          <a:prstGeom prst="rect">
            <a:avLst/>
          </a:prstGeom>
          <a:solidFill>
            <a:srgbClr val="D4ECF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83" name="Rectangle 46"/>
          <p:cNvSpPr>
            <a:spLocks noChangeArrowheads="1"/>
          </p:cNvSpPr>
          <p:nvPr/>
        </p:nvSpPr>
        <p:spPr bwMode="auto">
          <a:xfrm>
            <a:off x="2698750" y="2754313"/>
            <a:ext cx="90488" cy="214312"/>
          </a:xfrm>
          <a:prstGeom prst="rect">
            <a:avLst/>
          </a:prstGeom>
          <a:solidFill>
            <a:srgbClr val="D6EDF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84" name="Rectangle 47"/>
          <p:cNvSpPr>
            <a:spLocks noChangeArrowheads="1"/>
          </p:cNvSpPr>
          <p:nvPr/>
        </p:nvSpPr>
        <p:spPr bwMode="auto">
          <a:xfrm>
            <a:off x="2789238" y="2754313"/>
            <a:ext cx="90487" cy="214312"/>
          </a:xfrm>
          <a:prstGeom prst="rect">
            <a:avLst/>
          </a:prstGeom>
          <a:solidFill>
            <a:srgbClr val="D8EEF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85" name="Rectangle 48"/>
          <p:cNvSpPr>
            <a:spLocks noChangeArrowheads="1"/>
          </p:cNvSpPr>
          <p:nvPr/>
        </p:nvSpPr>
        <p:spPr bwMode="auto">
          <a:xfrm>
            <a:off x="2879725" y="2754313"/>
            <a:ext cx="90488" cy="214312"/>
          </a:xfrm>
          <a:prstGeom prst="rect">
            <a:avLst/>
          </a:prstGeom>
          <a:solidFill>
            <a:srgbClr val="DAEEF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86" name="Rectangle 49"/>
          <p:cNvSpPr>
            <a:spLocks noChangeArrowheads="1"/>
          </p:cNvSpPr>
          <p:nvPr/>
        </p:nvSpPr>
        <p:spPr bwMode="auto">
          <a:xfrm>
            <a:off x="2970213" y="2754313"/>
            <a:ext cx="119062" cy="214312"/>
          </a:xfrm>
          <a:prstGeom prst="rect">
            <a:avLst/>
          </a:prstGeom>
          <a:solidFill>
            <a:srgbClr val="DCEFF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87" name="Rectangle 50"/>
          <p:cNvSpPr>
            <a:spLocks noChangeArrowheads="1"/>
          </p:cNvSpPr>
          <p:nvPr/>
        </p:nvSpPr>
        <p:spPr bwMode="auto">
          <a:xfrm>
            <a:off x="3089275" y="2754313"/>
            <a:ext cx="120650" cy="214312"/>
          </a:xfrm>
          <a:prstGeom prst="rect">
            <a:avLst/>
          </a:prstGeom>
          <a:solidFill>
            <a:srgbClr val="DEF0F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88" name="Rectangle 51"/>
          <p:cNvSpPr>
            <a:spLocks noChangeArrowheads="1"/>
          </p:cNvSpPr>
          <p:nvPr/>
        </p:nvSpPr>
        <p:spPr bwMode="auto">
          <a:xfrm>
            <a:off x="3209925" y="2754313"/>
            <a:ext cx="119063" cy="214312"/>
          </a:xfrm>
          <a:prstGeom prst="rect">
            <a:avLst/>
          </a:prstGeom>
          <a:solidFill>
            <a:srgbClr val="E0F1F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89" name="Rectangle 52"/>
          <p:cNvSpPr>
            <a:spLocks noChangeArrowheads="1"/>
          </p:cNvSpPr>
          <p:nvPr/>
        </p:nvSpPr>
        <p:spPr bwMode="auto">
          <a:xfrm>
            <a:off x="3328988" y="2754313"/>
            <a:ext cx="152400" cy="214312"/>
          </a:xfrm>
          <a:prstGeom prst="rect">
            <a:avLst/>
          </a:prstGeom>
          <a:solidFill>
            <a:srgbClr val="E2F2F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90" name="Rectangle 53"/>
          <p:cNvSpPr>
            <a:spLocks noChangeArrowheads="1"/>
          </p:cNvSpPr>
          <p:nvPr/>
        </p:nvSpPr>
        <p:spPr bwMode="auto">
          <a:xfrm>
            <a:off x="3481388" y="2754313"/>
            <a:ext cx="149225" cy="214312"/>
          </a:xfrm>
          <a:prstGeom prst="rect">
            <a:avLst/>
          </a:prstGeom>
          <a:solidFill>
            <a:srgbClr val="E4F3F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91" name="Rectangle 54"/>
          <p:cNvSpPr>
            <a:spLocks noChangeArrowheads="1"/>
          </p:cNvSpPr>
          <p:nvPr/>
        </p:nvSpPr>
        <p:spPr bwMode="auto">
          <a:xfrm>
            <a:off x="3630613" y="2754313"/>
            <a:ext cx="211137" cy="214312"/>
          </a:xfrm>
          <a:prstGeom prst="rect">
            <a:avLst/>
          </a:prstGeom>
          <a:solidFill>
            <a:srgbClr val="E6F4F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92" name="Rectangle 55"/>
          <p:cNvSpPr>
            <a:spLocks noChangeArrowheads="1"/>
          </p:cNvSpPr>
          <p:nvPr/>
        </p:nvSpPr>
        <p:spPr bwMode="auto">
          <a:xfrm>
            <a:off x="3841750" y="2754313"/>
            <a:ext cx="271463" cy="214312"/>
          </a:xfrm>
          <a:prstGeom prst="rect">
            <a:avLst/>
          </a:prstGeom>
          <a:solidFill>
            <a:srgbClr val="E8F5F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93" name="Rectangle 56"/>
          <p:cNvSpPr>
            <a:spLocks noChangeArrowheads="1"/>
          </p:cNvSpPr>
          <p:nvPr/>
        </p:nvSpPr>
        <p:spPr bwMode="auto">
          <a:xfrm>
            <a:off x="4113213" y="2754313"/>
            <a:ext cx="962025" cy="214312"/>
          </a:xfrm>
          <a:prstGeom prst="rect">
            <a:avLst/>
          </a:prstGeom>
          <a:solidFill>
            <a:srgbClr val="EAF5F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94" name="Rectangle 57"/>
          <p:cNvSpPr>
            <a:spLocks noChangeArrowheads="1"/>
          </p:cNvSpPr>
          <p:nvPr/>
        </p:nvSpPr>
        <p:spPr bwMode="auto">
          <a:xfrm>
            <a:off x="5075238" y="2754313"/>
            <a:ext cx="211137" cy="214312"/>
          </a:xfrm>
          <a:prstGeom prst="rect">
            <a:avLst/>
          </a:prstGeom>
          <a:solidFill>
            <a:srgbClr val="E8F5F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95" name="Rectangle 58"/>
          <p:cNvSpPr>
            <a:spLocks noChangeArrowheads="1"/>
          </p:cNvSpPr>
          <p:nvPr/>
        </p:nvSpPr>
        <p:spPr bwMode="auto">
          <a:xfrm>
            <a:off x="5286375" y="2754313"/>
            <a:ext cx="209550" cy="214312"/>
          </a:xfrm>
          <a:prstGeom prst="rect">
            <a:avLst/>
          </a:prstGeom>
          <a:solidFill>
            <a:srgbClr val="E6F4F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96" name="Rectangle 59"/>
          <p:cNvSpPr>
            <a:spLocks noChangeArrowheads="1"/>
          </p:cNvSpPr>
          <p:nvPr/>
        </p:nvSpPr>
        <p:spPr bwMode="auto">
          <a:xfrm>
            <a:off x="5495925" y="2754313"/>
            <a:ext cx="152400" cy="214312"/>
          </a:xfrm>
          <a:prstGeom prst="rect">
            <a:avLst/>
          </a:prstGeom>
          <a:solidFill>
            <a:srgbClr val="E4F3F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97" name="Rectangle 60"/>
          <p:cNvSpPr>
            <a:spLocks noChangeArrowheads="1"/>
          </p:cNvSpPr>
          <p:nvPr/>
        </p:nvSpPr>
        <p:spPr bwMode="auto">
          <a:xfrm>
            <a:off x="5648325" y="2754313"/>
            <a:ext cx="120650" cy="214312"/>
          </a:xfrm>
          <a:prstGeom prst="rect">
            <a:avLst/>
          </a:prstGeom>
          <a:solidFill>
            <a:srgbClr val="E2F2F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98" name="Rectangle 61"/>
          <p:cNvSpPr>
            <a:spLocks noChangeArrowheads="1"/>
          </p:cNvSpPr>
          <p:nvPr/>
        </p:nvSpPr>
        <p:spPr bwMode="auto">
          <a:xfrm>
            <a:off x="5768975" y="2754313"/>
            <a:ext cx="119063" cy="214312"/>
          </a:xfrm>
          <a:prstGeom prst="rect">
            <a:avLst/>
          </a:prstGeom>
          <a:solidFill>
            <a:srgbClr val="E0F1F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99" name="Rectangle 62"/>
          <p:cNvSpPr>
            <a:spLocks noChangeArrowheads="1"/>
          </p:cNvSpPr>
          <p:nvPr/>
        </p:nvSpPr>
        <p:spPr bwMode="auto">
          <a:xfrm>
            <a:off x="5888038" y="2754313"/>
            <a:ext cx="120650" cy="214312"/>
          </a:xfrm>
          <a:prstGeom prst="rect">
            <a:avLst/>
          </a:prstGeom>
          <a:solidFill>
            <a:srgbClr val="DEF0F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00" name="Rectangle 63"/>
          <p:cNvSpPr>
            <a:spLocks noChangeArrowheads="1"/>
          </p:cNvSpPr>
          <p:nvPr/>
        </p:nvSpPr>
        <p:spPr bwMode="auto">
          <a:xfrm>
            <a:off x="6008688" y="2754313"/>
            <a:ext cx="90487" cy="214312"/>
          </a:xfrm>
          <a:prstGeom prst="rect">
            <a:avLst/>
          </a:prstGeom>
          <a:solidFill>
            <a:srgbClr val="DCEFF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01" name="Rectangle 64"/>
          <p:cNvSpPr>
            <a:spLocks noChangeArrowheads="1"/>
          </p:cNvSpPr>
          <p:nvPr/>
        </p:nvSpPr>
        <p:spPr bwMode="auto">
          <a:xfrm>
            <a:off x="6099175" y="2754313"/>
            <a:ext cx="119063" cy="214312"/>
          </a:xfrm>
          <a:prstGeom prst="rect">
            <a:avLst/>
          </a:prstGeom>
          <a:solidFill>
            <a:srgbClr val="DAEFF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02" name="Rectangle 65"/>
          <p:cNvSpPr>
            <a:spLocks noChangeArrowheads="1"/>
          </p:cNvSpPr>
          <p:nvPr/>
        </p:nvSpPr>
        <p:spPr bwMode="auto">
          <a:xfrm>
            <a:off x="6218238" y="2754313"/>
            <a:ext cx="90487" cy="214312"/>
          </a:xfrm>
          <a:prstGeom prst="rect">
            <a:avLst/>
          </a:prstGeom>
          <a:solidFill>
            <a:srgbClr val="D8EEF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03" name="Rectangle 66"/>
          <p:cNvSpPr>
            <a:spLocks noChangeArrowheads="1"/>
          </p:cNvSpPr>
          <p:nvPr/>
        </p:nvSpPr>
        <p:spPr bwMode="auto">
          <a:xfrm>
            <a:off x="6308725" y="2754313"/>
            <a:ext cx="92075" cy="214312"/>
          </a:xfrm>
          <a:prstGeom prst="rect">
            <a:avLst/>
          </a:prstGeom>
          <a:solidFill>
            <a:srgbClr val="D6EDF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04" name="Rectangle 67"/>
          <p:cNvSpPr>
            <a:spLocks noChangeArrowheads="1"/>
          </p:cNvSpPr>
          <p:nvPr/>
        </p:nvSpPr>
        <p:spPr bwMode="auto">
          <a:xfrm>
            <a:off x="6400800" y="2754313"/>
            <a:ext cx="90488" cy="214312"/>
          </a:xfrm>
          <a:prstGeom prst="rect">
            <a:avLst/>
          </a:prstGeom>
          <a:solidFill>
            <a:srgbClr val="D4ECF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05" name="Rectangle 68"/>
          <p:cNvSpPr>
            <a:spLocks noChangeArrowheads="1"/>
          </p:cNvSpPr>
          <p:nvPr/>
        </p:nvSpPr>
        <p:spPr bwMode="auto">
          <a:xfrm>
            <a:off x="6491288" y="2754313"/>
            <a:ext cx="90487" cy="214312"/>
          </a:xfrm>
          <a:prstGeom prst="rect">
            <a:avLst/>
          </a:prstGeom>
          <a:solidFill>
            <a:srgbClr val="D2EBF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06" name="Rectangle 69"/>
          <p:cNvSpPr>
            <a:spLocks noChangeArrowheads="1"/>
          </p:cNvSpPr>
          <p:nvPr/>
        </p:nvSpPr>
        <p:spPr bwMode="auto">
          <a:xfrm>
            <a:off x="6581775" y="2754313"/>
            <a:ext cx="90488" cy="214312"/>
          </a:xfrm>
          <a:prstGeom prst="rect">
            <a:avLst/>
          </a:prstGeom>
          <a:solidFill>
            <a:srgbClr val="D0EAF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07" name="Rectangle 70"/>
          <p:cNvSpPr>
            <a:spLocks noChangeArrowheads="1"/>
          </p:cNvSpPr>
          <p:nvPr/>
        </p:nvSpPr>
        <p:spPr bwMode="auto">
          <a:xfrm>
            <a:off x="6672263" y="2754313"/>
            <a:ext cx="90487" cy="214312"/>
          </a:xfrm>
          <a:prstGeom prst="rect">
            <a:avLst/>
          </a:prstGeom>
          <a:solidFill>
            <a:srgbClr val="CEEAF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08" name="Rectangle 71"/>
          <p:cNvSpPr>
            <a:spLocks noChangeArrowheads="1"/>
          </p:cNvSpPr>
          <p:nvPr/>
        </p:nvSpPr>
        <p:spPr bwMode="auto">
          <a:xfrm>
            <a:off x="6762750" y="2754313"/>
            <a:ext cx="90488" cy="214312"/>
          </a:xfrm>
          <a:prstGeom prst="rect">
            <a:avLst/>
          </a:prstGeom>
          <a:solidFill>
            <a:srgbClr val="CCE9F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09" name="Rectangle 72"/>
          <p:cNvSpPr>
            <a:spLocks noChangeArrowheads="1"/>
          </p:cNvSpPr>
          <p:nvPr/>
        </p:nvSpPr>
        <p:spPr bwMode="auto">
          <a:xfrm>
            <a:off x="6853238" y="2754313"/>
            <a:ext cx="87312" cy="214312"/>
          </a:xfrm>
          <a:prstGeom prst="rect">
            <a:avLst/>
          </a:prstGeom>
          <a:solidFill>
            <a:srgbClr val="CAE8F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10" name="Rectangle 73"/>
          <p:cNvSpPr>
            <a:spLocks noChangeArrowheads="1"/>
          </p:cNvSpPr>
          <p:nvPr/>
        </p:nvSpPr>
        <p:spPr bwMode="auto">
          <a:xfrm>
            <a:off x="6940550" y="2754313"/>
            <a:ext cx="122238" cy="214312"/>
          </a:xfrm>
          <a:prstGeom prst="rect">
            <a:avLst/>
          </a:prstGeom>
          <a:solidFill>
            <a:srgbClr val="C8E7F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11" name="Rectangle 74"/>
          <p:cNvSpPr>
            <a:spLocks noChangeArrowheads="1"/>
          </p:cNvSpPr>
          <p:nvPr/>
        </p:nvSpPr>
        <p:spPr bwMode="auto">
          <a:xfrm>
            <a:off x="7062788" y="2754313"/>
            <a:ext cx="88900" cy="214312"/>
          </a:xfrm>
          <a:prstGeom prst="rect">
            <a:avLst/>
          </a:prstGeom>
          <a:solidFill>
            <a:srgbClr val="C6E6F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12" name="Rectangle 75"/>
          <p:cNvSpPr>
            <a:spLocks noChangeArrowheads="1"/>
          </p:cNvSpPr>
          <p:nvPr/>
        </p:nvSpPr>
        <p:spPr bwMode="auto">
          <a:xfrm>
            <a:off x="7151688" y="2754313"/>
            <a:ext cx="122237" cy="214312"/>
          </a:xfrm>
          <a:prstGeom prst="rect">
            <a:avLst/>
          </a:prstGeom>
          <a:solidFill>
            <a:srgbClr val="C4E6F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13" name="Rectangle 76"/>
          <p:cNvSpPr>
            <a:spLocks noChangeArrowheads="1"/>
          </p:cNvSpPr>
          <p:nvPr/>
        </p:nvSpPr>
        <p:spPr bwMode="auto">
          <a:xfrm>
            <a:off x="7273925" y="2754313"/>
            <a:ext cx="120650" cy="214312"/>
          </a:xfrm>
          <a:prstGeom prst="rect">
            <a:avLst/>
          </a:prstGeom>
          <a:solidFill>
            <a:srgbClr val="C2E5F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14" name="Rectangle 77"/>
          <p:cNvSpPr>
            <a:spLocks noChangeArrowheads="1"/>
          </p:cNvSpPr>
          <p:nvPr/>
        </p:nvSpPr>
        <p:spPr bwMode="auto">
          <a:xfrm>
            <a:off x="7394575" y="2754313"/>
            <a:ext cx="149225" cy="214312"/>
          </a:xfrm>
          <a:prstGeom prst="rect">
            <a:avLst/>
          </a:prstGeom>
          <a:solidFill>
            <a:srgbClr val="C0E4F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15" name="Rectangle 78"/>
          <p:cNvSpPr>
            <a:spLocks noChangeArrowheads="1"/>
          </p:cNvSpPr>
          <p:nvPr/>
        </p:nvSpPr>
        <p:spPr bwMode="auto">
          <a:xfrm>
            <a:off x="7543800" y="2754313"/>
            <a:ext cx="150813" cy="214312"/>
          </a:xfrm>
          <a:prstGeom prst="rect">
            <a:avLst/>
          </a:prstGeom>
          <a:solidFill>
            <a:srgbClr val="BEE3F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16" name="Rectangle 79"/>
          <p:cNvSpPr>
            <a:spLocks noChangeArrowheads="1"/>
          </p:cNvSpPr>
          <p:nvPr/>
        </p:nvSpPr>
        <p:spPr bwMode="auto">
          <a:xfrm>
            <a:off x="7694613" y="2754313"/>
            <a:ext cx="211137" cy="214312"/>
          </a:xfrm>
          <a:prstGeom prst="rect">
            <a:avLst/>
          </a:prstGeom>
          <a:solidFill>
            <a:srgbClr val="BCE3F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17" name="Rectangle 80"/>
          <p:cNvSpPr>
            <a:spLocks noChangeArrowheads="1"/>
          </p:cNvSpPr>
          <p:nvPr/>
        </p:nvSpPr>
        <p:spPr bwMode="auto">
          <a:xfrm>
            <a:off x="7905750" y="2754313"/>
            <a:ext cx="360363" cy="214312"/>
          </a:xfrm>
          <a:prstGeom prst="rect">
            <a:avLst/>
          </a:prstGeom>
          <a:solidFill>
            <a:srgbClr val="BAE2F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18" name="Rectangle 81"/>
          <p:cNvSpPr>
            <a:spLocks noChangeArrowheads="1"/>
          </p:cNvSpPr>
          <p:nvPr/>
        </p:nvSpPr>
        <p:spPr bwMode="auto">
          <a:xfrm>
            <a:off x="8266113" y="2754313"/>
            <a:ext cx="106362" cy="214312"/>
          </a:xfrm>
          <a:prstGeom prst="rect">
            <a:avLst/>
          </a:prstGeom>
          <a:solidFill>
            <a:srgbClr val="B8E1F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19" name="Rectangle 82"/>
          <p:cNvSpPr>
            <a:spLocks noChangeArrowheads="1"/>
          </p:cNvSpPr>
          <p:nvPr/>
        </p:nvSpPr>
        <p:spPr bwMode="auto">
          <a:xfrm>
            <a:off x="2603500" y="2741613"/>
            <a:ext cx="12086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b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Distance e</a:t>
            </a:r>
            <a:endParaRPr lang="en-US" altLang="ja-JP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420" name="Rectangle 83"/>
          <p:cNvSpPr>
            <a:spLocks noChangeArrowheads="1"/>
          </p:cNvSpPr>
          <p:nvPr/>
        </p:nvSpPr>
        <p:spPr bwMode="auto">
          <a:xfrm>
            <a:off x="3490913" y="2741613"/>
            <a:ext cx="993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b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endParaRPr lang="en-US" altLang="ja-JP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421" name="Rectangle 84"/>
          <p:cNvSpPr>
            <a:spLocks noChangeArrowheads="1"/>
          </p:cNvSpPr>
          <p:nvPr/>
        </p:nvSpPr>
        <p:spPr bwMode="auto">
          <a:xfrm>
            <a:off x="3554413" y="2741613"/>
            <a:ext cx="40475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b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learning (To be started after 2009)</a:t>
            </a:r>
            <a:endParaRPr lang="en-US" altLang="ja-JP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422" name="Rectangle 85"/>
          <p:cNvSpPr>
            <a:spLocks noChangeArrowheads="1"/>
          </p:cNvSpPr>
          <p:nvPr/>
        </p:nvSpPr>
        <p:spPr bwMode="auto">
          <a:xfrm>
            <a:off x="666750" y="2220913"/>
            <a:ext cx="344488" cy="215900"/>
          </a:xfrm>
          <a:prstGeom prst="rect">
            <a:avLst/>
          </a:prstGeom>
          <a:solidFill>
            <a:srgbClr val="FFE1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23" name="Rectangle 86"/>
          <p:cNvSpPr>
            <a:spLocks noChangeArrowheads="1"/>
          </p:cNvSpPr>
          <p:nvPr/>
        </p:nvSpPr>
        <p:spPr bwMode="auto">
          <a:xfrm>
            <a:off x="1011238" y="2220913"/>
            <a:ext cx="203200" cy="215900"/>
          </a:xfrm>
          <a:prstGeom prst="rect">
            <a:avLst/>
          </a:prstGeom>
          <a:solidFill>
            <a:srgbClr val="FFE3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24" name="Rectangle 87"/>
          <p:cNvSpPr>
            <a:spLocks noChangeArrowheads="1"/>
          </p:cNvSpPr>
          <p:nvPr/>
        </p:nvSpPr>
        <p:spPr bwMode="auto">
          <a:xfrm>
            <a:off x="1214438" y="2220913"/>
            <a:ext cx="147637" cy="215900"/>
          </a:xfrm>
          <a:prstGeom prst="rect">
            <a:avLst/>
          </a:prstGeom>
          <a:solidFill>
            <a:srgbClr val="FFE5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25" name="Rectangle 88"/>
          <p:cNvSpPr>
            <a:spLocks noChangeArrowheads="1"/>
          </p:cNvSpPr>
          <p:nvPr/>
        </p:nvSpPr>
        <p:spPr bwMode="auto">
          <a:xfrm>
            <a:off x="1362075" y="2220913"/>
            <a:ext cx="131763" cy="215900"/>
          </a:xfrm>
          <a:prstGeom prst="rect">
            <a:avLst/>
          </a:prstGeom>
          <a:solidFill>
            <a:srgbClr val="FFE7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26" name="Rectangle 89"/>
          <p:cNvSpPr>
            <a:spLocks noChangeArrowheads="1"/>
          </p:cNvSpPr>
          <p:nvPr/>
        </p:nvSpPr>
        <p:spPr bwMode="auto">
          <a:xfrm>
            <a:off x="1493838" y="2220913"/>
            <a:ext cx="131762" cy="215900"/>
          </a:xfrm>
          <a:prstGeom prst="rect">
            <a:avLst/>
          </a:prstGeom>
          <a:solidFill>
            <a:srgbClr val="FFE9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27" name="Rectangle 90"/>
          <p:cNvSpPr>
            <a:spLocks noChangeArrowheads="1"/>
          </p:cNvSpPr>
          <p:nvPr/>
        </p:nvSpPr>
        <p:spPr bwMode="auto">
          <a:xfrm>
            <a:off x="1625600" y="2220913"/>
            <a:ext cx="117475" cy="215900"/>
          </a:xfrm>
          <a:prstGeom prst="rect">
            <a:avLst/>
          </a:prstGeom>
          <a:solidFill>
            <a:srgbClr val="FFEB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28" name="Rectangle 91"/>
          <p:cNvSpPr>
            <a:spLocks noChangeArrowheads="1"/>
          </p:cNvSpPr>
          <p:nvPr/>
        </p:nvSpPr>
        <p:spPr bwMode="auto">
          <a:xfrm>
            <a:off x="1743075" y="2220913"/>
            <a:ext cx="144463" cy="215900"/>
          </a:xfrm>
          <a:prstGeom prst="rect">
            <a:avLst/>
          </a:prstGeom>
          <a:solidFill>
            <a:srgbClr val="FFED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29" name="Rectangle 92"/>
          <p:cNvSpPr>
            <a:spLocks noChangeArrowheads="1"/>
          </p:cNvSpPr>
          <p:nvPr/>
        </p:nvSpPr>
        <p:spPr bwMode="auto">
          <a:xfrm>
            <a:off x="1887538" y="2220913"/>
            <a:ext cx="176212" cy="215900"/>
          </a:xfrm>
          <a:prstGeom prst="rect">
            <a:avLst/>
          </a:prstGeom>
          <a:solidFill>
            <a:srgbClr val="FFE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30" name="Rectangle 93"/>
          <p:cNvSpPr>
            <a:spLocks noChangeArrowheads="1"/>
          </p:cNvSpPr>
          <p:nvPr/>
        </p:nvSpPr>
        <p:spPr bwMode="auto">
          <a:xfrm>
            <a:off x="2063750" y="2220913"/>
            <a:ext cx="292100" cy="215900"/>
          </a:xfrm>
          <a:prstGeom prst="rect">
            <a:avLst/>
          </a:prstGeom>
          <a:solidFill>
            <a:srgbClr val="FFF1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31" name="Rectangle 94"/>
          <p:cNvSpPr>
            <a:spLocks noChangeArrowheads="1"/>
          </p:cNvSpPr>
          <p:nvPr/>
        </p:nvSpPr>
        <p:spPr bwMode="auto">
          <a:xfrm>
            <a:off x="2355850" y="2220913"/>
            <a:ext cx="541338" cy="215900"/>
          </a:xfrm>
          <a:prstGeom prst="rect">
            <a:avLst/>
          </a:prstGeom>
          <a:solidFill>
            <a:srgbClr val="FFF3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32" name="Rectangle 95"/>
          <p:cNvSpPr>
            <a:spLocks noChangeArrowheads="1"/>
          </p:cNvSpPr>
          <p:nvPr/>
        </p:nvSpPr>
        <p:spPr bwMode="auto">
          <a:xfrm>
            <a:off x="2897188" y="2220913"/>
            <a:ext cx="203200" cy="215900"/>
          </a:xfrm>
          <a:prstGeom prst="rect">
            <a:avLst/>
          </a:prstGeom>
          <a:solidFill>
            <a:srgbClr val="FFF1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33" name="Rectangle 96"/>
          <p:cNvSpPr>
            <a:spLocks noChangeArrowheads="1"/>
          </p:cNvSpPr>
          <p:nvPr/>
        </p:nvSpPr>
        <p:spPr bwMode="auto">
          <a:xfrm>
            <a:off x="3100388" y="2220913"/>
            <a:ext cx="161925" cy="215900"/>
          </a:xfrm>
          <a:prstGeom prst="rect">
            <a:avLst/>
          </a:prstGeom>
          <a:solidFill>
            <a:srgbClr val="FFE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34" name="Rectangle 97"/>
          <p:cNvSpPr>
            <a:spLocks noChangeArrowheads="1"/>
          </p:cNvSpPr>
          <p:nvPr/>
        </p:nvSpPr>
        <p:spPr bwMode="auto">
          <a:xfrm>
            <a:off x="3262313" y="2220913"/>
            <a:ext cx="133350" cy="215900"/>
          </a:xfrm>
          <a:prstGeom prst="rect">
            <a:avLst/>
          </a:prstGeom>
          <a:solidFill>
            <a:srgbClr val="FFED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35" name="Rectangle 98"/>
          <p:cNvSpPr>
            <a:spLocks noChangeArrowheads="1"/>
          </p:cNvSpPr>
          <p:nvPr/>
        </p:nvSpPr>
        <p:spPr bwMode="auto">
          <a:xfrm>
            <a:off x="3395663" y="2220913"/>
            <a:ext cx="131762" cy="215900"/>
          </a:xfrm>
          <a:prstGeom prst="rect">
            <a:avLst/>
          </a:prstGeom>
          <a:solidFill>
            <a:srgbClr val="FFEB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36" name="Rectangle 99"/>
          <p:cNvSpPr>
            <a:spLocks noChangeArrowheads="1"/>
          </p:cNvSpPr>
          <p:nvPr/>
        </p:nvSpPr>
        <p:spPr bwMode="auto">
          <a:xfrm>
            <a:off x="3527425" y="2220913"/>
            <a:ext cx="114300" cy="215900"/>
          </a:xfrm>
          <a:prstGeom prst="rect">
            <a:avLst/>
          </a:prstGeom>
          <a:solidFill>
            <a:srgbClr val="FFE9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37" name="Rectangle 100"/>
          <p:cNvSpPr>
            <a:spLocks noChangeArrowheads="1"/>
          </p:cNvSpPr>
          <p:nvPr/>
        </p:nvSpPr>
        <p:spPr bwMode="auto">
          <a:xfrm>
            <a:off x="3641725" y="2220913"/>
            <a:ext cx="147638" cy="215900"/>
          </a:xfrm>
          <a:prstGeom prst="rect">
            <a:avLst/>
          </a:prstGeom>
          <a:solidFill>
            <a:srgbClr val="FFE7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38" name="Rectangle 101"/>
          <p:cNvSpPr>
            <a:spLocks noChangeArrowheads="1"/>
          </p:cNvSpPr>
          <p:nvPr/>
        </p:nvSpPr>
        <p:spPr bwMode="auto">
          <a:xfrm>
            <a:off x="3789363" y="2220913"/>
            <a:ext cx="174625" cy="215900"/>
          </a:xfrm>
          <a:prstGeom prst="rect">
            <a:avLst/>
          </a:prstGeom>
          <a:solidFill>
            <a:srgbClr val="FFE5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39" name="Rectangle 102"/>
          <p:cNvSpPr>
            <a:spLocks noChangeArrowheads="1"/>
          </p:cNvSpPr>
          <p:nvPr/>
        </p:nvSpPr>
        <p:spPr bwMode="auto">
          <a:xfrm>
            <a:off x="3963988" y="2220913"/>
            <a:ext cx="293687" cy="215900"/>
          </a:xfrm>
          <a:prstGeom prst="rect">
            <a:avLst/>
          </a:prstGeom>
          <a:solidFill>
            <a:srgbClr val="FFE3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40" name="Rectangle 103"/>
          <p:cNvSpPr>
            <a:spLocks noChangeArrowheads="1"/>
          </p:cNvSpPr>
          <p:nvPr/>
        </p:nvSpPr>
        <p:spPr bwMode="auto">
          <a:xfrm>
            <a:off x="4257675" y="2220913"/>
            <a:ext cx="153988" cy="215900"/>
          </a:xfrm>
          <a:prstGeom prst="rect">
            <a:avLst/>
          </a:prstGeom>
          <a:solidFill>
            <a:srgbClr val="FFE1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41" name="Rectangle 104"/>
          <p:cNvSpPr>
            <a:spLocks noChangeArrowheads="1"/>
          </p:cNvSpPr>
          <p:nvPr/>
        </p:nvSpPr>
        <p:spPr bwMode="auto">
          <a:xfrm>
            <a:off x="1600200" y="2233613"/>
            <a:ext cx="255839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b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Design Project (ALPS)</a:t>
            </a:r>
            <a:endParaRPr lang="en-US" altLang="ja-JP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442" name="Rectangle 105"/>
          <p:cNvSpPr>
            <a:spLocks noChangeArrowheads="1"/>
          </p:cNvSpPr>
          <p:nvPr/>
        </p:nvSpPr>
        <p:spPr bwMode="auto">
          <a:xfrm>
            <a:off x="666750" y="2486025"/>
            <a:ext cx="709613" cy="215900"/>
          </a:xfrm>
          <a:prstGeom prst="rect">
            <a:avLst/>
          </a:prstGeom>
          <a:solidFill>
            <a:srgbClr val="FFE1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43" name="Rectangle 106"/>
          <p:cNvSpPr>
            <a:spLocks noChangeArrowheads="1"/>
          </p:cNvSpPr>
          <p:nvPr/>
        </p:nvSpPr>
        <p:spPr bwMode="auto">
          <a:xfrm>
            <a:off x="1376363" y="2486025"/>
            <a:ext cx="420687" cy="215900"/>
          </a:xfrm>
          <a:prstGeom prst="rect">
            <a:avLst/>
          </a:prstGeom>
          <a:solidFill>
            <a:srgbClr val="FFE3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44" name="Rectangle 107"/>
          <p:cNvSpPr>
            <a:spLocks noChangeArrowheads="1"/>
          </p:cNvSpPr>
          <p:nvPr/>
        </p:nvSpPr>
        <p:spPr bwMode="auto">
          <a:xfrm>
            <a:off x="1797050" y="2486025"/>
            <a:ext cx="301625" cy="215900"/>
          </a:xfrm>
          <a:prstGeom prst="rect">
            <a:avLst/>
          </a:prstGeom>
          <a:solidFill>
            <a:srgbClr val="FFE5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45" name="Rectangle 108"/>
          <p:cNvSpPr>
            <a:spLocks noChangeArrowheads="1"/>
          </p:cNvSpPr>
          <p:nvPr/>
        </p:nvSpPr>
        <p:spPr bwMode="auto">
          <a:xfrm>
            <a:off x="2098675" y="2486025"/>
            <a:ext cx="268288" cy="215900"/>
          </a:xfrm>
          <a:prstGeom prst="rect">
            <a:avLst/>
          </a:prstGeom>
          <a:solidFill>
            <a:srgbClr val="FFE7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46" name="Rectangle 109"/>
          <p:cNvSpPr>
            <a:spLocks noChangeArrowheads="1"/>
          </p:cNvSpPr>
          <p:nvPr/>
        </p:nvSpPr>
        <p:spPr bwMode="auto">
          <a:xfrm>
            <a:off x="2366963" y="2486025"/>
            <a:ext cx="271462" cy="215900"/>
          </a:xfrm>
          <a:prstGeom prst="rect">
            <a:avLst/>
          </a:prstGeom>
          <a:solidFill>
            <a:srgbClr val="FFE9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47" name="Rectangle 110"/>
          <p:cNvSpPr>
            <a:spLocks noChangeArrowheads="1"/>
          </p:cNvSpPr>
          <p:nvPr/>
        </p:nvSpPr>
        <p:spPr bwMode="auto">
          <a:xfrm>
            <a:off x="2638425" y="2486025"/>
            <a:ext cx="241300" cy="215900"/>
          </a:xfrm>
          <a:prstGeom prst="rect">
            <a:avLst/>
          </a:prstGeom>
          <a:solidFill>
            <a:srgbClr val="FFEB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48" name="Rectangle 111"/>
          <p:cNvSpPr>
            <a:spLocks noChangeArrowheads="1"/>
          </p:cNvSpPr>
          <p:nvPr/>
        </p:nvSpPr>
        <p:spPr bwMode="auto">
          <a:xfrm>
            <a:off x="2879725" y="2486025"/>
            <a:ext cx="300038" cy="215900"/>
          </a:xfrm>
          <a:prstGeom prst="rect">
            <a:avLst/>
          </a:prstGeom>
          <a:solidFill>
            <a:srgbClr val="FFED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49" name="Rectangle 112"/>
          <p:cNvSpPr>
            <a:spLocks noChangeArrowheads="1"/>
          </p:cNvSpPr>
          <p:nvPr/>
        </p:nvSpPr>
        <p:spPr bwMode="auto">
          <a:xfrm>
            <a:off x="3179763" y="2486025"/>
            <a:ext cx="363537" cy="215900"/>
          </a:xfrm>
          <a:prstGeom prst="rect">
            <a:avLst/>
          </a:prstGeom>
          <a:solidFill>
            <a:srgbClr val="FFE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50" name="Rectangle 113"/>
          <p:cNvSpPr>
            <a:spLocks noChangeArrowheads="1"/>
          </p:cNvSpPr>
          <p:nvPr/>
        </p:nvSpPr>
        <p:spPr bwMode="auto">
          <a:xfrm>
            <a:off x="3543300" y="2486025"/>
            <a:ext cx="600075" cy="215900"/>
          </a:xfrm>
          <a:prstGeom prst="rect">
            <a:avLst/>
          </a:prstGeom>
          <a:solidFill>
            <a:srgbClr val="FFF1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51" name="Rectangle 114"/>
          <p:cNvSpPr>
            <a:spLocks noChangeArrowheads="1"/>
          </p:cNvSpPr>
          <p:nvPr/>
        </p:nvSpPr>
        <p:spPr bwMode="auto">
          <a:xfrm>
            <a:off x="4143375" y="2486025"/>
            <a:ext cx="1112838" cy="215900"/>
          </a:xfrm>
          <a:prstGeom prst="rect">
            <a:avLst/>
          </a:prstGeom>
          <a:solidFill>
            <a:srgbClr val="FFF3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52" name="Rectangle 115"/>
          <p:cNvSpPr>
            <a:spLocks noChangeArrowheads="1"/>
          </p:cNvSpPr>
          <p:nvPr/>
        </p:nvSpPr>
        <p:spPr bwMode="auto">
          <a:xfrm>
            <a:off x="5256213" y="2486025"/>
            <a:ext cx="422275" cy="215900"/>
          </a:xfrm>
          <a:prstGeom prst="rect">
            <a:avLst/>
          </a:prstGeom>
          <a:solidFill>
            <a:srgbClr val="FFF1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53" name="Rectangle 116"/>
          <p:cNvSpPr>
            <a:spLocks noChangeArrowheads="1"/>
          </p:cNvSpPr>
          <p:nvPr/>
        </p:nvSpPr>
        <p:spPr bwMode="auto">
          <a:xfrm>
            <a:off x="5678488" y="2486025"/>
            <a:ext cx="330200" cy="215900"/>
          </a:xfrm>
          <a:prstGeom prst="rect">
            <a:avLst/>
          </a:prstGeom>
          <a:solidFill>
            <a:srgbClr val="FFE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54" name="Rectangle 117"/>
          <p:cNvSpPr>
            <a:spLocks noChangeArrowheads="1"/>
          </p:cNvSpPr>
          <p:nvPr/>
        </p:nvSpPr>
        <p:spPr bwMode="auto">
          <a:xfrm>
            <a:off x="6008688" y="2486025"/>
            <a:ext cx="271462" cy="215900"/>
          </a:xfrm>
          <a:prstGeom prst="rect">
            <a:avLst/>
          </a:prstGeom>
          <a:solidFill>
            <a:srgbClr val="FFED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55" name="Rectangle 118"/>
          <p:cNvSpPr>
            <a:spLocks noChangeArrowheads="1"/>
          </p:cNvSpPr>
          <p:nvPr/>
        </p:nvSpPr>
        <p:spPr bwMode="auto">
          <a:xfrm>
            <a:off x="6280150" y="2486025"/>
            <a:ext cx="271463" cy="215900"/>
          </a:xfrm>
          <a:prstGeom prst="rect">
            <a:avLst/>
          </a:prstGeom>
          <a:solidFill>
            <a:srgbClr val="FFEB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56" name="Rectangle 119"/>
          <p:cNvSpPr>
            <a:spLocks noChangeArrowheads="1"/>
          </p:cNvSpPr>
          <p:nvPr/>
        </p:nvSpPr>
        <p:spPr bwMode="auto">
          <a:xfrm>
            <a:off x="6551613" y="2486025"/>
            <a:ext cx="239712" cy="215900"/>
          </a:xfrm>
          <a:prstGeom prst="rect">
            <a:avLst/>
          </a:prstGeom>
          <a:solidFill>
            <a:srgbClr val="FFE9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57" name="Rectangle 120"/>
          <p:cNvSpPr>
            <a:spLocks noChangeArrowheads="1"/>
          </p:cNvSpPr>
          <p:nvPr/>
        </p:nvSpPr>
        <p:spPr bwMode="auto">
          <a:xfrm>
            <a:off x="6791325" y="2486025"/>
            <a:ext cx="301625" cy="215900"/>
          </a:xfrm>
          <a:prstGeom prst="rect">
            <a:avLst/>
          </a:prstGeom>
          <a:solidFill>
            <a:srgbClr val="FFE7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58" name="Rectangle 121"/>
          <p:cNvSpPr>
            <a:spLocks noChangeArrowheads="1"/>
          </p:cNvSpPr>
          <p:nvPr/>
        </p:nvSpPr>
        <p:spPr bwMode="auto">
          <a:xfrm>
            <a:off x="7092950" y="2486025"/>
            <a:ext cx="360363" cy="215900"/>
          </a:xfrm>
          <a:prstGeom prst="rect">
            <a:avLst/>
          </a:prstGeom>
          <a:solidFill>
            <a:srgbClr val="FFE5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59" name="Rectangle 122"/>
          <p:cNvSpPr>
            <a:spLocks noChangeArrowheads="1"/>
          </p:cNvSpPr>
          <p:nvPr/>
        </p:nvSpPr>
        <p:spPr bwMode="auto">
          <a:xfrm>
            <a:off x="7453313" y="2486025"/>
            <a:ext cx="601662" cy="215900"/>
          </a:xfrm>
          <a:prstGeom prst="rect">
            <a:avLst/>
          </a:prstGeom>
          <a:solidFill>
            <a:srgbClr val="FFE3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60" name="Rectangle 123"/>
          <p:cNvSpPr>
            <a:spLocks noChangeArrowheads="1"/>
          </p:cNvSpPr>
          <p:nvPr/>
        </p:nvSpPr>
        <p:spPr bwMode="auto">
          <a:xfrm>
            <a:off x="8054975" y="2486025"/>
            <a:ext cx="317500" cy="215900"/>
          </a:xfrm>
          <a:prstGeom prst="rect">
            <a:avLst/>
          </a:prstGeom>
          <a:solidFill>
            <a:srgbClr val="FFE1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61" name="Rectangle 124"/>
          <p:cNvSpPr>
            <a:spLocks noChangeArrowheads="1"/>
          </p:cNvSpPr>
          <p:nvPr/>
        </p:nvSpPr>
        <p:spPr bwMode="auto">
          <a:xfrm>
            <a:off x="2600325" y="2498725"/>
            <a:ext cx="522739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b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Research of System Design and Management</a:t>
            </a:r>
            <a:endParaRPr lang="en-US" altLang="ja-JP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462" name="Rectangle 125"/>
          <p:cNvSpPr>
            <a:spLocks noChangeArrowheads="1"/>
          </p:cNvSpPr>
          <p:nvPr/>
        </p:nvSpPr>
        <p:spPr bwMode="auto">
          <a:xfrm>
            <a:off x="582613" y="1624013"/>
            <a:ext cx="3903662" cy="1419225"/>
          </a:xfrm>
          <a:prstGeom prst="rect">
            <a:avLst/>
          </a:prstGeom>
          <a:solidFill>
            <a:srgbClr val="76B7F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63" name="Rectangle 126"/>
          <p:cNvSpPr>
            <a:spLocks noChangeArrowheads="1"/>
          </p:cNvSpPr>
          <p:nvPr/>
        </p:nvSpPr>
        <p:spPr bwMode="auto">
          <a:xfrm>
            <a:off x="4533900" y="1624013"/>
            <a:ext cx="3903663" cy="1419225"/>
          </a:xfrm>
          <a:prstGeom prst="rect">
            <a:avLst/>
          </a:prstGeom>
          <a:solidFill>
            <a:srgbClr val="76B7F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64" name="Rectangle 127"/>
          <p:cNvSpPr>
            <a:spLocks noChangeArrowheads="1"/>
          </p:cNvSpPr>
          <p:nvPr/>
        </p:nvSpPr>
        <p:spPr bwMode="auto">
          <a:xfrm>
            <a:off x="666750" y="1968500"/>
            <a:ext cx="7702550" cy="2143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65" name="Rectangle 128"/>
          <p:cNvSpPr>
            <a:spLocks noChangeArrowheads="1"/>
          </p:cNvSpPr>
          <p:nvPr/>
        </p:nvSpPr>
        <p:spPr bwMode="auto">
          <a:xfrm>
            <a:off x="666750" y="1698625"/>
            <a:ext cx="344488" cy="214313"/>
          </a:xfrm>
          <a:prstGeom prst="rect">
            <a:avLst/>
          </a:prstGeom>
          <a:solidFill>
            <a:srgbClr val="FFE1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66" name="Rectangle 129"/>
          <p:cNvSpPr>
            <a:spLocks noChangeArrowheads="1"/>
          </p:cNvSpPr>
          <p:nvPr/>
        </p:nvSpPr>
        <p:spPr bwMode="auto">
          <a:xfrm>
            <a:off x="1011238" y="1698625"/>
            <a:ext cx="203200" cy="214313"/>
          </a:xfrm>
          <a:prstGeom prst="rect">
            <a:avLst/>
          </a:prstGeom>
          <a:solidFill>
            <a:srgbClr val="FFE3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67" name="Rectangle 130"/>
          <p:cNvSpPr>
            <a:spLocks noChangeArrowheads="1"/>
          </p:cNvSpPr>
          <p:nvPr/>
        </p:nvSpPr>
        <p:spPr bwMode="auto">
          <a:xfrm>
            <a:off x="1214438" y="1698625"/>
            <a:ext cx="147637" cy="214313"/>
          </a:xfrm>
          <a:prstGeom prst="rect">
            <a:avLst/>
          </a:prstGeom>
          <a:solidFill>
            <a:srgbClr val="FFE5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68" name="Rectangle 131"/>
          <p:cNvSpPr>
            <a:spLocks noChangeArrowheads="1"/>
          </p:cNvSpPr>
          <p:nvPr/>
        </p:nvSpPr>
        <p:spPr bwMode="auto">
          <a:xfrm>
            <a:off x="1362075" y="1698625"/>
            <a:ext cx="131763" cy="214313"/>
          </a:xfrm>
          <a:prstGeom prst="rect">
            <a:avLst/>
          </a:prstGeom>
          <a:solidFill>
            <a:srgbClr val="FFE7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69" name="Rectangle 132"/>
          <p:cNvSpPr>
            <a:spLocks noChangeArrowheads="1"/>
          </p:cNvSpPr>
          <p:nvPr/>
        </p:nvSpPr>
        <p:spPr bwMode="auto">
          <a:xfrm>
            <a:off x="1493838" y="1698625"/>
            <a:ext cx="131762" cy="214313"/>
          </a:xfrm>
          <a:prstGeom prst="rect">
            <a:avLst/>
          </a:prstGeom>
          <a:solidFill>
            <a:srgbClr val="FFE9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70" name="Rectangle 133"/>
          <p:cNvSpPr>
            <a:spLocks noChangeArrowheads="1"/>
          </p:cNvSpPr>
          <p:nvPr/>
        </p:nvSpPr>
        <p:spPr bwMode="auto">
          <a:xfrm>
            <a:off x="1625600" y="1698625"/>
            <a:ext cx="117475" cy="214313"/>
          </a:xfrm>
          <a:prstGeom prst="rect">
            <a:avLst/>
          </a:prstGeom>
          <a:solidFill>
            <a:srgbClr val="FFEB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71" name="Rectangle 134"/>
          <p:cNvSpPr>
            <a:spLocks noChangeArrowheads="1"/>
          </p:cNvSpPr>
          <p:nvPr/>
        </p:nvSpPr>
        <p:spPr bwMode="auto">
          <a:xfrm>
            <a:off x="1743075" y="1698625"/>
            <a:ext cx="144463" cy="214313"/>
          </a:xfrm>
          <a:prstGeom prst="rect">
            <a:avLst/>
          </a:prstGeom>
          <a:solidFill>
            <a:srgbClr val="FFED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72" name="Rectangle 135"/>
          <p:cNvSpPr>
            <a:spLocks noChangeArrowheads="1"/>
          </p:cNvSpPr>
          <p:nvPr/>
        </p:nvSpPr>
        <p:spPr bwMode="auto">
          <a:xfrm>
            <a:off x="1887538" y="1698625"/>
            <a:ext cx="176212" cy="214313"/>
          </a:xfrm>
          <a:prstGeom prst="rect">
            <a:avLst/>
          </a:prstGeom>
          <a:solidFill>
            <a:srgbClr val="FFE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73" name="Rectangle 136"/>
          <p:cNvSpPr>
            <a:spLocks noChangeArrowheads="1"/>
          </p:cNvSpPr>
          <p:nvPr/>
        </p:nvSpPr>
        <p:spPr bwMode="auto">
          <a:xfrm>
            <a:off x="2063750" y="1698625"/>
            <a:ext cx="292100" cy="214313"/>
          </a:xfrm>
          <a:prstGeom prst="rect">
            <a:avLst/>
          </a:prstGeom>
          <a:solidFill>
            <a:srgbClr val="FFF1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74" name="Rectangle 137"/>
          <p:cNvSpPr>
            <a:spLocks noChangeArrowheads="1"/>
          </p:cNvSpPr>
          <p:nvPr/>
        </p:nvSpPr>
        <p:spPr bwMode="auto">
          <a:xfrm>
            <a:off x="2355850" y="1698625"/>
            <a:ext cx="541338" cy="214313"/>
          </a:xfrm>
          <a:prstGeom prst="rect">
            <a:avLst/>
          </a:prstGeom>
          <a:solidFill>
            <a:srgbClr val="FFF3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75" name="Rectangle 138"/>
          <p:cNvSpPr>
            <a:spLocks noChangeArrowheads="1"/>
          </p:cNvSpPr>
          <p:nvPr/>
        </p:nvSpPr>
        <p:spPr bwMode="auto">
          <a:xfrm>
            <a:off x="2897188" y="1698625"/>
            <a:ext cx="203200" cy="214313"/>
          </a:xfrm>
          <a:prstGeom prst="rect">
            <a:avLst/>
          </a:prstGeom>
          <a:solidFill>
            <a:srgbClr val="FFF1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76" name="Rectangle 139"/>
          <p:cNvSpPr>
            <a:spLocks noChangeArrowheads="1"/>
          </p:cNvSpPr>
          <p:nvPr/>
        </p:nvSpPr>
        <p:spPr bwMode="auto">
          <a:xfrm>
            <a:off x="3100388" y="1698625"/>
            <a:ext cx="161925" cy="214313"/>
          </a:xfrm>
          <a:prstGeom prst="rect">
            <a:avLst/>
          </a:prstGeom>
          <a:solidFill>
            <a:srgbClr val="FFE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77" name="Rectangle 140"/>
          <p:cNvSpPr>
            <a:spLocks noChangeArrowheads="1"/>
          </p:cNvSpPr>
          <p:nvPr/>
        </p:nvSpPr>
        <p:spPr bwMode="auto">
          <a:xfrm>
            <a:off x="3262313" y="1698625"/>
            <a:ext cx="133350" cy="214313"/>
          </a:xfrm>
          <a:prstGeom prst="rect">
            <a:avLst/>
          </a:prstGeom>
          <a:solidFill>
            <a:srgbClr val="FFED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78" name="Rectangle 141"/>
          <p:cNvSpPr>
            <a:spLocks noChangeArrowheads="1"/>
          </p:cNvSpPr>
          <p:nvPr/>
        </p:nvSpPr>
        <p:spPr bwMode="auto">
          <a:xfrm>
            <a:off x="3395663" y="1698625"/>
            <a:ext cx="131762" cy="214313"/>
          </a:xfrm>
          <a:prstGeom prst="rect">
            <a:avLst/>
          </a:prstGeom>
          <a:solidFill>
            <a:srgbClr val="FFEB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79" name="Rectangle 142"/>
          <p:cNvSpPr>
            <a:spLocks noChangeArrowheads="1"/>
          </p:cNvSpPr>
          <p:nvPr/>
        </p:nvSpPr>
        <p:spPr bwMode="auto">
          <a:xfrm>
            <a:off x="3527425" y="1698625"/>
            <a:ext cx="114300" cy="214313"/>
          </a:xfrm>
          <a:prstGeom prst="rect">
            <a:avLst/>
          </a:prstGeom>
          <a:solidFill>
            <a:srgbClr val="FFE9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80" name="Rectangle 143"/>
          <p:cNvSpPr>
            <a:spLocks noChangeArrowheads="1"/>
          </p:cNvSpPr>
          <p:nvPr/>
        </p:nvSpPr>
        <p:spPr bwMode="auto">
          <a:xfrm>
            <a:off x="3641725" y="1698625"/>
            <a:ext cx="147638" cy="214313"/>
          </a:xfrm>
          <a:prstGeom prst="rect">
            <a:avLst/>
          </a:prstGeom>
          <a:solidFill>
            <a:srgbClr val="FFE7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81" name="Rectangle 144"/>
          <p:cNvSpPr>
            <a:spLocks noChangeArrowheads="1"/>
          </p:cNvSpPr>
          <p:nvPr/>
        </p:nvSpPr>
        <p:spPr bwMode="auto">
          <a:xfrm>
            <a:off x="3789363" y="1698625"/>
            <a:ext cx="174625" cy="214313"/>
          </a:xfrm>
          <a:prstGeom prst="rect">
            <a:avLst/>
          </a:prstGeom>
          <a:solidFill>
            <a:srgbClr val="FFE5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82" name="Rectangle 145"/>
          <p:cNvSpPr>
            <a:spLocks noChangeArrowheads="1"/>
          </p:cNvSpPr>
          <p:nvPr/>
        </p:nvSpPr>
        <p:spPr bwMode="auto">
          <a:xfrm>
            <a:off x="3963988" y="1698625"/>
            <a:ext cx="293687" cy="214313"/>
          </a:xfrm>
          <a:prstGeom prst="rect">
            <a:avLst/>
          </a:prstGeom>
          <a:solidFill>
            <a:srgbClr val="FFE3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83" name="Rectangle 146"/>
          <p:cNvSpPr>
            <a:spLocks noChangeArrowheads="1"/>
          </p:cNvSpPr>
          <p:nvPr/>
        </p:nvSpPr>
        <p:spPr bwMode="auto">
          <a:xfrm>
            <a:off x="4257675" y="1698625"/>
            <a:ext cx="153988" cy="214313"/>
          </a:xfrm>
          <a:prstGeom prst="rect">
            <a:avLst/>
          </a:prstGeom>
          <a:solidFill>
            <a:srgbClr val="FFE1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84" name="Rectangle 147"/>
          <p:cNvSpPr>
            <a:spLocks noChangeArrowheads="1"/>
          </p:cNvSpPr>
          <p:nvPr/>
        </p:nvSpPr>
        <p:spPr bwMode="auto">
          <a:xfrm>
            <a:off x="1960563" y="1643050"/>
            <a:ext cx="15196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Core Courses</a:t>
            </a:r>
            <a:endParaRPr lang="en-US" altLang="ja-JP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485" name="Rectangle 148"/>
          <p:cNvSpPr>
            <a:spLocks noChangeArrowheads="1"/>
          </p:cNvSpPr>
          <p:nvPr/>
        </p:nvSpPr>
        <p:spPr bwMode="auto">
          <a:xfrm>
            <a:off x="3052763" y="1928802"/>
            <a:ext cx="40043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Recommended Courses / Electives</a:t>
            </a:r>
            <a:endParaRPr lang="en-US" altLang="ja-JP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486" name="Rectangle 149"/>
          <p:cNvSpPr>
            <a:spLocks noChangeArrowheads="1"/>
          </p:cNvSpPr>
          <p:nvPr/>
        </p:nvSpPr>
        <p:spPr bwMode="auto">
          <a:xfrm>
            <a:off x="666750" y="2754313"/>
            <a:ext cx="287338" cy="214312"/>
          </a:xfrm>
          <a:prstGeom prst="rect">
            <a:avLst/>
          </a:prstGeom>
          <a:solidFill>
            <a:srgbClr val="B8E1F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87" name="Rectangle 150"/>
          <p:cNvSpPr>
            <a:spLocks noChangeArrowheads="1"/>
          </p:cNvSpPr>
          <p:nvPr/>
        </p:nvSpPr>
        <p:spPr bwMode="auto">
          <a:xfrm>
            <a:off x="954088" y="2754313"/>
            <a:ext cx="300037" cy="214312"/>
          </a:xfrm>
          <a:prstGeom prst="rect">
            <a:avLst/>
          </a:prstGeom>
          <a:solidFill>
            <a:srgbClr val="BAE2F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88" name="Rectangle 151"/>
          <p:cNvSpPr>
            <a:spLocks noChangeArrowheads="1"/>
          </p:cNvSpPr>
          <p:nvPr/>
        </p:nvSpPr>
        <p:spPr bwMode="auto">
          <a:xfrm>
            <a:off x="1254125" y="2754313"/>
            <a:ext cx="180975" cy="214312"/>
          </a:xfrm>
          <a:prstGeom prst="rect">
            <a:avLst/>
          </a:prstGeom>
          <a:solidFill>
            <a:srgbClr val="BCE2F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89" name="Rectangle 152"/>
          <p:cNvSpPr>
            <a:spLocks noChangeArrowheads="1"/>
          </p:cNvSpPr>
          <p:nvPr/>
        </p:nvSpPr>
        <p:spPr bwMode="auto">
          <a:xfrm>
            <a:off x="1435100" y="2754313"/>
            <a:ext cx="150813" cy="214312"/>
          </a:xfrm>
          <a:prstGeom prst="rect">
            <a:avLst/>
          </a:prstGeom>
          <a:solidFill>
            <a:srgbClr val="BEE3F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90" name="Rectangle 153"/>
          <p:cNvSpPr>
            <a:spLocks noChangeArrowheads="1"/>
          </p:cNvSpPr>
          <p:nvPr/>
        </p:nvSpPr>
        <p:spPr bwMode="auto">
          <a:xfrm>
            <a:off x="1585913" y="2754313"/>
            <a:ext cx="120650" cy="214312"/>
          </a:xfrm>
          <a:prstGeom prst="rect">
            <a:avLst/>
          </a:prstGeom>
          <a:solidFill>
            <a:srgbClr val="C0E4F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91" name="Rectangle 154"/>
          <p:cNvSpPr>
            <a:spLocks noChangeArrowheads="1"/>
          </p:cNvSpPr>
          <p:nvPr/>
        </p:nvSpPr>
        <p:spPr bwMode="auto">
          <a:xfrm>
            <a:off x="1706563" y="2754313"/>
            <a:ext cx="119062" cy="214312"/>
          </a:xfrm>
          <a:prstGeom prst="rect">
            <a:avLst/>
          </a:prstGeom>
          <a:solidFill>
            <a:srgbClr val="C2E5F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92" name="Rectangle 155"/>
          <p:cNvSpPr>
            <a:spLocks noChangeArrowheads="1"/>
          </p:cNvSpPr>
          <p:nvPr/>
        </p:nvSpPr>
        <p:spPr bwMode="auto">
          <a:xfrm>
            <a:off x="1825625" y="2754313"/>
            <a:ext cx="120650" cy="214312"/>
          </a:xfrm>
          <a:prstGeom prst="rect">
            <a:avLst/>
          </a:prstGeom>
          <a:solidFill>
            <a:srgbClr val="C4E5F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93" name="Rectangle 156"/>
          <p:cNvSpPr>
            <a:spLocks noChangeArrowheads="1"/>
          </p:cNvSpPr>
          <p:nvPr/>
        </p:nvSpPr>
        <p:spPr bwMode="auto">
          <a:xfrm>
            <a:off x="1946275" y="2754313"/>
            <a:ext cx="90488" cy="214312"/>
          </a:xfrm>
          <a:prstGeom prst="rect">
            <a:avLst/>
          </a:prstGeom>
          <a:solidFill>
            <a:srgbClr val="C6E6F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94" name="Rectangle 157"/>
          <p:cNvSpPr>
            <a:spLocks noChangeArrowheads="1"/>
          </p:cNvSpPr>
          <p:nvPr/>
        </p:nvSpPr>
        <p:spPr bwMode="auto">
          <a:xfrm>
            <a:off x="2036763" y="2754313"/>
            <a:ext cx="90487" cy="214312"/>
          </a:xfrm>
          <a:prstGeom prst="rect">
            <a:avLst/>
          </a:prstGeom>
          <a:solidFill>
            <a:srgbClr val="C8E7F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95" name="Rectangle 158"/>
          <p:cNvSpPr>
            <a:spLocks noChangeArrowheads="1"/>
          </p:cNvSpPr>
          <p:nvPr/>
        </p:nvSpPr>
        <p:spPr bwMode="auto">
          <a:xfrm>
            <a:off x="2127250" y="2754313"/>
            <a:ext cx="120650" cy="214312"/>
          </a:xfrm>
          <a:prstGeom prst="rect">
            <a:avLst/>
          </a:prstGeom>
          <a:solidFill>
            <a:srgbClr val="CAE8F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96" name="Rectangle 159"/>
          <p:cNvSpPr>
            <a:spLocks noChangeArrowheads="1"/>
          </p:cNvSpPr>
          <p:nvPr/>
        </p:nvSpPr>
        <p:spPr bwMode="auto">
          <a:xfrm>
            <a:off x="2247900" y="2754313"/>
            <a:ext cx="90488" cy="214312"/>
          </a:xfrm>
          <a:prstGeom prst="rect">
            <a:avLst/>
          </a:prstGeom>
          <a:solidFill>
            <a:srgbClr val="CCE9F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97" name="Rectangle 160"/>
          <p:cNvSpPr>
            <a:spLocks noChangeArrowheads="1"/>
          </p:cNvSpPr>
          <p:nvPr/>
        </p:nvSpPr>
        <p:spPr bwMode="auto">
          <a:xfrm>
            <a:off x="2338388" y="2754313"/>
            <a:ext cx="90487" cy="214312"/>
          </a:xfrm>
          <a:prstGeom prst="rect">
            <a:avLst/>
          </a:prstGeom>
          <a:solidFill>
            <a:srgbClr val="CEEAF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98" name="Rectangle 161"/>
          <p:cNvSpPr>
            <a:spLocks noChangeArrowheads="1"/>
          </p:cNvSpPr>
          <p:nvPr/>
        </p:nvSpPr>
        <p:spPr bwMode="auto">
          <a:xfrm>
            <a:off x="2428875" y="2754313"/>
            <a:ext cx="90488" cy="214312"/>
          </a:xfrm>
          <a:prstGeom prst="rect">
            <a:avLst/>
          </a:prstGeom>
          <a:solidFill>
            <a:srgbClr val="D0EAF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499" name="Rectangle 162"/>
          <p:cNvSpPr>
            <a:spLocks noChangeArrowheads="1"/>
          </p:cNvSpPr>
          <p:nvPr/>
        </p:nvSpPr>
        <p:spPr bwMode="auto">
          <a:xfrm>
            <a:off x="2519363" y="2754313"/>
            <a:ext cx="88900" cy="214312"/>
          </a:xfrm>
          <a:prstGeom prst="rect">
            <a:avLst/>
          </a:prstGeom>
          <a:solidFill>
            <a:srgbClr val="D2EBF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00" name="Rectangle 163"/>
          <p:cNvSpPr>
            <a:spLocks noChangeArrowheads="1"/>
          </p:cNvSpPr>
          <p:nvPr/>
        </p:nvSpPr>
        <p:spPr bwMode="auto">
          <a:xfrm>
            <a:off x="2608263" y="2754313"/>
            <a:ext cx="90487" cy="214312"/>
          </a:xfrm>
          <a:prstGeom prst="rect">
            <a:avLst/>
          </a:prstGeom>
          <a:solidFill>
            <a:srgbClr val="D4ECF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01" name="Rectangle 164"/>
          <p:cNvSpPr>
            <a:spLocks noChangeArrowheads="1"/>
          </p:cNvSpPr>
          <p:nvPr/>
        </p:nvSpPr>
        <p:spPr bwMode="auto">
          <a:xfrm>
            <a:off x="2698750" y="2754313"/>
            <a:ext cx="90488" cy="214312"/>
          </a:xfrm>
          <a:prstGeom prst="rect">
            <a:avLst/>
          </a:prstGeom>
          <a:solidFill>
            <a:srgbClr val="D6EDF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02" name="Rectangle 165"/>
          <p:cNvSpPr>
            <a:spLocks noChangeArrowheads="1"/>
          </p:cNvSpPr>
          <p:nvPr/>
        </p:nvSpPr>
        <p:spPr bwMode="auto">
          <a:xfrm>
            <a:off x="2789238" y="2754313"/>
            <a:ext cx="90487" cy="214312"/>
          </a:xfrm>
          <a:prstGeom prst="rect">
            <a:avLst/>
          </a:prstGeom>
          <a:solidFill>
            <a:srgbClr val="D8EEF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03" name="Rectangle 166"/>
          <p:cNvSpPr>
            <a:spLocks noChangeArrowheads="1"/>
          </p:cNvSpPr>
          <p:nvPr/>
        </p:nvSpPr>
        <p:spPr bwMode="auto">
          <a:xfrm>
            <a:off x="2879725" y="2754313"/>
            <a:ext cx="90488" cy="214312"/>
          </a:xfrm>
          <a:prstGeom prst="rect">
            <a:avLst/>
          </a:prstGeom>
          <a:solidFill>
            <a:srgbClr val="DAEEF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04" name="Rectangle 167"/>
          <p:cNvSpPr>
            <a:spLocks noChangeArrowheads="1"/>
          </p:cNvSpPr>
          <p:nvPr/>
        </p:nvSpPr>
        <p:spPr bwMode="auto">
          <a:xfrm>
            <a:off x="2970213" y="2754313"/>
            <a:ext cx="119062" cy="214312"/>
          </a:xfrm>
          <a:prstGeom prst="rect">
            <a:avLst/>
          </a:prstGeom>
          <a:solidFill>
            <a:srgbClr val="DCEFF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05" name="Rectangle 168"/>
          <p:cNvSpPr>
            <a:spLocks noChangeArrowheads="1"/>
          </p:cNvSpPr>
          <p:nvPr/>
        </p:nvSpPr>
        <p:spPr bwMode="auto">
          <a:xfrm>
            <a:off x="3089275" y="2754313"/>
            <a:ext cx="120650" cy="214312"/>
          </a:xfrm>
          <a:prstGeom prst="rect">
            <a:avLst/>
          </a:prstGeom>
          <a:solidFill>
            <a:srgbClr val="DEF0F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06" name="Rectangle 169"/>
          <p:cNvSpPr>
            <a:spLocks noChangeArrowheads="1"/>
          </p:cNvSpPr>
          <p:nvPr/>
        </p:nvSpPr>
        <p:spPr bwMode="auto">
          <a:xfrm>
            <a:off x="3100388" y="2754313"/>
            <a:ext cx="381000" cy="214312"/>
          </a:xfrm>
          <a:prstGeom prst="rect">
            <a:avLst/>
          </a:prstGeom>
          <a:solidFill>
            <a:srgbClr val="E2F2F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07" name="Rectangle 170"/>
          <p:cNvSpPr>
            <a:spLocks noChangeArrowheads="1"/>
          </p:cNvSpPr>
          <p:nvPr/>
        </p:nvSpPr>
        <p:spPr bwMode="auto">
          <a:xfrm>
            <a:off x="3481388" y="2754313"/>
            <a:ext cx="149225" cy="214312"/>
          </a:xfrm>
          <a:prstGeom prst="rect">
            <a:avLst/>
          </a:prstGeom>
          <a:solidFill>
            <a:srgbClr val="E4F3F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08" name="Rectangle 171"/>
          <p:cNvSpPr>
            <a:spLocks noChangeArrowheads="1"/>
          </p:cNvSpPr>
          <p:nvPr/>
        </p:nvSpPr>
        <p:spPr bwMode="auto">
          <a:xfrm>
            <a:off x="3630613" y="2754313"/>
            <a:ext cx="211137" cy="214312"/>
          </a:xfrm>
          <a:prstGeom prst="rect">
            <a:avLst/>
          </a:prstGeom>
          <a:solidFill>
            <a:srgbClr val="E6F4F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09" name="Rectangle 172"/>
          <p:cNvSpPr>
            <a:spLocks noChangeArrowheads="1"/>
          </p:cNvSpPr>
          <p:nvPr/>
        </p:nvSpPr>
        <p:spPr bwMode="auto">
          <a:xfrm>
            <a:off x="3841750" y="2754313"/>
            <a:ext cx="271463" cy="214312"/>
          </a:xfrm>
          <a:prstGeom prst="rect">
            <a:avLst/>
          </a:prstGeom>
          <a:solidFill>
            <a:srgbClr val="E8F5F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10" name="Rectangle 173"/>
          <p:cNvSpPr>
            <a:spLocks noChangeArrowheads="1"/>
          </p:cNvSpPr>
          <p:nvPr/>
        </p:nvSpPr>
        <p:spPr bwMode="auto">
          <a:xfrm>
            <a:off x="4113213" y="2754313"/>
            <a:ext cx="962025" cy="214312"/>
          </a:xfrm>
          <a:prstGeom prst="rect">
            <a:avLst/>
          </a:prstGeom>
          <a:solidFill>
            <a:srgbClr val="EAF5F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11" name="Rectangle 174"/>
          <p:cNvSpPr>
            <a:spLocks noChangeArrowheads="1"/>
          </p:cNvSpPr>
          <p:nvPr/>
        </p:nvSpPr>
        <p:spPr bwMode="auto">
          <a:xfrm>
            <a:off x="5075238" y="2754313"/>
            <a:ext cx="211137" cy="214312"/>
          </a:xfrm>
          <a:prstGeom prst="rect">
            <a:avLst/>
          </a:prstGeom>
          <a:solidFill>
            <a:srgbClr val="E8F5F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12" name="Rectangle 175"/>
          <p:cNvSpPr>
            <a:spLocks noChangeArrowheads="1"/>
          </p:cNvSpPr>
          <p:nvPr/>
        </p:nvSpPr>
        <p:spPr bwMode="auto">
          <a:xfrm>
            <a:off x="5286375" y="2754313"/>
            <a:ext cx="209550" cy="214312"/>
          </a:xfrm>
          <a:prstGeom prst="rect">
            <a:avLst/>
          </a:prstGeom>
          <a:solidFill>
            <a:srgbClr val="E6F4F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13" name="Rectangle 176"/>
          <p:cNvSpPr>
            <a:spLocks noChangeArrowheads="1"/>
          </p:cNvSpPr>
          <p:nvPr/>
        </p:nvSpPr>
        <p:spPr bwMode="auto">
          <a:xfrm>
            <a:off x="5495925" y="2754313"/>
            <a:ext cx="152400" cy="214312"/>
          </a:xfrm>
          <a:prstGeom prst="rect">
            <a:avLst/>
          </a:prstGeom>
          <a:solidFill>
            <a:srgbClr val="E4F3F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14" name="Rectangle 177"/>
          <p:cNvSpPr>
            <a:spLocks noChangeArrowheads="1"/>
          </p:cNvSpPr>
          <p:nvPr/>
        </p:nvSpPr>
        <p:spPr bwMode="auto">
          <a:xfrm>
            <a:off x="5648325" y="2754313"/>
            <a:ext cx="120650" cy="214312"/>
          </a:xfrm>
          <a:prstGeom prst="rect">
            <a:avLst/>
          </a:prstGeom>
          <a:solidFill>
            <a:srgbClr val="E2F2F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15" name="Rectangle 178"/>
          <p:cNvSpPr>
            <a:spLocks noChangeArrowheads="1"/>
          </p:cNvSpPr>
          <p:nvPr/>
        </p:nvSpPr>
        <p:spPr bwMode="auto">
          <a:xfrm>
            <a:off x="5768975" y="2754313"/>
            <a:ext cx="119063" cy="214312"/>
          </a:xfrm>
          <a:prstGeom prst="rect">
            <a:avLst/>
          </a:prstGeom>
          <a:solidFill>
            <a:srgbClr val="E0F1F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16" name="Rectangle 179"/>
          <p:cNvSpPr>
            <a:spLocks noChangeArrowheads="1"/>
          </p:cNvSpPr>
          <p:nvPr/>
        </p:nvSpPr>
        <p:spPr bwMode="auto">
          <a:xfrm>
            <a:off x="5888038" y="2754313"/>
            <a:ext cx="120650" cy="214312"/>
          </a:xfrm>
          <a:prstGeom prst="rect">
            <a:avLst/>
          </a:prstGeom>
          <a:solidFill>
            <a:srgbClr val="DEF0F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17" name="Rectangle 180"/>
          <p:cNvSpPr>
            <a:spLocks noChangeArrowheads="1"/>
          </p:cNvSpPr>
          <p:nvPr/>
        </p:nvSpPr>
        <p:spPr bwMode="auto">
          <a:xfrm>
            <a:off x="6008688" y="2754313"/>
            <a:ext cx="90487" cy="214312"/>
          </a:xfrm>
          <a:prstGeom prst="rect">
            <a:avLst/>
          </a:prstGeom>
          <a:solidFill>
            <a:srgbClr val="DCEFF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18" name="Rectangle 181"/>
          <p:cNvSpPr>
            <a:spLocks noChangeArrowheads="1"/>
          </p:cNvSpPr>
          <p:nvPr/>
        </p:nvSpPr>
        <p:spPr bwMode="auto">
          <a:xfrm>
            <a:off x="6099175" y="2754313"/>
            <a:ext cx="119063" cy="214312"/>
          </a:xfrm>
          <a:prstGeom prst="rect">
            <a:avLst/>
          </a:prstGeom>
          <a:solidFill>
            <a:srgbClr val="DAEFF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19" name="Rectangle 182"/>
          <p:cNvSpPr>
            <a:spLocks noChangeArrowheads="1"/>
          </p:cNvSpPr>
          <p:nvPr/>
        </p:nvSpPr>
        <p:spPr bwMode="auto">
          <a:xfrm>
            <a:off x="6218238" y="2754313"/>
            <a:ext cx="90487" cy="214312"/>
          </a:xfrm>
          <a:prstGeom prst="rect">
            <a:avLst/>
          </a:prstGeom>
          <a:solidFill>
            <a:srgbClr val="D8EEF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20" name="Rectangle 183"/>
          <p:cNvSpPr>
            <a:spLocks noChangeArrowheads="1"/>
          </p:cNvSpPr>
          <p:nvPr/>
        </p:nvSpPr>
        <p:spPr bwMode="auto">
          <a:xfrm>
            <a:off x="6308725" y="2754313"/>
            <a:ext cx="92075" cy="214312"/>
          </a:xfrm>
          <a:prstGeom prst="rect">
            <a:avLst/>
          </a:prstGeom>
          <a:solidFill>
            <a:srgbClr val="D6EDF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21" name="Rectangle 184"/>
          <p:cNvSpPr>
            <a:spLocks noChangeArrowheads="1"/>
          </p:cNvSpPr>
          <p:nvPr/>
        </p:nvSpPr>
        <p:spPr bwMode="auto">
          <a:xfrm>
            <a:off x="6400800" y="2754313"/>
            <a:ext cx="90488" cy="214312"/>
          </a:xfrm>
          <a:prstGeom prst="rect">
            <a:avLst/>
          </a:prstGeom>
          <a:solidFill>
            <a:srgbClr val="D4ECF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22" name="Rectangle 185"/>
          <p:cNvSpPr>
            <a:spLocks noChangeArrowheads="1"/>
          </p:cNvSpPr>
          <p:nvPr/>
        </p:nvSpPr>
        <p:spPr bwMode="auto">
          <a:xfrm>
            <a:off x="6491288" y="2754313"/>
            <a:ext cx="90487" cy="214312"/>
          </a:xfrm>
          <a:prstGeom prst="rect">
            <a:avLst/>
          </a:prstGeom>
          <a:solidFill>
            <a:srgbClr val="D2EBF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23" name="Rectangle 186"/>
          <p:cNvSpPr>
            <a:spLocks noChangeArrowheads="1"/>
          </p:cNvSpPr>
          <p:nvPr/>
        </p:nvSpPr>
        <p:spPr bwMode="auto">
          <a:xfrm>
            <a:off x="6581775" y="2754313"/>
            <a:ext cx="90488" cy="214312"/>
          </a:xfrm>
          <a:prstGeom prst="rect">
            <a:avLst/>
          </a:prstGeom>
          <a:solidFill>
            <a:srgbClr val="D0EAF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24" name="Rectangle 187"/>
          <p:cNvSpPr>
            <a:spLocks noChangeArrowheads="1"/>
          </p:cNvSpPr>
          <p:nvPr/>
        </p:nvSpPr>
        <p:spPr bwMode="auto">
          <a:xfrm>
            <a:off x="6672263" y="2754313"/>
            <a:ext cx="90487" cy="214312"/>
          </a:xfrm>
          <a:prstGeom prst="rect">
            <a:avLst/>
          </a:prstGeom>
          <a:solidFill>
            <a:srgbClr val="CEEAF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25" name="Rectangle 188"/>
          <p:cNvSpPr>
            <a:spLocks noChangeArrowheads="1"/>
          </p:cNvSpPr>
          <p:nvPr/>
        </p:nvSpPr>
        <p:spPr bwMode="auto">
          <a:xfrm>
            <a:off x="6762750" y="2754313"/>
            <a:ext cx="90488" cy="214312"/>
          </a:xfrm>
          <a:prstGeom prst="rect">
            <a:avLst/>
          </a:prstGeom>
          <a:solidFill>
            <a:srgbClr val="CCE9F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26" name="Rectangle 189"/>
          <p:cNvSpPr>
            <a:spLocks noChangeArrowheads="1"/>
          </p:cNvSpPr>
          <p:nvPr/>
        </p:nvSpPr>
        <p:spPr bwMode="auto">
          <a:xfrm>
            <a:off x="6853238" y="2754313"/>
            <a:ext cx="87312" cy="214312"/>
          </a:xfrm>
          <a:prstGeom prst="rect">
            <a:avLst/>
          </a:prstGeom>
          <a:solidFill>
            <a:srgbClr val="CAE8F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27" name="Rectangle 190"/>
          <p:cNvSpPr>
            <a:spLocks noChangeArrowheads="1"/>
          </p:cNvSpPr>
          <p:nvPr/>
        </p:nvSpPr>
        <p:spPr bwMode="auto">
          <a:xfrm>
            <a:off x="6940550" y="2754313"/>
            <a:ext cx="122238" cy="214312"/>
          </a:xfrm>
          <a:prstGeom prst="rect">
            <a:avLst/>
          </a:prstGeom>
          <a:solidFill>
            <a:srgbClr val="C8E7F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28" name="Rectangle 191"/>
          <p:cNvSpPr>
            <a:spLocks noChangeArrowheads="1"/>
          </p:cNvSpPr>
          <p:nvPr/>
        </p:nvSpPr>
        <p:spPr bwMode="auto">
          <a:xfrm>
            <a:off x="7062788" y="2754313"/>
            <a:ext cx="88900" cy="214312"/>
          </a:xfrm>
          <a:prstGeom prst="rect">
            <a:avLst/>
          </a:prstGeom>
          <a:solidFill>
            <a:srgbClr val="C6E6F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29" name="Rectangle 192"/>
          <p:cNvSpPr>
            <a:spLocks noChangeArrowheads="1"/>
          </p:cNvSpPr>
          <p:nvPr/>
        </p:nvSpPr>
        <p:spPr bwMode="auto">
          <a:xfrm>
            <a:off x="7151688" y="2754313"/>
            <a:ext cx="122237" cy="214312"/>
          </a:xfrm>
          <a:prstGeom prst="rect">
            <a:avLst/>
          </a:prstGeom>
          <a:solidFill>
            <a:srgbClr val="C4E6F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30" name="Rectangle 193"/>
          <p:cNvSpPr>
            <a:spLocks noChangeArrowheads="1"/>
          </p:cNvSpPr>
          <p:nvPr/>
        </p:nvSpPr>
        <p:spPr bwMode="auto">
          <a:xfrm>
            <a:off x="7273925" y="2754313"/>
            <a:ext cx="120650" cy="214312"/>
          </a:xfrm>
          <a:prstGeom prst="rect">
            <a:avLst/>
          </a:prstGeom>
          <a:solidFill>
            <a:srgbClr val="C2E5F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31" name="Rectangle 194"/>
          <p:cNvSpPr>
            <a:spLocks noChangeArrowheads="1"/>
          </p:cNvSpPr>
          <p:nvPr/>
        </p:nvSpPr>
        <p:spPr bwMode="auto">
          <a:xfrm>
            <a:off x="7394575" y="2754313"/>
            <a:ext cx="149225" cy="214312"/>
          </a:xfrm>
          <a:prstGeom prst="rect">
            <a:avLst/>
          </a:prstGeom>
          <a:solidFill>
            <a:srgbClr val="C0E4F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32" name="Rectangle 195"/>
          <p:cNvSpPr>
            <a:spLocks noChangeArrowheads="1"/>
          </p:cNvSpPr>
          <p:nvPr/>
        </p:nvSpPr>
        <p:spPr bwMode="auto">
          <a:xfrm>
            <a:off x="7543800" y="2754313"/>
            <a:ext cx="150813" cy="214312"/>
          </a:xfrm>
          <a:prstGeom prst="rect">
            <a:avLst/>
          </a:prstGeom>
          <a:solidFill>
            <a:srgbClr val="BEE3F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33" name="Rectangle 196"/>
          <p:cNvSpPr>
            <a:spLocks noChangeArrowheads="1"/>
          </p:cNvSpPr>
          <p:nvPr/>
        </p:nvSpPr>
        <p:spPr bwMode="auto">
          <a:xfrm>
            <a:off x="7694613" y="2754313"/>
            <a:ext cx="211137" cy="214312"/>
          </a:xfrm>
          <a:prstGeom prst="rect">
            <a:avLst/>
          </a:prstGeom>
          <a:solidFill>
            <a:srgbClr val="BCE3F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34" name="Rectangle 197"/>
          <p:cNvSpPr>
            <a:spLocks noChangeArrowheads="1"/>
          </p:cNvSpPr>
          <p:nvPr/>
        </p:nvSpPr>
        <p:spPr bwMode="auto">
          <a:xfrm>
            <a:off x="7905750" y="2754313"/>
            <a:ext cx="360363" cy="214312"/>
          </a:xfrm>
          <a:prstGeom prst="rect">
            <a:avLst/>
          </a:prstGeom>
          <a:solidFill>
            <a:srgbClr val="BAE2F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35" name="Rectangle 198"/>
          <p:cNvSpPr>
            <a:spLocks noChangeArrowheads="1"/>
          </p:cNvSpPr>
          <p:nvPr/>
        </p:nvSpPr>
        <p:spPr bwMode="auto">
          <a:xfrm>
            <a:off x="8266113" y="2754313"/>
            <a:ext cx="106362" cy="214312"/>
          </a:xfrm>
          <a:prstGeom prst="rect">
            <a:avLst/>
          </a:prstGeom>
          <a:solidFill>
            <a:srgbClr val="B8E1F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36" name="Rectangle 199"/>
          <p:cNvSpPr>
            <a:spLocks noChangeArrowheads="1"/>
          </p:cNvSpPr>
          <p:nvPr/>
        </p:nvSpPr>
        <p:spPr bwMode="auto">
          <a:xfrm>
            <a:off x="2600079" y="2708920"/>
            <a:ext cx="39161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Distance learning </a:t>
            </a:r>
            <a:r>
              <a:rPr lang="en-US" altLang="ja-JP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  e-learning</a:t>
            </a:r>
            <a:endParaRPr lang="en-US" altLang="ja-JP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537" name="Rectangle 200"/>
          <p:cNvSpPr>
            <a:spLocks noChangeArrowheads="1"/>
          </p:cNvSpPr>
          <p:nvPr/>
        </p:nvSpPr>
        <p:spPr bwMode="auto">
          <a:xfrm>
            <a:off x="666750" y="2220913"/>
            <a:ext cx="344488" cy="215900"/>
          </a:xfrm>
          <a:prstGeom prst="rect">
            <a:avLst/>
          </a:prstGeom>
          <a:solidFill>
            <a:srgbClr val="FFE1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38" name="Rectangle 201"/>
          <p:cNvSpPr>
            <a:spLocks noChangeArrowheads="1"/>
          </p:cNvSpPr>
          <p:nvPr/>
        </p:nvSpPr>
        <p:spPr bwMode="auto">
          <a:xfrm>
            <a:off x="1011238" y="2220913"/>
            <a:ext cx="203200" cy="215900"/>
          </a:xfrm>
          <a:prstGeom prst="rect">
            <a:avLst/>
          </a:prstGeom>
          <a:solidFill>
            <a:srgbClr val="FFE3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39" name="Rectangle 202"/>
          <p:cNvSpPr>
            <a:spLocks noChangeArrowheads="1"/>
          </p:cNvSpPr>
          <p:nvPr/>
        </p:nvSpPr>
        <p:spPr bwMode="auto">
          <a:xfrm>
            <a:off x="1214438" y="2220913"/>
            <a:ext cx="147637" cy="215900"/>
          </a:xfrm>
          <a:prstGeom prst="rect">
            <a:avLst/>
          </a:prstGeom>
          <a:solidFill>
            <a:srgbClr val="FFE5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40" name="Rectangle 203"/>
          <p:cNvSpPr>
            <a:spLocks noChangeArrowheads="1"/>
          </p:cNvSpPr>
          <p:nvPr/>
        </p:nvSpPr>
        <p:spPr bwMode="auto">
          <a:xfrm>
            <a:off x="1362075" y="2220913"/>
            <a:ext cx="131763" cy="215900"/>
          </a:xfrm>
          <a:prstGeom prst="rect">
            <a:avLst/>
          </a:prstGeom>
          <a:solidFill>
            <a:srgbClr val="FFE7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41" name="Rectangle 204"/>
          <p:cNvSpPr>
            <a:spLocks noChangeArrowheads="1"/>
          </p:cNvSpPr>
          <p:nvPr/>
        </p:nvSpPr>
        <p:spPr bwMode="auto">
          <a:xfrm>
            <a:off x="1493838" y="2220913"/>
            <a:ext cx="131762" cy="215900"/>
          </a:xfrm>
          <a:prstGeom prst="rect">
            <a:avLst/>
          </a:prstGeom>
          <a:solidFill>
            <a:srgbClr val="FFE9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42" name="Rectangle 205"/>
          <p:cNvSpPr>
            <a:spLocks noChangeArrowheads="1"/>
          </p:cNvSpPr>
          <p:nvPr/>
        </p:nvSpPr>
        <p:spPr bwMode="auto">
          <a:xfrm>
            <a:off x="1625600" y="2220913"/>
            <a:ext cx="117475" cy="215900"/>
          </a:xfrm>
          <a:prstGeom prst="rect">
            <a:avLst/>
          </a:prstGeom>
          <a:solidFill>
            <a:srgbClr val="FFEB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43" name="Rectangle 206"/>
          <p:cNvSpPr>
            <a:spLocks noChangeArrowheads="1"/>
          </p:cNvSpPr>
          <p:nvPr/>
        </p:nvSpPr>
        <p:spPr bwMode="auto">
          <a:xfrm>
            <a:off x="1743075" y="2220913"/>
            <a:ext cx="144463" cy="215900"/>
          </a:xfrm>
          <a:prstGeom prst="rect">
            <a:avLst/>
          </a:prstGeom>
          <a:solidFill>
            <a:srgbClr val="FFED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44" name="Rectangle 207"/>
          <p:cNvSpPr>
            <a:spLocks noChangeArrowheads="1"/>
          </p:cNvSpPr>
          <p:nvPr/>
        </p:nvSpPr>
        <p:spPr bwMode="auto">
          <a:xfrm>
            <a:off x="1887538" y="2220913"/>
            <a:ext cx="176212" cy="215900"/>
          </a:xfrm>
          <a:prstGeom prst="rect">
            <a:avLst/>
          </a:prstGeom>
          <a:solidFill>
            <a:srgbClr val="FFE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45" name="Rectangle 208"/>
          <p:cNvSpPr>
            <a:spLocks noChangeArrowheads="1"/>
          </p:cNvSpPr>
          <p:nvPr/>
        </p:nvSpPr>
        <p:spPr bwMode="auto">
          <a:xfrm>
            <a:off x="2063750" y="2220913"/>
            <a:ext cx="292100" cy="215900"/>
          </a:xfrm>
          <a:prstGeom prst="rect">
            <a:avLst/>
          </a:prstGeom>
          <a:solidFill>
            <a:srgbClr val="FFF1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46" name="Rectangle 209"/>
          <p:cNvSpPr>
            <a:spLocks noChangeArrowheads="1"/>
          </p:cNvSpPr>
          <p:nvPr/>
        </p:nvSpPr>
        <p:spPr bwMode="auto">
          <a:xfrm>
            <a:off x="2355850" y="2220913"/>
            <a:ext cx="541338" cy="215900"/>
          </a:xfrm>
          <a:prstGeom prst="rect">
            <a:avLst/>
          </a:prstGeom>
          <a:solidFill>
            <a:srgbClr val="FFF3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47" name="Rectangle 210"/>
          <p:cNvSpPr>
            <a:spLocks noChangeArrowheads="1"/>
          </p:cNvSpPr>
          <p:nvPr/>
        </p:nvSpPr>
        <p:spPr bwMode="auto">
          <a:xfrm>
            <a:off x="2897188" y="2220913"/>
            <a:ext cx="203200" cy="215900"/>
          </a:xfrm>
          <a:prstGeom prst="rect">
            <a:avLst/>
          </a:prstGeom>
          <a:solidFill>
            <a:srgbClr val="FFF1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48" name="Rectangle 211"/>
          <p:cNvSpPr>
            <a:spLocks noChangeArrowheads="1"/>
          </p:cNvSpPr>
          <p:nvPr/>
        </p:nvSpPr>
        <p:spPr bwMode="auto">
          <a:xfrm>
            <a:off x="3100388" y="2220913"/>
            <a:ext cx="161925" cy="215900"/>
          </a:xfrm>
          <a:prstGeom prst="rect">
            <a:avLst/>
          </a:prstGeom>
          <a:solidFill>
            <a:srgbClr val="FFE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49" name="Rectangle 212"/>
          <p:cNvSpPr>
            <a:spLocks noChangeArrowheads="1"/>
          </p:cNvSpPr>
          <p:nvPr/>
        </p:nvSpPr>
        <p:spPr bwMode="auto">
          <a:xfrm>
            <a:off x="3262313" y="2220913"/>
            <a:ext cx="133350" cy="215900"/>
          </a:xfrm>
          <a:prstGeom prst="rect">
            <a:avLst/>
          </a:prstGeom>
          <a:solidFill>
            <a:srgbClr val="FFED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50" name="Rectangle 213"/>
          <p:cNvSpPr>
            <a:spLocks noChangeArrowheads="1"/>
          </p:cNvSpPr>
          <p:nvPr/>
        </p:nvSpPr>
        <p:spPr bwMode="auto">
          <a:xfrm>
            <a:off x="3395663" y="2220913"/>
            <a:ext cx="131762" cy="215900"/>
          </a:xfrm>
          <a:prstGeom prst="rect">
            <a:avLst/>
          </a:prstGeom>
          <a:solidFill>
            <a:srgbClr val="FFEB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51" name="Rectangle 214"/>
          <p:cNvSpPr>
            <a:spLocks noChangeArrowheads="1"/>
          </p:cNvSpPr>
          <p:nvPr/>
        </p:nvSpPr>
        <p:spPr bwMode="auto">
          <a:xfrm>
            <a:off x="3527425" y="2220913"/>
            <a:ext cx="114300" cy="215900"/>
          </a:xfrm>
          <a:prstGeom prst="rect">
            <a:avLst/>
          </a:prstGeom>
          <a:solidFill>
            <a:srgbClr val="FFE9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52" name="Rectangle 215"/>
          <p:cNvSpPr>
            <a:spLocks noChangeArrowheads="1"/>
          </p:cNvSpPr>
          <p:nvPr/>
        </p:nvSpPr>
        <p:spPr bwMode="auto">
          <a:xfrm>
            <a:off x="3641725" y="2220913"/>
            <a:ext cx="147638" cy="215900"/>
          </a:xfrm>
          <a:prstGeom prst="rect">
            <a:avLst/>
          </a:prstGeom>
          <a:solidFill>
            <a:srgbClr val="FFE7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53" name="Rectangle 216"/>
          <p:cNvSpPr>
            <a:spLocks noChangeArrowheads="1"/>
          </p:cNvSpPr>
          <p:nvPr/>
        </p:nvSpPr>
        <p:spPr bwMode="auto">
          <a:xfrm>
            <a:off x="3789363" y="2220913"/>
            <a:ext cx="174625" cy="215900"/>
          </a:xfrm>
          <a:prstGeom prst="rect">
            <a:avLst/>
          </a:prstGeom>
          <a:solidFill>
            <a:srgbClr val="FFE5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54" name="Rectangle 217"/>
          <p:cNvSpPr>
            <a:spLocks noChangeArrowheads="1"/>
          </p:cNvSpPr>
          <p:nvPr/>
        </p:nvSpPr>
        <p:spPr bwMode="auto">
          <a:xfrm>
            <a:off x="3963988" y="2220913"/>
            <a:ext cx="293687" cy="215900"/>
          </a:xfrm>
          <a:prstGeom prst="rect">
            <a:avLst/>
          </a:prstGeom>
          <a:solidFill>
            <a:srgbClr val="FFE3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55" name="Rectangle 218"/>
          <p:cNvSpPr>
            <a:spLocks noChangeArrowheads="1"/>
          </p:cNvSpPr>
          <p:nvPr/>
        </p:nvSpPr>
        <p:spPr bwMode="auto">
          <a:xfrm>
            <a:off x="4257675" y="2220913"/>
            <a:ext cx="153988" cy="215900"/>
          </a:xfrm>
          <a:prstGeom prst="rect">
            <a:avLst/>
          </a:prstGeom>
          <a:solidFill>
            <a:srgbClr val="FFE1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56" name="Rectangle 219"/>
          <p:cNvSpPr>
            <a:spLocks noChangeArrowheads="1"/>
          </p:cNvSpPr>
          <p:nvPr/>
        </p:nvSpPr>
        <p:spPr bwMode="auto">
          <a:xfrm>
            <a:off x="1658171" y="2188086"/>
            <a:ext cx="17617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Design Project </a:t>
            </a:r>
          </a:p>
        </p:txBody>
      </p:sp>
      <p:sp>
        <p:nvSpPr>
          <p:cNvPr id="14557" name="Rectangle 220"/>
          <p:cNvSpPr>
            <a:spLocks noChangeArrowheads="1"/>
          </p:cNvSpPr>
          <p:nvPr/>
        </p:nvSpPr>
        <p:spPr bwMode="auto">
          <a:xfrm>
            <a:off x="666750" y="2486025"/>
            <a:ext cx="709613" cy="215900"/>
          </a:xfrm>
          <a:prstGeom prst="rect">
            <a:avLst/>
          </a:prstGeom>
          <a:solidFill>
            <a:srgbClr val="FFE1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58" name="Rectangle 221"/>
          <p:cNvSpPr>
            <a:spLocks noChangeArrowheads="1"/>
          </p:cNvSpPr>
          <p:nvPr/>
        </p:nvSpPr>
        <p:spPr bwMode="auto">
          <a:xfrm>
            <a:off x="1376363" y="2486025"/>
            <a:ext cx="420687" cy="215900"/>
          </a:xfrm>
          <a:prstGeom prst="rect">
            <a:avLst/>
          </a:prstGeom>
          <a:solidFill>
            <a:srgbClr val="FFE3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59" name="Rectangle 222"/>
          <p:cNvSpPr>
            <a:spLocks noChangeArrowheads="1"/>
          </p:cNvSpPr>
          <p:nvPr/>
        </p:nvSpPr>
        <p:spPr bwMode="auto">
          <a:xfrm>
            <a:off x="1797050" y="2486025"/>
            <a:ext cx="301625" cy="215900"/>
          </a:xfrm>
          <a:prstGeom prst="rect">
            <a:avLst/>
          </a:prstGeom>
          <a:solidFill>
            <a:srgbClr val="FFE5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60" name="Rectangle 223"/>
          <p:cNvSpPr>
            <a:spLocks noChangeArrowheads="1"/>
          </p:cNvSpPr>
          <p:nvPr/>
        </p:nvSpPr>
        <p:spPr bwMode="auto">
          <a:xfrm>
            <a:off x="2098675" y="2486025"/>
            <a:ext cx="268288" cy="215900"/>
          </a:xfrm>
          <a:prstGeom prst="rect">
            <a:avLst/>
          </a:prstGeom>
          <a:solidFill>
            <a:srgbClr val="FFE7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61" name="Rectangle 224"/>
          <p:cNvSpPr>
            <a:spLocks noChangeArrowheads="1"/>
          </p:cNvSpPr>
          <p:nvPr/>
        </p:nvSpPr>
        <p:spPr bwMode="auto">
          <a:xfrm>
            <a:off x="2366963" y="2486025"/>
            <a:ext cx="271462" cy="215900"/>
          </a:xfrm>
          <a:prstGeom prst="rect">
            <a:avLst/>
          </a:prstGeom>
          <a:solidFill>
            <a:srgbClr val="FFE9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62" name="Rectangle 225"/>
          <p:cNvSpPr>
            <a:spLocks noChangeArrowheads="1"/>
          </p:cNvSpPr>
          <p:nvPr/>
        </p:nvSpPr>
        <p:spPr bwMode="auto">
          <a:xfrm>
            <a:off x="2638425" y="2486025"/>
            <a:ext cx="241300" cy="215900"/>
          </a:xfrm>
          <a:prstGeom prst="rect">
            <a:avLst/>
          </a:prstGeom>
          <a:solidFill>
            <a:srgbClr val="FFEB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63" name="Rectangle 226"/>
          <p:cNvSpPr>
            <a:spLocks noChangeArrowheads="1"/>
          </p:cNvSpPr>
          <p:nvPr/>
        </p:nvSpPr>
        <p:spPr bwMode="auto">
          <a:xfrm>
            <a:off x="2879725" y="2486025"/>
            <a:ext cx="300038" cy="215900"/>
          </a:xfrm>
          <a:prstGeom prst="rect">
            <a:avLst/>
          </a:prstGeom>
          <a:solidFill>
            <a:srgbClr val="FFED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64" name="Rectangle 227"/>
          <p:cNvSpPr>
            <a:spLocks noChangeArrowheads="1"/>
          </p:cNvSpPr>
          <p:nvPr/>
        </p:nvSpPr>
        <p:spPr bwMode="auto">
          <a:xfrm>
            <a:off x="3179763" y="2486025"/>
            <a:ext cx="363537" cy="215900"/>
          </a:xfrm>
          <a:prstGeom prst="rect">
            <a:avLst/>
          </a:prstGeom>
          <a:solidFill>
            <a:srgbClr val="FFE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65" name="Rectangle 228"/>
          <p:cNvSpPr>
            <a:spLocks noChangeArrowheads="1"/>
          </p:cNvSpPr>
          <p:nvPr/>
        </p:nvSpPr>
        <p:spPr bwMode="auto">
          <a:xfrm>
            <a:off x="3543300" y="2486025"/>
            <a:ext cx="600075" cy="215900"/>
          </a:xfrm>
          <a:prstGeom prst="rect">
            <a:avLst/>
          </a:prstGeom>
          <a:solidFill>
            <a:srgbClr val="FFF1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66" name="Rectangle 229"/>
          <p:cNvSpPr>
            <a:spLocks noChangeArrowheads="1"/>
          </p:cNvSpPr>
          <p:nvPr/>
        </p:nvSpPr>
        <p:spPr bwMode="auto">
          <a:xfrm>
            <a:off x="4143375" y="2486025"/>
            <a:ext cx="1112838" cy="215900"/>
          </a:xfrm>
          <a:prstGeom prst="rect">
            <a:avLst/>
          </a:prstGeom>
          <a:solidFill>
            <a:srgbClr val="FFF3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67" name="Rectangle 230"/>
          <p:cNvSpPr>
            <a:spLocks noChangeArrowheads="1"/>
          </p:cNvSpPr>
          <p:nvPr/>
        </p:nvSpPr>
        <p:spPr bwMode="auto">
          <a:xfrm>
            <a:off x="5256213" y="2486025"/>
            <a:ext cx="422275" cy="215900"/>
          </a:xfrm>
          <a:prstGeom prst="rect">
            <a:avLst/>
          </a:prstGeom>
          <a:solidFill>
            <a:srgbClr val="FFF1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68" name="Rectangle 231"/>
          <p:cNvSpPr>
            <a:spLocks noChangeArrowheads="1"/>
          </p:cNvSpPr>
          <p:nvPr/>
        </p:nvSpPr>
        <p:spPr bwMode="auto">
          <a:xfrm>
            <a:off x="5678488" y="2486025"/>
            <a:ext cx="330200" cy="215900"/>
          </a:xfrm>
          <a:prstGeom prst="rect">
            <a:avLst/>
          </a:prstGeom>
          <a:solidFill>
            <a:srgbClr val="FFE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69" name="Rectangle 232"/>
          <p:cNvSpPr>
            <a:spLocks noChangeArrowheads="1"/>
          </p:cNvSpPr>
          <p:nvPr/>
        </p:nvSpPr>
        <p:spPr bwMode="auto">
          <a:xfrm>
            <a:off x="6008688" y="2486025"/>
            <a:ext cx="271462" cy="215900"/>
          </a:xfrm>
          <a:prstGeom prst="rect">
            <a:avLst/>
          </a:prstGeom>
          <a:solidFill>
            <a:srgbClr val="FFED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70" name="Rectangle 233"/>
          <p:cNvSpPr>
            <a:spLocks noChangeArrowheads="1"/>
          </p:cNvSpPr>
          <p:nvPr/>
        </p:nvSpPr>
        <p:spPr bwMode="auto">
          <a:xfrm>
            <a:off x="6280150" y="2486025"/>
            <a:ext cx="271463" cy="215900"/>
          </a:xfrm>
          <a:prstGeom prst="rect">
            <a:avLst/>
          </a:prstGeom>
          <a:solidFill>
            <a:srgbClr val="FFEB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71" name="Rectangle 234"/>
          <p:cNvSpPr>
            <a:spLocks noChangeArrowheads="1"/>
          </p:cNvSpPr>
          <p:nvPr/>
        </p:nvSpPr>
        <p:spPr bwMode="auto">
          <a:xfrm>
            <a:off x="6551613" y="2486025"/>
            <a:ext cx="239712" cy="215900"/>
          </a:xfrm>
          <a:prstGeom prst="rect">
            <a:avLst/>
          </a:prstGeom>
          <a:solidFill>
            <a:srgbClr val="FFE9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72" name="Rectangle 235"/>
          <p:cNvSpPr>
            <a:spLocks noChangeArrowheads="1"/>
          </p:cNvSpPr>
          <p:nvPr/>
        </p:nvSpPr>
        <p:spPr bwMode="auto">
          <a:xfrm>
            <a:off x="6791325" y="2486025"/>
            <a:ext cx="301625" cy="215900"/>
          </a:xfrm>
          <a:prstGeom prst="rect">
            <a:avLst/>
          </a:prstGeom>
          <a:solidFill>
            <a:srgbClr val="FFE7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73" name="Rectangle 236"/>
          <p:cNvSpPr>
            <a:spLocks noChangeArrowheads="1"/>
          </p:cNvSpPr>
          <p:nvPr/>
        </p:nvSpPr>
        <p:spPr bwMode="auto">
          <a:xfrm>
            <a:off x="7092950" y="2486025"/>
            <a:ext cx="360363" cy="215900"/>
          </a:xfrm>
          <a:prstGeom prst="rect">
            <a:avLst/>
          </a:prstGeom>
          <a:solidFill>
            <a:srgbClr val="FFE5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74" name="Rectangle 237"/>
          <p:cNvSpPr>
            <a:spLocks noChangeArrowheads="1"/>
          </p:cNvSpPr>
          <p:nvPr/>
        </p:nvSpPr>
        <p:spPr bwMode="auto">
          <a:xfrm>
            <a:off x="7453313" y="2486025"/>
            <a:ext cx="601662" cy="215900"/>
          </a:xfrm>
          <a:prstGeom prst="rect">
            <a:avLst/>
          </a:prstGeom>
          <a:solidFill>
            <a:srgbClr val="FFE3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75" name="Rectangle 238"/>
          <p:cNvSpPr>
            <a:spLocks noChangeArrowheads="1"/>
          </p:cNvSpPr>
          <p:nvPr/>
        </p:nvSpPr>
        <p:spPr bwMode="auto">
          <a:xfrm>
            <a:off x="8054975" y="2486025"/>
            <a:ext cx="317500" cy="215900"/>
          </a:xfrm>
          <a:prstGeom prst="rect">
            <a:avLst/>
          </a:prstGeom>
          <a:solidFill>
            <a:srgbClr val="FFE1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576" name="Rectangle 239"/>
          <p:cNvSpPr>
            <a:spLocks noChangeArrowheads="1"/>
          </p:cNvSpPr>
          <p:nvPr/>
        </p:nvSpPr>
        <p:spPr bwMode="auto">
          <a:xfrm>
            <a:off x="2600325" y="2438765"/>
            <a:ext cx="522739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Research of System Design and Management</a:t>
            </a:r>
            <a:endParaRPr lang="en-US" altLang="ja-JP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577" name="Rectangle 240"/>
          <p:cNvSpPr>
            <a:spLocks noChangeArrowheads="1"/>
          </p:cNvSpPr>
          <p:nvPr/>
        </p:nvSpPr>
        <p:spPr bwMode="auto">
          <a:xfrm>
            <a:off x="542143" y="5422913"/>
            <a:ext cx="7308091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Requirement for Master Program:</a:t>
            </a:r>
          </a:p>
          <a:p>
            <a:r>
              <a:rPr lang="en-US" altLang="ja-JP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- Minimum of 30 </a:t>
            </a:r>
            <a:r>
              <a:rPr lang="en-US" altLang="ja-JP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credits</a:t>
            </a:r>
            <a:endParaRPr lang="en-US" altLang="ja-JP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altLang="ja-JP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- Minimum 14 classes of 90 minutes each required for 1 credit</a:t>
            </a:r>
          </a:p>
          <a:p>
            <a:r>
              <a:rPr lang="en-US" altLang="ja-JP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altLang="ja-JP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en-US" altLang="ja-JP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Design Project (ALPS</a:t>
            </a:r>
            <a:r>
              <a:rPr lang="en-US" altLang="ja-JP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), core </a:t>
            </a:r>
            <a:r>
              <a:rPr lang="en-US" altLang="ja-JP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courses </a:t>
            </a:r>
            <a:r>
              <a:rPr lang="en-US" altLang="ja-JP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 Master thesis</a:t>
            </a:r>
            <a:endParaRPr lang="en-US" altLang="ja-JP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578" name="Rectangle 241"/>
          <p:cNvSpPr>
            <a:spLocks noChangeArrowheads="1"/>
          </p:cNvSpPr>
          <p:nvPr/>
        </p:nvSpPr>
        <p:spPr bwMode="auto">
          <a:xfrm>
            <a:off x="531499" y="4279905"/>
            <a:ext cx="7615867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Admission:</a:t>
            </a:r>
            <a:endParaRPr lang="en-US" altLang="ja-JP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altLang="ja-JP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- </a:t>
            </a:r>
            <a:r>
              <a:rPr lang="en-US" altLang="ja-JP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Entrance : </a:t>
            </a:r>
            <a:r>
              <a:rPr lang="en-US" altLang="ja-JP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Twice a year,  April and September  </a:t>
            </a:r>
          </a:p>
          <a:p>
            <a:r>
              <a:rPr lang="en-US" altLang="ja-JP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- Quota: </a:t>
            </a:r>
            <a:r>
              <a:rPr lang="en-US" altLang="ja-JP" b="1" dirty="0">
                <a:latin typeface="Tahoma" pitchFamily="34" charset="0"/>
                <a:ea typeface="Tahoma" pitchFamily="34" charset="0"/>
                <a:cs typeface="Tahoma" pitchFamily="34" charset="0"/>
              </a:rPr>
              <a:t>77 </a:t>
            </a:r>
            <a:r>
              <a:rPr lang="en-US" altLang="ja-JP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master students and 11 doctoral students each year </a:t>
            </a:r>
            <a:endParaRPr lang="en-US" altLang="ja-JP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altLang="ja-JP" b="1" dirty="0">
                <a:latin typeface="Tahoma" pitchFamily="34" charset="0"/>
                <a:ea typeface="Tahoma" pitchFamily="34" charset="0"/>
                <a:cs typeface="Tahoma" pitchFamily="34" charset="0"/>
              </a:rPr>
              <a:t>  - </a:t>
            </a:r>
            <a:r>
              <a:rPr lang="en-US" altLang="ja-JP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Distance interview using Skype is available</a:t>
            </a:r>
          </a:p>
        </p:txBody>
      </p:sp>
      <p:pic>
        <p:nvPicPr>
          <p:cNvPr id="244" name="Picture 7" descr="SDM-OTri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547664" cy="550187"/>
          </a:xfrm>
          <a:prstGeom prst="rect">
            <a:avLst/>
          </a:prstGeom>
          <a:noFill/>
        </p:spPr>
      </p:pic>
      <p:pic>
        <p:nvPicPr>
          <p:cNvPr id="246" name="Picture 9" descr="sid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5270" y="0"/>
            <a:ext cx="549275" cy="5492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05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8672513" y="6491308"/>
            <a:ext cx="471487" cy="366692"/>
          </a:xfrm>
        </p:spPr>
        <p:txBody>
          <a:bodyPr/>
          <a:lstStyle/>
          <a:p>
            <a:pPr>
              <a:defRPr/>
            </a:pPr>
            <a:fld id="{7D4BB3EC-95D5-405A-92DC-6F47EA4F4B0B}" type="slidenum">
              <a:rPr lang="ja-JP" altLang="en-US"/>
              <a:pPr>
                <a:defRPr/>
              </a:pPr>
              <a:t>23</a:t>
            </a:fld>
            <a:endParaRPr lang="en-US" altLang="ja-JP" dirty="0"/>
          </a:p>
        </p:txBody>
      </p:sp>
      <p:sp>
        <p:nvSpPr>
          <p:cNvPr id="16" name="円/楕円 15"/>
          <p:cNvSpPr/>
          <p:nvPr/>
        </p:nvSpPr>
        <p:spPr>
          <a:xfrm>
            <a:off x="1346661" y="2770261"/>
            <a:ext cx="6768752" cy="364958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4580" name="テキスト ボックス 4"/>
          <p:cNvSpPr txBox="1">
            <a:spLocks noChangeArrowheads="1"/>
          </p:cNvSpPr>
          <p:nvPr/>
        </p:nvSpPr>
        <p:spPr bwMode="auto">
          <a:xfrm>
            <a:off x="906463" y="71438"/>
            <a:ext cx="75057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ja-JP" altLang="en-US" sz="3200" b="1"/>
          </a:p>
        </p:txBody>
      </p:sp>
      <p:sp>
        <p:nvSpPr>
          <p:cNvPr id="24582" name="テキスト ボックス 16"/>
          <p:cNvSpPr txBox="1">
            <a:spLocks noChangeArrowheads="1"/>
          </p:cNvSpPr>
          <p:nvPr/>
        </p:nvSpPr>
        <p:spPr bwMode="auto">
          <a:xfrm>
            <a:off x="2870799" y="4563125"/>
            <a:ext cx="314327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International</a:t>
            </a:r>
          </a:p>
          <a:p>
            <a:pPr algn="ctr"/>
            <a:r>
              <a:rPr lang="en-US" altLang="ja-JP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Collaboration</a:t>
            </a:r>
          </a:p>
        </p:txBody>
      </p:sp>
      <p:sp>
        <p:nvSpPr>
          <p:cNvPr id="24586" name="Text Box 15"/>
          <p:cNvSpPr txBox="1">
            <a:spLocks noChangeArrowheads="1"/>
          </p:cNvSpPr>
          <p:nvPr/>
        </p:nvSpPr>
        <p:spPr bwMode="auto">
          <a:xfrm>
            <a:off x="107504" y="1268760"/>
            <a:ext cx="849694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1"/>
            <a:r>
              <a:rPr lang="en-US" altLang="ja-JP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“ The ALPS is what SDM is expected to provide for.  Any other university of Japan does not have an ALPS-like course.  It is extensive, exciting and fruitful. It’s a revolution of Japanese education system.” – Voice of students</a:t>
            </a:r>
            <a:r>
              <a:rPr lang="ja-JP" altLang="en-US" sz="2000" b="1" dirty="0">
                <a:latin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24587" name="Rectangle 16"/>
          <p:cNvSpPr>
            <a:spLocks noGrp="1" noChangeArrowheads="1"/>
          </p:cNvSpPr>
          <p:nvPr>
            <p:ph type="title" idx="4294967295"/>
          </p:nvPr>
        </p:nvSpPr>
        <p:spPr>
          <a:xfrm>
            <a:off x="971600" y="260648"/>
            <a:ext cx="7715250" cy="864096"/>
          </a:xfrm>
        </p:spPr>
        <p:txBody>
          <a:bodyPr>
            <a:normAutofit fontScale="90000"/>
          </a:bodyPr>
          <a:lstStyle/>
          <a:p>
            <a:r>
              <a:rPr lang="en-US" altLang="ja-JP" sz="3200" b="1" dirty="0" smtClean="0">
                <a:solidFill>
                  <a:srgbClr val="2616F8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Design Project</a:t>
            </a:r>
            <a:r>
              <a:rPr lang="en-US" altLang="ja-JP" sz="32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altLang="ja-JP" sz="32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ja-JP" sz="22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“ALPS (Active Learning Project Sequence)”</a:t>
            </a:r>
            <a:endParaRPr lang="ja-JP" altLang="en-US" sz="2700" b="1" dirty="0" smtClean="0">
              <a:solidFill>
                <a:srgbClr val="0000FF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9" name="Picture 5" descr="mit_logo.jpg"/>
          <p:cNvPicPr>
            <a:picLocks noChangeAspect="1"/>
          </p:cNvPicPr>
          <p:nvPr/>
        </p:nvPicPr>
        <p:blipFill rotWithShape="1">
          <a:blip r:embed="rId3" cstate="print"/>
          <a:srcRect b="16967"/>
          <a:stretch/>
        </p:blipFill>
        <p:spPr bwMode="auto">
          <a:xfrm>
            <a:off x="2799361" y="5818657"/>
            <a:ext cx="3611563" cy="92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8" descr="kei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86351" y="2770261"/>
            <a:ext cx="1512168" cy="1680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" descr="Stanford_University_tn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1973" y="4032707"/>
            <a:ext cx="2100262" cy="157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7" descr="Logo_TUDelft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9757" y="4104145"/>
            <a:ext cx="2581275" cy="1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Content Placeholder 3"/>
          <p:cNvSpPr txBox="1">
            <a:spLocks/>
          </p:cNvSpPr>
          <p:nvPr/>
        </p:nvSpPr>
        <p:spPr>
          <a:xfrm>
            <a:off x="941973" y="5532905"/>
            <a:ext cx="2071702" cy="42862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Stanford University</a:t>
            </a:r>
            <a:endParaRPr kumimoji="1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7" descr="SDM-OTri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"/>
            <a:ext cx="1547664" cy="550187"/>
          </a:xfrm>
          <a:prstGeom prst="rect">
            <a:avLst/>
          </a:prstGeom>
          <a:noFill/>
        </p:spPr>
      </p:pic>
      <p:pic>
        <p:nvPicPr>
          <p:cNvPr id="14" name="Picture 9" descr="side_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95270" y="0"/>
            <a:ext cx="549275" cy="549275"/>
          </a:xfrm>
          <a:prstGeom prst="rect">
            <a:avLst/>
          </a:prstGeom>
          <a:noFill/>
        </p:spPr>
      </p:pic>
      <p:sp>
        <p:nvSpPr>
          <p:cNvPr id="2" name="正方形/長方形 1"/>
          <p:cNvSpPr/>
          <p:nvPr/>
        </p:nvSpPr>
        <p:spPr>
          <a:xfrm>
            <a:off x="611560" y="2996952"/>
            <a:ext cx="34259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Design thinking</a:t>
            </a:r>
            <a:endParaRPr lang="ja-JP" altLang="en-US" sz="3200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4901594" y="2996952"/>
            <a:ext cx="35269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System </a:t>
            </a:r>
            <a:r>
              <a:rPr lang="en-US" altLang="ja-JP" sz="3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thinking</a:t>
            </a:r>
            <a:endParaRPr lang="ja-JP" altLang="en-US" sz="3200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12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E722-9A4D-4F38-B108-E01A211E531D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  <p:pic>
        <p:nvPicPr>
          <p:cNvPr id="71682" name="Picture 2" descr="De Weck of M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828982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7605" y="2780928"/>
            <a:ext cx="7266395" cy="40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AU" altLang="ja-JP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Presentation of </a:t>
            </a:r>
            <a:r>
              <a:rPr kumimoji="1" lang="en-AU" altLang="ja-JP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ＭＳ 明朝" pitchFamily="17" charset="-128"/>
                <a:cs typeface="Times New Roman" pitchFamily="18" charset="0"/>
              </a:rPr>
              <a:t>“</a:t>
            </a:r>
            <a:r>
              <a:rPr kumimoji="1" lang="en-AU" altLang="ja-JP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Prototyping rapidly</a:t>
            </a:r>
            <a:r>
              <a:rPr kumimoji="1" lang="en-AU" altLang="ja-JP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ＭＳ 明朝" pitchFamily="17" charset="-128"/>
                <a:cs typeface="Times New Roman" pitchFamily="18" charset="0"/>
              </a:rPr>
              <a:t>”</a:t>
            </a:r>
            <a:r>
              <a:rPr kumimoji="1" lang="en-AU" altLang="ja-JP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at </a:t>
            </a:r>
            <a:r>
              <a:rPr kumimoji="1" lang="en-AU" altLang="ja-JP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ＭＳ 明朝" pitchFamily="17" charset="-128"/>
                <a:cs typeface="Times New Roman" pitchFamily="18" charset="0"/>
              </a:rPr>
              <a:t>“</a:t>
            </a:r>
            <a:r>
              <a:rPr kumimoji="1" lang="en-AU" altLang="ja-JP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ALPS</a:t>
            </a:r>
            <a:r>
              <a:rPr kumimoji="1" lang="en-AU" altLang="ja-JP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ＭＳ 明朝" pitchFamily="17" charset="-128"/>
                <a:cs typeface="Times New Roman" pitchFamily="18" charset="0"/>
              </a:rPr>
              <a:t>”</a:t>
            </a:r>
            <a:r>
              <a:rPr kumimoji="1" lang="en-AU" altLang="ja-JP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.</a:t>
            </a:r>
            <a:r>
              <a:rPr kumimoji="1" lang="en-AU" altLang="ja-JP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 </a:t>
            </a:r>
            <a:endParaRPr kumimoji="1" lang="en-AU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339752" y="6237312"/>
            <a:ext cx="5688632" cy="461665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chemeClr val="bg1"/>
                </a:solidFill>
              </a:rPr>
              <a:t>Presentation at prototyping rapidly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AU" altLang="ja-JP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Presentation of </a:t>
            </a:r>
            <a:r>
              <a:rPr kumimoji="1" lang="en-AU" altLang="ja-JP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ＭＳ 明朝" pitchFamily="17" charset="-128"/>
                <a:cs typeface="Times New Roman" pitchFamily="18" charset="0"/>
              </a:rPr>
              <a:t>“</a:t>
            </a:r>
            <a:r>
              <a:rPr kumimoji="1" lang="en-AU" altLang="ja-JP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Prototyping rapidly</a:t>
            </a:r>
            <a:r>
              <a:rPr kumimoji="1" lang="en-AU" altLang="ja-JP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ＭＳ 明朝" pitchFamily="17" charset="-128"/>
                <a:cs typeface="Times New Roman" pitchFamily="18" charset="0"/>
              </a:rPr>
              <a:t>”</a:t>
            </a:r>
            <a:r>
              <a:rPr kumimoji="1" lang="en-AU" altLang="ja-JP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at </a:t>
            </a:r>
            <a:r>
              <a:rPr kumimoji="1" lang="en-AU" altLang="ja-JP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ＭＳ 明朝" pitchFamily="17" charset="-128"/>
                <a:cs typeface="Times New Roman" pitchFamily="18" charset="0"/>
              </a:rPr>
              <a:t>“</a:t>
            </a:r>
            <a:r>
              <a:rPr kumimoji="1" lang="en-AU" altLang="ja-JP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ALPS</a:t>
            </a:r>
            <a:r>
              <a:rPr kumimoji="1" lang="en-AU" altLang="ja-JP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ＭＳ 明朝" pitchFamily="17" charset="-128"/>
                <a:cs typeface="Times New Roman" pitchFamily="18" charset="0"/>
              </a:rPr>
              <a:t>”</a:t>
            </a:r>
            <a:r>
              <a:rPr kumimoji="1" lang="en-AU" altLang="ja-JP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.</a:t>
            </a:r>
            <a:r>
              <a:rPr kumimoji="1" lang="en-AU" altLang="ja-JP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 </a:t>
            </a:r>
            <a:endParaRPr kumimoji="1" lang="en-AU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AU" altLang="ja-JP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Presentation of </a:t>
            </a:r>
            <a:r>
              <a:rPr kumimoji="1" lang="en-AU" altLang="ja-JP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ＭＳ 明朝" pitchFamily="17" charset="-128"/>
                <a:cs typeface="Times New Roman" pitchFamily="18" charset="0"/>
              </a:rPr>
              <a:t>“</a:t>
            </a:r>
            <a:r>
              <a:rPr kumimoji="1" lang="en-AU" altLang="ja-JP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Prototyping rapidly</a:t>
            </a:r>
            <a:r>
              <a:rPr kumimoji="1" lang="en-AU" altLang="ja-JP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ＭＳ 明朝" pitchFamily="17" charset="-128"/>
                <a:cs typeface="Times New Roman" pitchFamily="18" charset="0"/>
              </a:rPr>
              <a:t>”</a:t>
            </a:r>
            <a:r>
              <a:rPr kumimoji="1" lang="en-AU" altLang="ja-JP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at </a:t>
            </a:r>
            <a:r>
              <a:rPr kumimoji="1" lang="en-AU" altLang="ja-JP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ＭＳ 明朝" pitchFamily="17" charset="-128"/>
                <a:cs typeface="Times New Roman" pitchFamily="18" charset="0"/>
              </a:rPr>
              <a:t>“</a:t>
            </a:r>
            <a:r>
              <a:rPr kumimoji="1" lang="en-AU" altLang="ja-JP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ALPS</a:t>
            </a:r>
            <a:r>
              <a:rPr kumimoji="1" lang="en-AU" altLang="ja-JP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ＭＳ 明朝" pitchFamily="17" charset="-128"/>
                <a:cs typeface="Times New Roman" pitchFamily="18" charset="0"/>
              </a:rPr>
              <a:t>”</a:t>
            </a:r>
            <a:r>
              <a:rPr kumimoji="1" lang="en-AU" altLang="ja-JP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 </a:t>
            </a:r>
            <a:endParaRPr kumimoji="1" lang="en-AU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pic>
        <p:nvPicPr>
          <p:cNvPr id="12" name="Picture 7" descr="SDM-OTri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1" y="0"/>
            <a:ext cx="2123729" cy="754975"/>
          </a:xfrm>
          <a:prstGeom prst="rect">
            <a:avLst/>
          </a:prstGeom>
          <a:noFill/>
        </p:spPr>
      </p:pic>
      <p:pic>
        <p:nvPicPr>
          <p:cNvPr id="13" name="Picture 9" descr="side_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49280"/>
            <a:ext cx="908720" cy="908720"/>
          </a:xfrm>
          <a:prstGeom prst="rect">
            <a:avLst/>
          </a:prstGeom>
          <a:noFill/>
        </p:spPr>
      </p:pic>
      <p:sp>
        <p:nvSpPr>
          <p:cNvPr id="11" name="テキスト ボックス 10"/>
          <p:cNvSpPr txBox="1"/>
          <p:nvPr/>
        </p:nvSpPr>
        <p:spPr>
          <a:xfrm>
            <a:off x="4644008" y="908721"/>
            <a:ext cx="4499992" cy="830997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3333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Sponsored by companies,</a:t>
            </a:r>
          </a:p>
          <a:p>
            <a:r>
              <a:rPr lang="en-US" altLang="ja-JP" sz="2400" b="1" dirty="0" smtClean="0">
                <a:solidFill>
                  <a:srgbClr val="3333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such as Toshiba, JGC, NEC</a:t>
            </a:r>
            <a:endParaRPr kumimoji="1" lang="ja-JP" altLang="en-US" sz="2400" b="1" dirty="0">
              <a:solidFill>
                <a:srgbClr val="3333FF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88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78298"/>
          </a:xfrm>
        </p:spPr>
        <p:txBody>
          <a:bodyPr>
            <a:normAutofit fontScale="90000"/>
          </a:bodyPr>
          <a:lstStyle/>
          <a:p>
            <a:r>
              <a:rPr kumimoji="1" lang="en-US" altLang="ja-JP" b="1" dirty="0" smtClean="0">
                <a:solidFill>
                  <a:srgbClr val="003399"/>
                </a:solidFill>
              </a:rPr>
              <a:t>What are</a:t>
            </a:r>
            <a:br>
              <a:rPr kumimoji="1" lang="en-US" altLang="ja-JP" b="1" dirty="0" smtClean="0">
                <a:solidFill>
                  <a:srgbClr val="003399"/>
                </a:solidFill>
              </a:rPr>
            </a:br>
            <a:r>
              <a:rPr kumimoji="1" lang="en-US" altLang="ja-JP" b="1" dirty="0" smtClean="0">
                <a:solidFill>
                  <a:srgbClr val="003399"/>
                </a:solidFill>
              </a:rPr>
              <a:t>s</a:t>
            </a:r>
            <a:r>
              <a:rPr lang="en-US" altLang="ja-JP" b="1" dirty="0" smtClean="0">
                <a:solidFill>
                  <a:srgbClr val="003399"/>
                </a:solidFill>
              </a:rPr>
              <a:t>ystems </a:t>
            </a:r>
            <a:r>
              <a:rPr lang="en-US" altLang="ja-JP" b="1" dirty="0">
                <a:solidFill>
                  <a:srgbClr val="003399"/>
                </a:solidFill>
              </a:rPr>
              <a:t>engineering</a:t>
            </a:r>
            <a:r>
              <a:rPr lang="en-US" altLang="ja-JP" b="1" dirty="0" smtClean="0">
                <a:solidFill>
                  <a:srgbClr val="003399"/>
                </a:solidFill>
              </a:rPr>
              <a:t>,</a:t>
            </a:r>
            <a:br>
              <a:rPr lang="en-US" altLang="ja-JP" b="1" dirty="0" smtClean="0">
                <a:solidFill>
                  <a:srgbClr val="003399"/>
                </a:solidFill>
              </a:rPr>
            </a:br>
            <a:r>
              <a:rPr lang="en-US" altLang="ja-JP" b="1" dirty="0" smtClean="0">
                <a:solidFill>
                  <a:srgbClr val="003399"/>
                </a:solidFill>
              </a:rPr>
              <a:t>systems thinking</a:t>
            </a:r>
            <a:br>
              <a:rPr lang="en-US" altLang="ja-JP" b="1" dirty="0" smtClean="0">
                <a:solidFill>
                  <a:srgbClr val="003399"/>
                </a:solidFill>
              </a:rPr>
            </a:br>
            <a:r>
              <a:rPr lang="en-US" altLang="ja-JP" b="1" dirty="0" smtClean="0">
                <a:solidFill>
                  <a:srgbClr val="003399"/>
                </a:solidFill>
              </a:rPr>
              <a:t>&amp; design thinking?</a:t>
            </a:r>
            <a:endParaRPr kumimoji="1" lang="ja-JP" altLang="en-US" b="1" dirty="0">
              <a:solidFill>
                <a:srgbClr val="003399"/>
              </a:solidFill>
            </a:endParaRPr>
          </a:p>
        </p:txBody>
      </p:sp>
      <p:pic>
        <p:nvPicPr>
          <p:cNvPr id="1026" name="Picture 2" descr="C:\Users\maeno\Desktop\SE_Activiti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31987"/>
            <a:ext cx="5389452" cy="387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466598" y="2996952"/>
            <a:ext cx="367240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b="1" dirty="0"/>
              <a:t>Systems engineering</a:t>
            </a:r>
            <a:r>
              <a:rPr lang="en-US" altLang="ja-JP" sz="2800" dirty="0"/>
              <a:t> is an interdisciplinary field of engineering focusing on how complex engineering projects should be designed and managed over their life cycles.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98198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 smtClean="0">
                <a:solidFill>
                  <a:srgbClr val="003399"/>
                </a:solidFill>
              </a:rPr>
              <a:t>Systems thinking </a:t>
            </a:r>
            <a:r>
              <a:rPr kumimoji="1" lang="en-US" altLang="ja-JP" dirty="0" smtClean="0"/>
              <a:t>(wide sense)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41176" y="1484784"/>
            <a:ext cx="4402832" cy="48245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800" b="1" dirty="0" smtClean="0"/>
              <a:t>Systems </a:t>
            </a:r>
            <a:r>
              <a:rPr lang="en-US" altLang="ja-JP" sz="2800" b="1" dirty="0"/>
              <a:t>thinking</a:t>
            </a:r>
            <a:r>
              <a:rPr lang="en-US" altLang="ja-JP" sz="2800" dirty="0"/>
              <a:t> is the process of understanding how things influence one another within a </a:t>
            </a:r>
            <a:r>
              <a:rPr lang="en-US" altLang="ja-JP" sz="2800" dirty="0" smtClean="0"/>
              <a:t>whole.</a:t>
            </a:r>
          </a:p>
          <a:p>
            <a:pPr marL="0" indent="0">
              <a:buNone/>
            </a:pPr>
            <a:r>
              <a:rPr lang="en-US" altLang="ja-JP" sz="2000" dirty="0" smtClean="0"/>
              <a:t>In </a:t>
            </a:r>
            <a:r>
              <a:rPr lang="en-US" altLang="ja-JP" sz="2000" dirty="0"/>
              <a:t>nature, systems thinking examples include ecosystems in which various elements such as air, water, movement, plants, and animals work together to survive or perish. 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en-US" altLang="ja-JP" sz="2000" dirty="0" smtClean="0"/>
              <a:t>In </a:t>
            </a:r>
            <a:r>
              <a:rPr lang="en-US" altLang="ja-JP" sz="2000" dirty="0"/>
              <a:t>organizations, systems consist of people, structures, and processes that work together to make an organization healthy or unhealthy.</a:t>
            </a:r>
            <a:endParaRPr kumimoji="1" lang="ja-JP" altLang="en-US" sz="2000" dirty="0"/>
          </a:p>
        </p:txBody>
      </p:sp>
      <p:pic>
        <p:nvPicPr>
          <p:cNvPr id="2050" name="Picture 2" descr="C:\Users\maeno\Desktop\Systems_thinking_about_the_socie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72816"/>
            <a:ext cx="4336157" cy="433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90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 smtClean="0">
                <a:solidFill>
                  <a:srgbClr val="003399"/>
                </a:solidFill>
              </a:rPr>
              <a:t>Systems thinking </a:t>
            </a:r>
            <a:r>
              <a:rPr kumimoji="1" lang="en-US" altLang="ja-JP" dirty="0" smtClean="0"/>
              <a:t>(narrow sense)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41176" y="1484784"/>
            <a:ext cx="4474840" cy="20882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dirty="0" smtClean="0"/>
              <a:t>Drawing and Analyzing process of </a:t>
            </a:r>
            <a:r>
              <a:rPr lang="en-US" altLang="ja-JP" b="1" dirty="0" smtClean="0"/>
              <a:t>causal loop diagrams </a:t>
            </a:r>
            <a:r>
              <a:rPr lang="en-US" altLang="ja-JP" dirty="0" smtClean="0"/>
              <a:t>are sometimes called </a:t>
            </a:r>
            <a:r>
              <a:rPr lang="en-US" altLang="ja-JP" b="1" dirty="0" smtClean="0"/>
              <a:t>systems thinking</a:t>
            </a:r>
            <a:r>
              <a:rPr lang="en-US" altLang="ja-JP" dirty="0" smtClean="0"/>
              <a:t>.</a:t>
            </a:r>
            <a:endParaRPr kumimoji="1" lang="ja-JP" altLang="en-US" dirty="0"/>
          </a:p>
        </p:txBody>
      </p:sp>
      <p:pic>
        <p:nvPicPr>
          <p:cNvPr id="3074" name="Picture 2" descr="C:\Users\maeno\Desktop\downsize3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80362"/>
            <a:ext cx="3328988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eno\Desktop\stsf7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45339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aeno\Desktop\SystemsThinking_Structur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928" y="4437112"/>
            <a:ext cx="2581275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37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 smtClean="0">
                <a:solidFill>
                  <a:srgbClr val="003399"/>
                </a:solidFill>
              </a:rPr>
              <a:t>Design thinking</a:t>
            </a:r>
            <a:endParaRPr kumimoji="1" lang="ja-JP" altLang="en-US" b="1" dirty="0">
              <a:solidFill>
                <a:srgbClr val="003399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dirty="0"/>
              <a:t>Design Thinking refers to the methods and processes for investigating ill-defined problems, acquiring information, analyzing knowledge, and positing solutions in the design and planning fields</a:t>
            </a:r>
            <a:r>
              <a:rPr lang="en-US" altLang="ja-JP" dirty="0" smtClean="0"/>
              <a:t>.</a:t>
            </a:r>
          </a:p>
          <a:p>
            <a:r>
              <a:rPr lang="en-US" altLang="ja-JP" dirty="0" smtClean="0"/>
              <a:t>Focus on:</a:t>
            </a:r>
          </a:p>
          <a:p>
            <a:pPr lvl="1"/>
            <a:r>
              <a:rPr lang="en-US" altLang="ja-JP" dirty="0" smtClean="0"/>
              <a:t>Ethnographic observation</a:t>
            </a:r>
          </a:p>
          <a:p>
            <a:pPr lvl="1"/>
            <a:r>
              <a:rPr lang="en-US" altLang="ja-JP" dirty="0"/>
              <a:t>Brain </a:t>
            </a:r>
            <a:r>
              <a:rPr lang="en-US" altLang="ja-JP" dirty="0" smtClean="0"/>
              <a:t>storming</a:t>
            </a:r>
          </a:p>
          <a:p>
            <a:pPr lvl="1"/>
            <a:r>
              <a:rPr lang="en-US" altLang="ja-JP" dirty="0"/>
              <a:t>Prototyping for </a:t>
            </a:r>
            <a:r>
              <a:rPr lang="en-US" altLang="ja-JP" dirty="0" smtClean="0"/>
              <a:t>empathy</a:t>
            </a:r>
          </a:p>
        </p:txBody>
      </p:sp>
    </p:spTree>
    <p:extLst>
      <p:ext uri="{BB962C8B-B14F-4D97-AF65-F5344CB8AC3E}">
        <p14:creationId xmlns:p14="http://schemas.microsoft.com/office/powerpoint/2010/main" val="34846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98984"/>
          </a:xfrm>
        </p:spPr>
        <p:txBody>
          <a:bodyPr>
            <a:normAutofit fontScale="90000"/>
          </a:bodyPr>
          <a:lstStyle/>
          <a:p>
            <a:r>
              <a:rPr kumimoji="1" lang="en-US" altLang="ja-JP" b="1" dirty="0" smtClean="0">
                <a:solidFill>
                  <a:srgbClr val="003399"/>
                </a:solidFill>
              </a:rPr>
              <a:t>How System/Design thinking merge?</a:t>
            </a:r>
            <a:endParaRPr kumimoji="1" lang="ja-JP" altLang="en-US" b="1" dirty="0">
              <a:solidFill>
                <a:srgbClr val="003399"/>
              </a:solidFill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3952641" y="2121341"/>
            <a:ext cx="5731927" cy="4510297"/>
            <a:chOff x="2629503" y="1427598"/>
            <a:chExt cx="5182857" cy="4078249"/>
          </a:xfrm>
        </p:grpSpPr>
        <p:sp>
          <p:nvSpPr>
            <p:cNvPr id="5" name="右矢印 4"/>
            <p:cNvSpPr/>
            <p:nvPr/>
          </p:nvSpPr>
          <p:spPr>
            <a:xfrm rot="18900000">
              <a:off x="3347864" y="2924944"/>
              <a:ext cx="4464496" cy="792088"/>
            </a:xfrm>
            <a:prstGeom prst="rightArrow">
              <a:avLst>
                <a:gd name="adj1" fmla="val 50000"/>
                <a:gd name="adj2" fmla="val 73802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正方形/長方形 5"/>
            <p:cNvSpPr/>
            <p:nvPr/>
          </p:nvSpPr>
          <p:spPr>
            <a:xfrm rot="18900000">
              <a:off x="2629503" y="1427598"/>
              <a:ext cx="360040" cy="407824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" name="正方形/長方形 7"/>
          <p:cNvSpPr/>
          <p:nvPr/>
        </p:nvSpPr>
        <p:spPr>
          <a:xfrm>
            <a:off x="3726079" y="1254770"/>
            <a:ext cx="33380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solidFill>
                  <a:srgbClr val="0066FF"/>
                </a:solidFill>
              </a:rPr>
              <a:t>Systems engineering:</a:t>
            </a:r>
            <a:endParaRPr lang="ja-JP" altLang="en-US" sz="2800" dirty="0">
              <a:solidFill>
                <a:srgbClr val="0066FF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10412" y="1974850"/>
            <a:ext cx="356341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 smtClean="0">
                <a:solidFill>
                  <a:srgbClr val="0066FF"/>
                </a:solidFill>
              </a:rPr>
              <a:t>V-model:</a:t>
            </a:r>
          </a:p>
          <a:p>
            <a:r>
              <a:rPr lang="en-US" altLang="ja-JP" sz="2000" b="1" dirty="0" smtClean="0">
                <a:solidFill>
                  <a:srgbClr val="0066FF"/>
                </a:solidFill>
              </a:rPr>
              <a:t>-Decomposition and integration</a:t>
            </a:r>
          </a:p>
          <a:p>
            <a:r>
              <a:rPr lang="en-US" altLang="ja-JP" sz="2000" b="1" dirty="0" smtClean="0">
                <a:solidFill>
                  <a:srgbClr val="0066FF"/>
                </a:solidFill>
              </a:rPr>
              <a:t>-Design and V&amp;V</a:t>
            </a:r>
            <a:endParaRPr lang="ja-JP" altLang="en-US" sz="2000" dirty="0">
              <a:solidFill>
                <a:srgbClr val="0066FF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2357352" y="3146143"/>
            <a:ext cx="29306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 smtClean="0">
                <a:solidFill>
                  <a:srgbClr val="0066FF"/>
                </a:solidFill>
              </a:rPr>
              <a:t>Requirement analysis</a:t>
            </a:r>
            <a:endParaRPr lang="ja-JP" altLang="en-US" sz="2000" dirty="0">
              <a:solidFill>
                <a:srgbClr val="0066FF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2780315" y="3753650"/>
            <a:ext cx="2708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 smtClean="0">
                <a:solidFill>
                  <a:srgbClr val="0066FF"/>
                </a:solidFill>
              </a:rPr>
              <a:t>System architecting</a:t>
            </a:r>
            <a:endParaRPr lang="ja-JP" altLang="en-US" sz="2000" dirty="0">
              <a:solidFill>
                <a:srgbClr val="0066FF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971466" y="4376489"/>
            <a:ext cx="1998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 smtClean="0">
                <a:solidFill>
                  <a:srgbClr val="0066FF"/>
                </a:solidFill>
              </a:rPr>
              <a:t>System design</a:t>
            </a:r>
            <a:endParaRPr lang="ja-JP" altLang="en-US" sz="2000" dirty="0">
              <a:solidFill>
                <a:srgbClr val="0066FF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3121501" y="4971216"/>
            <a:ext cx="25830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 smtClean="0">
                <a:solidFill>
                  <a:srgbClr val="0066FF"/>
                </a:solidFill>
              </a:rPr>
              <a:t>Component design</a:t>
            </a:r>
            <a:endParaRPr lang="ja-JP" altLang="en-US" sz="2000" dirty="0">
              <a:solidFill>
                <a:srgbClr val="0066FF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6308707" y="3583963"/>
            <a:ext cx="23677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 smtClean="0">
                <a:solidFill>
                  <a:srgbClr val="0066FF"/>
                </a:solidFill>
              </a:rPr>
              <a:t>Verification &amp; Validation</a:t>
            </a:r>
            <a:endParaRPr lang="ja-JP" altLang="en-US" sz="2000" dirty="0">
              <a:solidFill>
                <a:srgbClr val="0066FF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6406246" y="4376489"/>
            <a:ext cx="766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 smtClean="0">
                <a:solidFill>
                  <a:srgbClr val="0066FF"/>
                </a:solidFill>
              </a:rPr>
              <a:t>V&amp;V</a:t>
            </a:r>
            <a:endParaRPr lang="ja-JP" altLang="en-US" sz="2000" dirty="0">
              <a:solidFill>
                <a:srgbClr val="0066FF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6004113" y="4971216"/>
            <a:ext cx="766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 smtClean="0">
                <a:solidFill>
                  <a:srgbClr val="0066FF"/>
                </a:solidFill>
              </a:rPr>
              <a:t>V&amp;V</a:t>
            </a:r>
            <a:endParaRPr lang="ja-JP" altLang="en-US" sz="2000" dirty="0">
              <a:solidFill>
                <a:srgbClr val="0066FF"/>
              </a:solidFill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>
            <a:off x="5395094" y="4012763"/>
            <a:ext cx="951321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>
            <a:off x="4896828" y="4626176"/>
            <a:ext cx="1535014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>
            <a:off x="5613385" y="5236738"/>
            <a:ext cx="475661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正方形/長方形 23"/>
          <p:cNvSpPr/>
          <p:nvPr/>
        </p:nvSpPr>
        <p:spPr>
          <a:xfrm>
            <a:off x="72278" y="2004721"/>
            <a:ext cx="25875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solidFill>
                  <a:srgbClr val="FF0000"/>
                </a:solidFill>
              </a:rPr>
              <a:t>Design thinking: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66967" y="2766938"/>
            <a:ext cx="27048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</a:rPr>
              <a:t>Ethnographic observation and understanding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539552" y="3952165"/>
            <a:ext cx="25524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</a:rPr>
              <a:t>Innovation based on brain storming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5371649" y="3169369"/>
            <a:ext cx="35208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</a:rPr>
              <a:t>Prototyping for empathy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7414063" y="4207098"/>
            <a:ext cx="1729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</a:rPr>
              <a:t>Prototyping for test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1042884" y="6165304"/>
            <a:ext cx="71295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600" b="1" dirty="0" smtClean="0">
                <a:solidFill>
                  <a:srgbClr val="003399"/>
                </a:solidFill>
              </a:rPr>
              <a:t>What they aim are close each other!</a:t>
            </a:r>
            <a:endParaRPr lang="ja-JP" altLang="en-US" sz="36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79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Today’s outline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 smtClean="0"/>
              <a:t>Who am I?</a:t>
            </a:r>
          </a:p>
          <a:p>
            <a:r>
              <a:rPr lang="en-US" altLang="ja-JP" dirty="0"/>
              <a:t>Who are we</a:t>
            </a:r>
            <a:r>
              <a:rPr lang="en-US" altLang="ja-JP" dirty="0" smtClean="0"/>
              <a:t>? (Self introduction and practice of presenting)</a:t>
            </a:r>
          </a:p>
          <a:p>
            <a:pPr lvl="1"/>
            <a:r>
              <a:rPr kumimoji="1" lang="en-US" altLang="ja-JP" dirty="0" smtClean="0"/>
              <a:t>GCOE </a:t>
            </a:r>
            <a:r>
              <a:rPr kumimoji="1" lang="en-US" altLang="ja-JP" dirty="0" err="1" smtClean="0"/>
              <a:t>Ras</a:t>
            </a:r>
            <a:r>
              <a:rPr kumimoji="1" lang="en-US" altLang="ja-JP" dirty="0" smtClean="0"/>
              <a:t>, SDM students (Master and </a:t>
            </a:r>
            <a:r>
              <a:rPr kumimoji="1" lang="en-US" altLang="ja-JP" dirty="0" err="1" smtClean="0"/>
              <a:t>Ph.D</a:t>
            </a:r>
            <a:r>
              <a:rPr kumimoji="1" lang="en-US" altLang="ja-JP" dirty="0" smtClean="0"/>
              <a:t> course)</a:t>
            </a:r>
          </a:p>
          <a:p>
            <a:r>
              <a:rPr lang="en-US" altLang="ja-JP" dirty="0" smtClean="0"/>
              <a:t>What is SDM?</a:t>
            </a:r>
          </a:p>
          <a:p>
            <a:r>
              <a:rPr kumimoji="1" lang="en-US" altLang="ja-JP" dirty="0" smtClean="0"/>
              <a:t>What </a:t>
            </a:r>
            <a:r>
              <a:rPr lang="en-US" altLang="ja-JP" dirty="0" smtClean="0"/>
              <a:t>is SYSTEM THINKING</a:t>
            </a:r>
            <a:r>
              <a:rPr kumimoji="1" lang="en-US" altLang="ja-JP" dirty="0" smtClean="0"/>
              <a:t>?</a:t>
            </a:r>
          </a:p>
          <a:p>
            <a:r>
              <a:rPr lang="en-US" altLang="ja-JP" dirty="0" smtClean="0"/>
              <a:t>What is DESIZGN THINKING?</a:t>
            </a:r>
          </a:p>
          <a:p>
            <a:r>
              <a:rPr kumimoji="1" lang="en-US" altLang="ja-JP" dirty="0" smtClean="0"/>
              <a:t>Discussion on topics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8913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屈折矢印 4"/>
          <p:cNvSpPr>
            <a:spLocks/>
          </p:cNvSpPr>
          <p:nvPr/>
        </p:nvSpPr>
        <p:spPr bwMode="auto">
          <a:xfrm rot="2680784">
            <a:off x="2055813" y="-1084383"/>
            <a:ext cx="6256337" cy="7089776"/>
          </a:xfrm>
          <a:custGeom>
            <a:avLst/>
            <a:gdLst>
              <a:gd name="T0" fmla="*/ 4692253 w 6256337"/>
              <a:gd name="T1" fmla="*/ 0 h 7089776"/>
              <a:gd name="T2" fmla="*/ 3128169 w 6256337"/>
              <a:gd name="T3" fmla="*/ 1469676 h 7089776"/>
              <a:gd name="T4" fmla="*/ 0 w 6256337"/>
              <a:gd name="T5" fmla="*/ 6260496 h 7089776"/>
              <a:gd name="T6" fmla="*/ 2760765 w 6256337"/>
              <a:gd name="T7" fmla="*/ 7089776 h 7089776"/>
              <a:gd name="T8" fmla="*/ 5521530 w 6256337"/>
              <a:gd name="T9" fmla="*/ 4279724 h 7089776"/>
              <a:gd name="T10" fmla="*/ 6256337 w 6256337"/>
              <a:gd name="T11" fmla="*/ 1469676 h 7089776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6256337"/>
              <a:gd name="T19" fmla="*/ 5431221 h 7089776"/>
              <a:gd name="T20" fmla="*/ 5521530 w 6256337"/>
              <a:gd name="T21" fmla="*/ 7089776 h 708977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256337" h="7089776">
                <a:moveTo>
                  <a:pt x="0" y="5431221"/>
                </a:moveTo>
                <a:lnTo>
                  <a:pt x="3862975" y="5431221"/>
                </a:lnTo>
                <a:lnTo>
                  <a:pt x="3862975" y="1469676"/>
                </a:lnTo>
                <a:lnTo>
                  <a:pt x="3128169" y="1469676"/>
                </a:lnTo>
                <a:lnTo>
                  <a:pt x="4692253" y="0"/>
                </a:lnTo>
                <a:lnTo>
                  <a:pt x="6256337" y="1469676"/>
                </a:lnTo>
                <a:lnTo>
                  <a:pt x="5521530" y="1469676"/>
                </a:lnTo>
                <a:lnTo>
                  <a:pt x="5521530" y="7089776"/>
                </a:lnTo>
                <a:lnTo>
                  <a:pt x="0" y="7089776"/>
                </a:lnTo>
                <a:lnTo>
                  <a:pt x="0" y="543122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 cap="flat" cmpd="sng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+mn-ea"/>
              <a:cs typeface="ＭＳ Ｐゴシック" charset="-128"/>
            </a:endParaRPr>
          </a:p>
        </p:txBody>
      </p:sp>
      <p:sp>
        <p:nvSpPr>
          <p:cNvPr id="38" name="テキスト ボックス 37"/>
          <p:cNvSpPr txBox="1">
            <a:spLocks noChangeArrowheads="1"/>
          </p:cNvSpPr>
          <p:nvPr/>
        </p:nvSpPr>
        <p:spPr bwMode="auto">
          <a:xfrm>
            <a:off x="5220072" y="1397918"/>
            <a:ext cx="3384550" cy="369888"/>
          </a:xfrm>
          <a:prstGeom prst="rect">
            <a:avLst/>
          </a:prstGeom>
          <a:gradFill rotWithShape="1">
            <a:gsLst>
              <a:gs pos="0">
                <a:srgbClr val="2C5D98"/>
              </a:gs>
              <a:gs pos="80000">
                <a:srgbClr val="3C7BC7"/>
              </a:gs>
              <a:gs pos="100000">
                <a:srgbClr val="3A7CCB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>
                <a:solidFill>
                  <a:srgbClr val="FFFFFF"/>
                </a:solidFill>
                <a:latin typeface="Calibri" charset="0"/>
                <a:ea typeface="+mn-ea"/>
              </a:rPr>
              <a:t>    </a:t>
            </a:r>
            <a:r>
              <a:rPr lang="en-US" altLang="ja-JP" dirty="0">
                <a:solidFill>
                  <a:srgbClr val="FFFFFF"/>
                </a:solidFill>
                <a:latin typeface="Calibri" charset="0"/>
                <a:ea typeface="+mn-ea"/>
              </a:rPr>
              <a:t>Validation</a:t>
            </a:r>
            <a:endParaRPr lang="ja-JP" altLang="en-US" dirty="0">
              <a:solidFill>
                <a:srgbClr val="FFFFFF"/>
              </a:solidFill>
              <a:latin typeface="Calibri" charset="0"/>
              <a:ea typeface="+mn-ea"/>
            </a:endParaRPr>
          </a:p>
        </p:txBody>
      </p:sp>
      <p:sp>
        <p:nvSpPr>
          <p:cNvPr id="36" name="テキスト ボックス 35"/>
          <p:cNvSpPr txBox="1">
            <a:spLocks noChangeArrowheads="1"/>
          </p:cNvSpPr>
          <p:nvPr/>
        </p:nvSpPr>
        <p:spPr bwMode="auto">
          <a:xfrm>
            <a:off x="669574" y="5301581"/>
            <a:ext cx="3384550" cy="646112"/>
          </a:xfrm>
          <a:prstGeom prst="rect">
            <a:avLst/>
          </a:prstGeom>
          <a:gradFill rotWithShape="1">
            <a:gsLst>
              <a:gs pos="0">
                <a:srgbClr val="2C5D98"/>
              </a:gs>
              <a:gs pos="80000">
                <a:srgbClr val="3C7BC7"/>
              </a:gs>
              <a:gs pos="100000">
                <a:srgbClr val="3A7CCB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>
                <a:solidFill>
                  <a:srgbClr val="FFFFFF"/>
                </a:solidFill>
                <a:latin typeface="Calibri" charset="0"/>
                <a:ea typeface="+mn-ea"/>
              </a:rPr>
              <a:t>    </a:t>
            </a:r>
            <a:r>
              <a:rPr lang="en-US" altLang="ja-JP" dirty="0">
                <a:solidFill>
                  <a:srgbClr val="FFFFFF"/>
                </a:solidFill>
                <a:latin typeface="Calibri" charset="0"/>
                <a:ea typeface="+mn-ea"/>
              </a:rPr>
              <a:t>System Design and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solidFill>
                  <a:srgbClr val="FFFFFF"/>
                </a:solidFill>
                <a:latin typeface="Calibri" charset="0"/>
                <a:ea typeface="+mn-ea"/>
              </a:rPr>
              <a:t>Evaluation</a:t>
            </a:r>
            <a:endParaRPr lang="ja-JP" altLang="en-US" dirty="0">
              <a:solidFill>
                <a:srgbClr val="FFFFFF"/>
              </a:solidFill>
              <a:latin typeface="Calibri" charset="0"/>
              <a:ea typeface="+mn-ea"/>
            </a:endParaRPr>
          </a:p>
        </p:txBody>
      </p:sp>
      <p:sp>
        <p:nvSpPr>
          <p:cNvPr id="37" name="テキスト ボックス 36"/>
          <p:cNvSpPr txBox="1">
            <a:spLocks noChangeArrowheads="1"/>
          </p:cNvSpPr>
          <p:nvPr/>
        </p:nvSpPr>
        <p:spPr bwMode="auto">
          <a:xfrm>
            <a:off x="483762" y="3804568"/>
            <a:ext cx="3384550" cy="646113"/>
          </a:xfrm>
          <a:prstGeom prst="rect">
            <a:avLst/>
          </a:prstGeom>
          <a:gradFill rotWithShape="1">
            <a:gsLst>
              <a:gs pos="0">
                <a:srgbClr val="2C5D98"/>
              </a:gs>
              <a:gs pos="80000">
                <a:srgbClr val="3C7BC7"/>
              </a:gs>
              <a:gs pos="100000">
                <a:srgbClr val="3A7CCB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>
                <a:solidFill>
                  <a:srgbClr val="FFFFFF"/>
                </a:solidFill>
                <a:latin typeface="Calibri" charset="0"/>
                <a:ea typeface="+mn-ea"/>
              </a:rPr>
              <a:t>    </a:t>
            </a:r>
            <a:r>
              <a:rPr lang="en-US" altLang="ja-JP" dirty="0">
                <a:solidFill>
                  <a:srgbClr val="FFFFFF"/>
                </a:solidFill>
                <a:latin typeface="Calibri" charset="0"/>
                <a:ea typeface="+mn-ea"/>
              </a:rPr>
              <a:t>Understanding and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solidFill>
                  <a:srgbClr val="FFFFFF"/>
                </a:solidFill>
                <a:latin typeface="Calibri" charset="0"/>
                <a:ea typeface="+mn-ea"/>
              </a:rPr>
              <a:t>Architecting</a:t>
            </a:r>
            <a:endParaRPr lang="ja-JP" altLang="en-US" dirty="0">
              <a:solidFill>
                <a:srgbClr val="FFFFFF"/>
              </a:solidFill>
              <a:latin typeface="Calibri" charset="0"/>
              <a:ea typeface="+mn-ea"/>
            </a:endParaRPr>
          </a:p>
        </p:txBody>
      </p:sp>
      <p:sp>
        <p:nvSpPr>
          <p:cNvPr id="35" name="テキスト ボックス 34"/>
          <p:cNvSpPr txBox="1">
            <a:spLocks noChangeArrowheads="1"/>
          </p:cNvSpPr>
          <p:nvPr/>
        </p:nvSpPr>
        <p:spPr bwMode="auto">
          <a:xfrm>
            <a:off x="317521" y="2867943"/>
            <a:ext cx="3384550" cy="369888"/>
          </a:xfrm>
          <a:prstGeom prst="rect">
            <a:avLst/>
          </a:prstGeom>
          <a:gradFill rotWithShape="1">
            <a:gsLst>
              <a:gs pos="0">
                <a:srgbClr val="2C5D98"/>
              </a:gs>
              <a:gs pos="80000">
                <a:srgbClr val="3C7BC7"/>
              </a:gs>
              <a:gs pos="100000">
                <a:srgbClr val="3A7CCB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>
                <a:solidFill>
                  <a:srgbClr val="FFFFFF"/>
                </a:solidFill>
                <a:latin typeface="Calibri" charset="0"/>
                <a:ea typeface="+mn-ea"/>
              </a:rPr>
              <a:t>    </a:t>
            </a:r>
            <a:r>
              <a:rPr lang="en-US" altLang="ja-JP" dirty="0">
                <a:solidFill>
                  <a:srgbClr val="FFFFFF"/>
                </a:solidFill>
                <a:latin typeface="Calibri" charset="0"/>
                <a:ea typeface="+mn-ea"/>
              </a:rPr>
              <a:t>Idea Creation</a:t>
            </a:r>
            <a:endParaRPr lang="ja-JP" altLang="en-US" dirty="0">
              <a:solidFill>
                <a:srgbClr val="FFFFFF"/>
              </a:solidFill>
              <a:latin typeface="Calibri" charset="0"/>
              <a:ea typeface="+mn-ea"/>
            </a:endParaRPr>
          </a:p>
        </p:txBody>
      </p:sp>
      <p:sp>
        <p:nvSpPr>
          <p:cNvPr id="18" name="テキスト ボックス 17"/>
          <p:cNvSpPr txBox="1">
            <a:spLocks noChangeArrowheads="1"/>
          </p:cNvSpPr>
          <p:nvPr/>
        </p:nvSpPr>
        <p:spPr bwMode="auto">
          <a:xfrm>
            <a:off x="152400" y="1386806"/>
            <a:ext cx="3384550" cy="369887"/>
          </a:xfrm>
          <a:prstGeom prst="rect">
            <a:avLst/>
          </a:prstGeom>
          <a:gradFill rotWithShape="1">
            <a:gsLst>
              <a:gs pos="0">
                <a:srgbClr val="2C5D98"/>
              </a:gs>
              <a:gs pos="80000">
                <a:srgbClr val="3C7BC7"/>
              </a:gs>
              <a:gs pos="100000">
                <a:srgbClr val="3A7CCB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solidFill>
                  <a:srgbClr val="FFFFFF"/>
                </a:solidFill>
                <a:latin typeface="Calibri" charset="0"/>
                <a:ea typeface="+mn-ea"/>
              </a:rPr>
              <a:t>Start Up / Overview</a:t>
            </a:r>
            <a:endParaRPr lang="ja-JP" altLang="en-US" dirty="0">
              <a:solidFill>
                <a:srgbClr val="FFFFFF"/>
              </a:solidFill>
              <a:latin typeface="Calibri" charset="0"/>
              <a:ea typeface="+mn-ea"/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307975" y="1375693"/>
            <a:ext cx="301625" cy="36988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i="1" dirty="0">
                <a:solidFill>
                  <a:srgbClr val="FFFFFF"/>
                </a:solidFill>
              </a:rPr>
              <a:t>1</a:t>
            </a:r>
            <a:endParaRPr lang="ja-JP" altLang="en-US" i="1" dirty="0">
              <a:solidFill>
                <a:srgbClr val="FFFFFF"/>
              </a:solidFill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446109" y="2867943"/>
            <a:ext cx="301625" cy="36988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i="1">
                <a:solidFill>
                  <a:srgbClr val="FFFFFF"/>
                </a:solidFill>
              </a:rPr>
              <a:t>2</a:t>
            </a:r>
            <a:endParaRPr lang="ja-JP" altLang="en-US" i="1">
              <a:solidFill>
                <a:srgbClr val="FFFFFF"/>
              </a:solidFill>
            </a:endParaRP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582187" y="3942681"/>
            <a:ext cx="301625" cy="3683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i="1">
                <a:solidFill>
                  <a:srgbClr val="FFFFFF"/>
                </a:solidFill>
              </a:rPr>
              <a:t>3</a:t>
            </a:r>
            <a:endParaRPr lang="ja-JP" altLang="en-US" i="1">
              <a:solidFill>
                <a:srgbClr val="FFFFFF"/>
              </a:solidFill>
            </a:endParaRPr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869599" y="5439693"/>
            <a:ext cx="301625" cy="3683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i="1" dirty="0">
                <a:solidFill>
                  <a:srgbClr val="FFFFFF"/>
                </a:solidFill>
              </a:rPr>
              <a:t>4</a:t>
            </a:r>
            <a:endParaRPr lang="ja-JP" altLang="en-US" i="1" dirty="0">
              <a:solidFill>
                <a:srgbClr val="FFFFFF"/>
              </a:solidFill>
            </a:endParaRPr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5700713" y="1386806"/>
            <a:ext cx="301625" cy="36988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i="1">
                <a:solidFill>
                  <a:srgbClr val="FFFFFF"/>
                </a:solidFill>
              </a:rPr>
              <a:t>5</a:t>
            </a:r>
            <a:endParaRPr lang="ja-JP" altLang="en-US" i="1">
              <a:solidFill>
                <a:srgbClr val="FFFFFF"/>
              </a:solidFill>
            </a:endParaRPr>
          </a:p>
        </p:txBody>
      </p:sp>
      <p:sp>
        <p:nvSpPr>
          <p:cNvPr id="2" name="右矢印 1"/>
          <p:cNvSpPr/>
          <p:nvPr/>
        </p:nvSpPr>
        <p:spPr>
          <a:xfrm flipH="1">
            <a:off x="3635896" y="1340768"/>
            <a:ext cx="1449387" cy="48418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ja-JP" b="1" dirty="0">
                <a:solidFill>
                  <a:srgbClr val="003399"/>
                </a:solidFill>
              </a:rPr>
              <a:t>Methods </a:t>
            </a:r>
            <a:r>
              <a:rPr lang="en-US" altLang="ja-JP" b="1" smtClean="0">
                <a:solidFill>
                  <a:srgbClr val="003399"/>
                </a:solidFill>
              </a:rPr>
              <a:t>to be Learned</a:t>
            </a:r>
            <a:endParaRPr lang="ja-JP" altLang="en-US" b="1" dirty="0">
              <a:solidFill>
                <a:srgbClr val="003399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52401" y="1824956"/>
            <a:ext cx="417433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 smtClean="0"/>
              <a:t>Systems Engineering and Design </a:t>
            </a:r>
            <a:r>
              <a:rPr lang="en-US" altLang="ja-JP" dirty="0"/>
              <a:t>T</a:t>
            </a:r>
            <a:r>
              <a:rPr lang="en-US" altLang="ja-JP" dirty="0" smtClean="0"/>
              <a:t>hinking, </a:t>
            </a:r>
            <a:endParaRPr lang="ja-JP" altLang="en-US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 smtClean="0"/>
              <a:t>V-model, Team </a:t>
            </a:r>
            <a:r>
              <a:rPr lang="en-US" altLang="ja-JP" dirty="0"/>
              <a:t>B</a:t>
            </a:r>
            <a:r>
              <a:rPr lang="en-US" altLang="ja-JP" dirty="0" smtClean="0"/>
              <a:t>uilding, Repeat for Innovation, Philosophy of Design</a:t>
            </a:r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0221" y="3299743"/>
            <a:ext cx="410458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 smtClean="0"/>
              <a:t>Brainstorming, KJ-method, Mind Map etc.</a:t>
            </a:r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69475" y="4561806"/>
            <a:ext cx="549156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 smtClean="0"/>
              <a:t>Fieldwork, Ethnography, Participatory Observation,</a:t>
            </a:r>
            <a:endParaRPr lang="en-US" altLang="ja-JP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/>
              <a:t>CVCA, WCA, </a:t>
            </a:r>
            <a:r>
              <a:rPr lang="en-US" altLang="ja-JP" dirty="0" smtClean="0"/>
              <a:t>Value Graph, Scenario Graph, Use </a:t>
            </a:r>
            <a:r>
              <a:rPr lang="en-US" altLang="ja-JP" dirty="0"/>
              <a:t>C</a:t>
            </a:r>
            <a:r>
              <a:rPr lang="en-US" altLang="ja-JP" dirty="0" smtClean="0"/>
              <a:t>ase, </a:t>
            </a:r>
            <a:r>
              <a:rPr lang="en-US" altLang="ja-JP" dirty="0" err="1" smtClean="0"/>
              <a:t>etc</a:t>
            </a:r>
            <a:r>
              <a:rPr lang="en-US" altLang="ja-JP" dirty="0" smtClean="0"/>
              <a:t> </a:t>
            </a:r>
            <a:endParaRPr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69748" y="5974681"/>
            <a:ext cx="61345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 smtClean="0"/>
              <a:t>Enabler Flame Work, </a:t>
            </a:r>
            <a:r>
              <a:rPr lang="en-US" altLang="ja-JP" dirty="0"/>
              <a:t>QFD, FFBD, OPM</a:t>
            </a:r>
            <a:r>
              <a:rPr lang="en-US" altLang="ja-JP" dirty="0" smtClean="0"/>
              <a:t>, Morphological Analysis, </a:t>
            </a:r>
            <a:endParaRPr lang="ja-JP" altLang="en-US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 smtClean="0"/>
              <a:t>Pugh Concept Selection, Prototyping for Empathy, etc.</a:t>
            </a:r>
            <a:endParaRPr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292080" y="1824956"/>
            <a:ext cx="3299621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 smtClean="0"/>
              <a:t>Prototyping for Test,</a:t>
            </a:r>
            <a:endParaRPr lang="ja-JP" altLang="en-US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/>
              <a:t>AHP, </a:t>
            </a:r>
            <a:r>
              <a:rPr lang="en-US" altLang="ja-JP" dirty="0" smtClean="0"/>
              <a:t>Interview (to Professionals),</a:t>
            </a:r>
            <a:endParaRPr lang="en-US" altLang="ja-JP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 smtClean="0"/>
              <a:t>Questionnaire, Social Experiment</a:t>
            </a:r>
            <a:endParaRPr lang="ja-JP" altLang="en-US" dirty="0"/>
          </a:p>
        </p:txBody>
      </p:sp>
      <p:pic>
        <p:nvPicPr>
          <p:cNvPr id="21" name="Picture 7" descr="DSC_05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80520" y="3299743"/>
            <a:ext cx="2657093" cy="190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67086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b="1" dirty="0" smtClean="0"/>
              <a:t>Discussion on topics </a:t>
            </a:r>
            <a:r>
              <a:rPr lang="en-US" altLang="ja-JP" b="1" dirty="0" smtClean="0"/>
              <a:t>and team building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b="1" dirty="0" smtClean="0">
                <a:solidFill>
                  <a:srgbClr val="003399"/>
                </a:solidFill>
              </a:rPr>
              <a:t>What kind of innovative solution do you want to get?</a:t>
            </a:r>
          </a:p>
          <a:p>
            <a:r>
              <a:rPr lang="en-US" altLang="ja-JP" b="1" dirty="0"/>
              <a:t>How to </a:t>
            </a:r>
            <a:r>
              <a:rPr lang="en-US" altLang="ja-JP" b="1" dirty="0" smtClean="0"/>
              <a:t>brainstorm? </a:t>
            </a:r>
            <a:r>
              <a:rPr lang="en-US" altLang="ja-JP" sz="2600" dirty="0" smtClean="0"/>
              <a:t>(by IDEO, California)</a:t>
            </a:r>
          </a:p>
          <a:p>
            <a:pPr lvl="1"/>
            <a:r>
              <a:rPr lang="en-US" altLang="ja-JP" dirty="0" smtClean="0"/>
              <a:t>stay focused on the topic</a:t>
            </a:r>
          </a:p>
          <a:p>
            <a:pPr lvl="1"/>
            <a:r>
              <a:rPr lang="en-US" altLang="ja-JP" dirty="0" smtClean="0"/>
              <a:t>encourage wild ideas</a:t>
            </a:r>
          </a:p>
          <a:p>
            <a:pPr lvl="1"/>
            <a:r>
              <a:rPr lang="en-US" altLang="ja-JP" dirty="0" smtClean="0"/>
              <a:t>defer judgment to avoid interrupting the flow of ideas</a:t>
            </a:r>
          </a:p>
          <a:p>
            <a:pPr lvl="1"/>
            <a:r>
              <a:rPr lang="en-US" altLang="ja-JP" dirty="0" smtClean="0"/>
              <a:t>build on the ideas of others</a:t>
            </a:r>
          </a:p>
          <a:p>
            <a:pPr lvl="1"/>
            <a:r>
              <a:rPr lang="en-US" altLang="ja-JP" dirty="0" smtClean="0"/>
              <a:t>hold only one conversation at a time to ensure that introverts also got their say</a:t>
            </a:r>
          </a:p>
          <a:p>
            <a:pPr lvl="1"/>
            <a:r>
              <a:rPr lang="en-US" altLang="ja-JP" dirty="0" smtClean="0"/>
              <a:t>go for quantity (150 ideas in 30 to 45 minutes)</a:t>
            </a:r>
          </a:p>
          <a:p>
            <a:pPr lvl="1"/>
            <a:r>
              <a:rPr lang="en-US" altLang="ja-JP" dirty="0" smtClean="0"/>
              <a:t>be visual</a:t>
            </a:r>
          </a:p>
          <a:p>
            <a:pPr lvl="1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6052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Keio_ALPS_WS1_Brainstorming_Creativity_v1_annotated1_ページ_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2" t="52536" r="20302" b="13164"/>
          <a:stretch>
            <a:fillRect/>
          </a:stretch>
        </p:blipFill>
        <p:spPr bwMode="auto">
          <a:xfrm>
            <a:off x="211138" y="157163"/>
            <a:ext cx="87503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テキスト ボックス 2"/>
          <p:cNvSpPr txBox="1">
            <a:spLocks noChangeArrowheads="1"/>
          </p:cNvSpPr>
          <p:nvPr/>
        </p:nvSpPr>
        <p:spPr bwMode="auto">
          <a:xfrm>
            <a:off x="7715250" y="2041525"/>
            <a:ext cx="1117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>
                <a:solidFill>
                  <a:srgbClr val="006600"/>
                </a:solidFill>
              </a:rPr>
              <a:t>５～１０名</a:t>
            </a:r>
          </a:p>
        </p:txBody>
      </p:sp>
    </p:spTree>
    <p:extLst>
      <p:ext uri="{BB962C8B-B14F-4D97-AF65-F5344CB8AC3E}">
        <p14:creationId xmlns:p14="http://schemas.microsoft.com/office/powerpoint/2010/main" val="106764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Keio_ALPS_WS1_Brainstorming_Creativity_v1_annotated1_ページ_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4" t="52528" r="20334" b="12926"/>
          <a:stretch>
            <a:fillRect/>
          </a:stretch>
        </p:blipFill>
        <p:spPr bwMode="auto">
          <a:xfrm>
            <a:off x="107950" y="125413"/>
            <a:ext cx="8893175" cy="665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テキスト ボックス 3"/>
          <p:cNvSpPr txBox="1">
            <a:spLocks noChangeArrowheads="1"/>
          </p:cNvSpPr>
          <p:nvPr/>
        </p:nvSpPr>
        <p:spPr bwMode="auto">
          <a:xfrm>
            <a:off x="7072313" y="428625"/>
            <a:ext cx="1527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/>
              <a:t>創造性を殺す</a:t>
            </a:r>
            <a:endParaRPr lang="en-US" altLang="ja-JP"/>
          </a:p>
          <a:p>
            <a:pPr eaLnBrk="1" hangingPunct="1"/>
            <a:r>
              <a:rPr lang="ja-JP" altLang="en-US"/>
              <a:t>ダメな言い方</a:t>
            </a:r>
          </a:p>
        </p:txBody>
      </p:sp>
      <p:sp>
        <p:nvSpPr>
          <p:cNvPr id="47108" name="テキスト ボックス 3"/>
          <p:cNvSpPr txBox="1">
            <a:spLocks noChangeArrowheads="1"/>
          </p:cNvSpPr>
          <p:nvPr/>
        </p:nvSpPr>
        <p:spPr bwMode="auto">
          <a:xfrm>
            <a:off x="5500688" y="3857625"/>
            <a:ext cx="22367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1600">
                <a:latin typeface="HGS創英ﾌﾟﾚｾﾞﾝｽEB" charset="0"/>
                <a:ea typeface="HGS創英ﾌﾟﾚｾﾞﾝｽEB" charset="0"/>
                <a:cs typeface="HGS創英ﾌﾟﾚｾﾞﾝｽEB" charset="0"/>
              </a:rPr>
              <a:t>全然的を得ていないよ</a:t>
            </a:r>
          </a:p>
        </p:txBody>
      </p:sp>
      <p:sp>
        <p:nvSpPr>
          <p:cNvPr id="47109" name="正方形/長方形 4"/>
          <p:cNvSpPr>
            <a:spLocks noChangeArrowheads="1"/>
          </p:cNvSpPr>
          <p:nvPr/>
        </p:nvSpPr>
        <p:spPr bwMode="auto">
          <a:xfrm>
            <a:off x="5715000" y="5164138"/>
            <a:ext cx="2492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>
                <a:latin typeface="HGS創英ﾌﾟﾚｾﾞﾝｽEB" charset="0"/>
                <a:ea typeface="HGS創英ﾌﾟﾚｾﾞﾝｽEB" charset="0"/>
                <a:cs typeface="HGS創英ﾌﾟﾚｾﾞﾝｽEB" charset="0"/>
              </a:rPr>
              <a:t>それはもう知ってるよ</a:t>
            </a:r>
          </a:p>
        </p:txBody>
      </p:sp>
      <p:sp>
        <p:nvSpPr>
          <p:cNvPr id="47110" name="正方形/長方形 5"/>
          <p:cNvSpPr>
            <a:spLocks noChangeArrowheads="1"/>
          </p:cNvSpPr>
          <p:nvPr/>
        </p:nvSpPr>
        <p:spPr bwMode="auto">
          <a:xfrm>
            <a:off x="5143500" y="5429250"/>
            <a:ext cx="3878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>
                <a:latin typeface="HGS創英ﾌﾟﾚｾﾞﾝｽEB" charset="0"/>
                <a:ea typeface="HGS創英ﾌﾟﾚｾﾞﾝｽEB" charset="0"/>
                <a:cs typeface="HGS創英ﾌﾟﾚｾﾞﾝｽEB" charset="0"/>
              </a:rPr>
              <a:t>それはもうわかったから次へ行こう</a:t>
            </a:r>
          </a:p>
        </p:txBody>
      </p:sp>
      <p:sp>
        <p:nvSpPr>
          <p:cNvPr id="47111" name="テキスト ボックス 6"/>
          <p:cNvSpPr txBox="1">
            <a:spLocks noChangeArrowheads="1"/>
          </p:cNvSpPr>
          <p:nvPr/>
        </p:nvSpPr>
        <p:spPr bwMode="auto">
          <a:xfrm>
            <a:off x="5286375" y="3613150"/>
            <a:ext cx="22367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1600">
                <a:latin typeface="HGS創英ﾌﾟﾚｾﾞﾝｽEB" charset="0"/>
                <a:ea typeface="HGS創英ﾌﾟﾚｾﾞﾝｽEB" charset="0"/>
                <a:cs typeface="HGS創英ﾌﾟﾚｾﾞﾝｽEB" charset="0"/>
              </a:rPr>
              <a:t>まじめにやれないの？</a:t>
            </a:r>
          </a:p>
        </p:txBody>
      </p:sp>
      <p:sp>
        <p:nvSpPr>
          <p:cNvPr id="47112" name="テキスト ボックス 7"/>
          <p:cNvSpPr txBox="1">
            <a:spLocks noChangeArrowheads="1"/>
          </p:cNvSpPr>
          <p:nvPr/>
        </p:nvSpPr>
        <p:spPr bwMode="auto">
          <a:xfrm>
            <a:off x="5929313" y="3357563"/>
            <a:ext cx="28527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1600">
                <a:latin typeface="HGS創英ﾌﾟﾚｾﾞﾝｽEB" charset="0"/>
                <a:ea typeface="HGS創英ﾌﾟﾚｾﾞﾝｽEB" charset="0"/>
                <a:cs typeface="HGS創英ﾌﾟﾚｾﾞﾝｽEB" charset="0"/>
              </a:rPr>
              <a:t>だいたいやったことあんの？</a:t>
            </a:r>
          </a:p>
        </p:txBody>
      </p:sp>
      <p:sp>
        <p:nvSpPr>
          <p:cNvPr id="47113" name="テキスト ボックス 8"/>
          <p:cNvSpPr txBox="1">
            <a:spLocks noChangeArrowheads="1"/>
          </p:cNvSpPr>
          <p:nvPr/>
        </p:nvSpPr>
        <p:spPr bwMode="auto">
          <a:xfrm>
            <a:off x="4786313" y="3071813"/>
            <a:ext cx="38814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1600">
                <a:latin typeface="HGS創英ﾌﾟﾚｾﾞﾝｽEB" charset="0"/>
                <a:ea typeface="HGS創英ﾌﾟﾚｾﾞﾝｽEB" charset="0"/>
                <a:cs typeface="HGS創英ﾌﾟﾚｾﾞﾝｽEB" charset="0"/>
              </a:rPr>
              <a:t>評論じゃなく、</a:t>
            </a:r>
            <a:r>
              <a:rPr lang="ja-JP" altLang="en-US" sz="1600" b="1">
                <a:latin typeface="ＭＳ Ｐゴシック" charset="0"/>
              </a:rPr>
              <a:t>君の</a:t>
            </a:r>
            <a:r>
              <a:rPr lang="ja-JP" altLang="en-US" sz="1600">
                <a:latin typeface="HGS創英ﾌﾟﾚｾﾞﾝｽEB" charset="0"/>
                <a:ea typeface="HGS創英ﾌﾟﾚｾﾞﾝｽEB" charset="0"/>
                <a:cs typeface="HGS創英ﾌﾟﾚｾﾞﾝｽEB" charset="0"/>
              </a:rPr>
              <a:t>経験を聞きたいんだ</a:t>
            </a:r>
          </a:p>
        </p:txBody>
      </p:sp>
      <p:sp>
        <p:nvSpPr>
          <p:cNvPr id="47114" name="テキスト ボックス 9"/>
          <p:cNvSpPr txBox="1">
            <a:spLocks noChangeArrowheads="1"/>
          </p:cNvSpPr>
          <p:nvPr/>
        </p:nvSpPr>
        <p:spPr bwMode="auto">
          <a:xfrm>
            <a:off x="5072063" y="2613025"/>
            <a:ext cx="26463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1600">
                <a:latin typeface="HGS創英ﾌﾟﾚｾﾞﾝｽEB" charset="0"/>
                <a:ea typeface="HGS創英ﾌﾟﾚｾﾞﾝｽEB" charset="0"/>
                <a:cs typeface="HGS創英ﾌﾟﾚｾﾞﾝｽEB" charset="0"/>
              </a:rPr>
              <a:t>そんなの誰が買うかな！？</a:t>
            </a:r>
          </a:p>
        </p:txBody>
      </p:sp>
      <p:sp>
        <p:nvSpPr>
          <p:cNvPr id="47115" name="テキスト ボックス 10"/>
          <p:cNvSpPr txBox="1">
            <a:spLocks noChangeArrowheads="1"/>
          </p:cNvSpPr>
          <p:nvPr/>
        </p:nvSpPr>
        <p:spPr bwMode="auto">
          <a:xfrm>
            <a:off x="4357688" y="2835275"/>
            <a:ext cx="32623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1600">
                <a:latin typeface="HGS創英ﾌﾟﾚｾﾞﾝｽEB" charset="0"/>
                <a:ea typeface="HGS創英ﾌﾟﾚｾﾞﾝｽEB" charset="0"/>
                <a:cs typeface="HGS創英ﾌﾟﾚｾﾞﾝｽEB" charset="0"/>
              </a:rPr>
              <a:t>そういう見方は違うんじゃない？</a:t>
            </a:r>
          </a:p>
        </p:txBody>
      </p:sp>
      <p:sp>
        <p:nvSpPr>
          <p:cNvPr id="47116" name="テキスト ボックス 11"/>
          <p:cNvSpPr txBox="1">
            <a:spLocks noChangeArrowheads="1"/>
          </p:cNvSpPr>
          <p:nvPr/>
        </p:nvSpPr>
        <p:spPr bwMode="auto">
          <a:xfrm>
            <a:off x="5143500" y="1785938"/>
            <a:ext cx="4000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1600">
                <a:latin typeface="HGS創英ﾌﾟﾚｾﾞﾝｽEB" charset="0"/>
                <a:ea typeface="HGS創英ﾌﾟﾚｾﾞﾝｽEB" charset="0"/>
                <a:cs typeface="HGS創英ﾌﾟﾚｾﾞﾝｽEB" charset="0"/>
              </a:rPr>
              <a:t>どうして変えるんだよ。うまくいってるからいいじゃん。</a:t>
            </a:r>
          </a:p>
        </p:txBody>
      </p:sp>
      <p:sp>
        <p:nvSpPr>
          <p:cNvPr id="47117" name="テキスト ボックス 12"/>
          <p:cNvSpPr txBox="1">
            <a:spLocks noChangeArrowheads="1"/>
          </p:cNvSpPr>
          <p:nvPr/>
        </p:nvSpPr>
        <p:spPr bwMode="auto">
          <a:xfrm>
            <a:off x="4929188" y="4398963"/>
            <a:ext cx="4083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1600">
                <a:latin typeface="HGS創英ﾌﾟﾚｾﾞﾝｽEB" charset="0"/>
                <a:ea typeface="HGS創英ﾌﾟﾚｾﾞﾝｽEB" charset="0"/>
                <a:cs typeface="HGS創英ﾌﾟﾚｾﾞﾝｽEB" charset="0"/>
              </a:rPr>
              <a:t>俺がどこの大学を出たか知っているのか？</a:t>
            </a:r>
          </a:p>
        </p:txBody>
      </p:sp>
    </p:spTree>
    <p:extLst>
      <p:ext uri="{BB962C8B-B14F-4D97-AF65-F5344CB8AC3E}">
        <p14:creationId xmlns:p14="http://schemas.microsoft.com/office/powerpoint/2010/main" val="26992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Keio_ALPS_WS1_Brainstorming_Creativity_v1_annotated1_ページ_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1" t="12770" r="19426" b="52225"/>
          <a:stretch>
            <a:fillRect/>
          </a:stretch>
        </p:blipFill>
        <p:spPr bwMode="auto">
          <a:xfrm>
            <a:off x="171450" y="84138"/>
            <a:ext cx="8964613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80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円/楕円 11"/>
          <p:cNvSpPr/>
          <p:nvPr/>
        </p:nvSpPr>
        <p:spPr>
          <a:xfrm>
            <a:off x="613128" y="3171411"/>
            <a:ext cx="8014458" cy="1863805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5838" y="-27384"/>
            <a:ext cx="5390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Whole View that  I want you to understand</a:t>
            </a:r>
            <a:r>
              <a:rPr kumimoji="1" lang="ja-JP" altLang="en-US" dirty="0" smtClean="0"/>
              <a:t>（</a:t>
            </a:r>
            <a:r>
              <a:rPr kumimoji="1" lang="en-US" altLang="ja-JP" dirty="0" smtClean="0"/>
              <a:t>by </a:t>
            </a:r>
            <a:r>
              <a:rPr kumimoji="1" lang="en-US" altLang="ja-JP" dirty="0" err="1" smtClean="0"/>
              <a:t>Maeno</a:t>
            </a:r>
            <a:r>
              <a:rPr kumimoji="1"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863000" y="3346599"/>
            <a:ext cx="1666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Objective world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751899" y="3229807"/>
            <a:ext cx="177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Subjective World</a:t>
            </a:r>
            <a:endParaRPr kumimoji="1" lang="ja-JP" altLang="en-US" dirty="0"/>
          </a:p>
        </p:txBody>
      </p:sp>
      <p:sp>
        <p:nvSpPr>
          <p:cNvPr id="13" name="円/楕円 12"/>
          <p:cNvSpPr/>
          <p:nvPr/>
        </p:nvSpPr>
        <p:spPr>
          <a:xfrm>
            <a:off x="3104535" y="5854033"/>
            <a:ext cx="3098262" cy="720517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95B3D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5" name="直線コネクタ 14"/>
          <p:cNvCxnSpPr>
            <a:stCxn id="5" idx="1"/>
            <a:endCxn id="13" idx="2"/>
          </p:cNvCxnSpPr>
          <p:nvPr/>
        </p:nvCxnSpPr>
        <p:spPr>
          <a:xfrm flipH="1">
            <a:off x="3104535" y="4597238"/>
            <a:ext cx="785035" cy="161705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>
            <a:stCxn id="5" idx="3"/>
            <a:endCxn id="13" idx="6"/>
          </p:cNvCxnSpPr>
          <p:nvPr/>
        </p:nvCxnSpPr>
        <p:spPr>
          <a:xfrm>
            <a:off x="4902476" y="4597238"/>
            <a:ext cx="1300321" cy="161705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円/楕円 17"/>
          <p:cNvSpPr/>
          <p:nvPr/>
        </p:nvSpPr>
        <p:spPr>
          <a:xfrm flipV="1">
            <a:off x="3434571" y="6199693"/>
            <a:ext cx="588841" cy="136938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円/楕円 18"/>
          <p:cNvSpPr/>
          <p:nvPr/>
        </p:nvSpPr>
        <p:spPr>
          <a:xfrm flipV="1">
            <a:off x="3852195" y="5978098"/>
            <a:ext cx="588841" cy="136938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円/楕円 19"/>
          <p:cNvSpPr/>
          <p:nvPr/>
        </p:nvSpPr>
        <p:spPr>
          <a:xfrm flipV="1">
            <a:off x="4054107" y="6279098"/>
            <a:ext cx="588841" cy="136938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円/楕円 20"/>
          <p:cNvSpPr/>
          <p:nvPr/>
        </p:nvSpPr>
        <p:spPr>
          <a:xfrm flipV="1">
            <a:off x="4585160" y="6004359"/>
            <a:ext cx="588841" cy="136938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円/楕円 21"/>
          <p:cNvSpPr/>
          <p:nvPr/>
        </p:nvSpPr>
        <p:spPr>
          <a:xfrm flipV="1">
            <a:off x="5378161" y="6121444"/>
            <a:ext cx="588841" cy="136938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円/楕円 22"/>
          <p:cNvSpPr/>
          <p:nvPr/>
        </p:nvSpPr>
        <p:spPr>
          <a:xfrm flipV="1">
            <a:off x="4760124" y="6243783"/>
            <a:ext cx="588841" cy="136938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422238" y="5085184"/>
            <a:ext cx="1494447" cy="646331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Reductionist’s</a:t>
            </a:r>
          </a:p>
          <a:p>
            <a:pPr algn="ctr"/>
            <a:r>
              <a:rPr lang="en-US" altLang="ja-JP" dirty="0" smtClean="0"/>
              <a:t>Approach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633325" y="5674022"/>
            <a:ext cx="18991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8000"/>
                </a:solidFill>
              </a:rPr>
              <a:t>Logical thinking</a:t>
            </a:r>
          </a:p>
          <a:p>
            <a:r>
              <a:rPr lang="en-US" altLang="ja-JP" b="1" dirty="0" smtClean="0">
                <a:solidFill>
                  <a:srgbClr val="008000"/>
                </a:solidFill>
              </a:rPr>
              <a:t>MECE</a:t>
            </a:r>
          </a:p>
          <a:p>
            <a:r>
              <a:rPr kumimoji="1" lang="en-US" altLang="ja-JP" b="1" dirty="0" smtClean="0">
                <a:solidFill>
                  <a:srgbClr val="008000"/>
                </a:solidFill>
              </a:rPr>
              <a:t>Prototype for test</a:t>
            </a:r>
            <a:endParaRPr kumimoji="1" lang="ja-JP" altLang="en-US" b="1" dirty="0">
              <a:solidFill>
                <a:srgbClr val="00800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598477" y="3069600"/>
            <a:ext cx="1110250" cy="646331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Human centered</a:t>
            </a:r>
            <a:endParaRPr kumimoji="1" lang="ja-JP" altLang="en-US" dirty="0"/>
          </a:p>
        </p:txBody>
      </p:sp>
      <p:sp>
        <p:nvSpPr>
          <p:cNvPr id="27" name="円/楕円 26"/>
          <p:cNvSpPr/>
          <p:nvPr/>
        </p:nvSpPr>
        <p:spPr>
          <a:xfrm>
            <a:off x="1030602" y="1290866"/>
            <a:ext cx="3098262" cy="720517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8" name="円/楕円 27"/>
          <p:cNvSpPr/>
          <p:nvPr/>
        </p:nvSpPr>
        <p:spPr>
          <a:xfrm>
            <a:off x="4991351" y="1290866"/>
            <a:ext cx="3098262" cy="720517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0" name="直線コネクタ 29"/>
          <p:cNvCxnSpPr>
            <a:stCxn id="12" idx="2"/>
          </p:cNvCxnSpPr>
          <p:nvPr/>
        </p:nvCxnSpPr>
        <p:spPr>
          <a:xfrm flipV="1">
            <a:off x="613128" y="1651124"/>
            <a:ext cx="417474" cy="245219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>
            <a:stCxn id="27" idx="6"/>
            <a:endCxn id="12" idx="6"/>
          </p:cNvCxnSpPr>
          <p:nvPr/>
        </p:nvCxnSpPr>
        <p:spPr>
          <a:xfrm>
            <a:off x="4128864" y="1651125"/>
            <a:ext cx="4498722" cy="2452189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>
            <a:stCxn id="28" idx="2"/>
            <a:endCxn id="12" idx="2"/>
          </p:cNvCxnSpPr>
          <p:nvPr/>
        </p:nvCxnSpPr>
        <p:spPr>
          <a:xfrm flipH="1">
            <a:off x="613128" y="1651125"/>
            <a:ext cx="4378223" cy="2452189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>
            <a:stCxn id="12" idx="6"/>
            <a:endCxn id="28" idx="6"/>
          </p:cNvCxnSpPr>
          <p:nvPr/>
        </p:nvCxnSpPr>
        <p:spPr>
          <a:xfrm flipH="1" flipV="1">
            <a:off x="8089613" y="1651125"/>
            <a:ext cx="537973" cy="2452189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/>
          <p:cNvSpPr txBox="1"/>
          <p:nvPr/>
        </p:nvSpPr>
        <p:spPr>
          <a:xfrm>
            <a:off x="974084" y="1466459"/>
            <a:ext cx="7270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Various viewpoints,</a:t>
            </a:r>
            <a:r>
              <a:rPr lang="ja-JP" altLang="en-US" dirty="0"/>
              <a:t> </a:t>
            </a:r>
            <a:r>
              <a:rPr lang="en-US" altLang="ja-JP" dirty="0" smtClean="0"/>
              <a:t>scale in time and space, overview of multiple constraint</a:t>
            </a:r>
            <a:endParaRPr kumimoji="1" lang="ja-JP" altLang="en-US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889919" y="505335"/>
            <a:ext cx="1219806" cy="92333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Multi and Meta Thinking</a:t>
            </a:r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611560" y="2347364"/>
            <a:ext cx="1340321" cy="646331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Collective</a:t>
            </a:r>
          </a:p>
          <a:p>
            <a:pPr algn="ctr"/>
            <a:r>
              <a:rPr kumimoji="1" lang="en-US" altLang="ja-JP" dirty="0" smtClean="0"/>
              <a:t>Intelligence</a:t>
            </a:r>
            <a:endParaRPr kumimoji="1" lang="ja-JP" altLang="en-US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997750" y="2334236"/>
            <a:ext cx="1408300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visualization</a:t>
            </a:r>
            <a:endParaRPr kumimoji="1" lang="ja-JP" altLang="en-US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4348528" y="2178539"/>
            <a:ext cx="1230844" cy="646331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Divergence Thinking</a:t>
            </a:r>
            <a:endParaRPr kumimoji="1" lang="ja-JP" altLang="en-US" dirty="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1951881" y="2057237"/>
            <a:ext cx="2684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8000"/>
                </a:solidFill>
              </a:rPr>
              <a:t>Brain storming</a:t>
            </a:r>
          </a:p>
          <a:p>
            <a:r>
              <a:rPr lang="en-US" altLang="ja-JP" b="1" dirty="0" smtClean="0">
                <a:solidFill>
                  <a:srgbClr val="008000"/>
                </a:solidFill>
              </a:rPr>
              <a:t>Prototype for empathy</a:t>
            </a:r>
          </a:p>
          <a:p>
            <a:r>
              <a:rPr kumimoji="1" lang="en-US" altLang="ja-JP" b="1" dirty="0" smtClean="0">
                <a:solidFill>
                  <a:srgbClr val="008000"/>
                </a:solidFill>
              </a:rPr>
              <a:t>Pugh concept selection</a:t>
            </a:r>
            <a:endParaRPr kumimoji="1" lang="ja-JP" altLang="en-US" b="1" dirty="0">
              <a:solidFill>
                <a:srgbClr val="008000"/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5658877" y="2178539"/>
            <a:ext cx="1649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8000"/>
                </a:solidFill>
              </a:rPr>
              <a:t>Causal Loop</a:t>
            </a:r>
          </a:p>
          <a:p>
            <a:r>
              <a:rPr kumimoji="1" lang="en-US" altLang="ja-JP" b="1" dirty="0" smtClean="0">
                <a:solidFill>
                  <a:srgbClr val="008000"/>
                </a:solidFill>
              </a:rPr>
              <a:t>CVCA/WCA</a:t>
            </a:r>
          </a:p>
          <a:p>
            <a:r>
              <a:rPr lang="en-US" altLang="ja-JP" b="1" dirty="0" smtClean="0">
                <a:solidFill>
                  <a:srgbClr val="008000"/>
                </a:solidFill>
              </a:rPr>
              <a:t>Scenario graph</a:t>
            </a:r>
            <a:endParaRPr kumimoji="1" lang="ja-JP" altLang="en-US" b="1" dirty="0">
              <a:solidFill>
                <a:srgbClr val="008000"/>
              </a:solidFill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5159938" y="582713"/>
            <a:ext cx="2468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8000"/>
                </a:solidFill>
              </a:rPr>
              <a:t>How-Why diagram</a:t>
            </a:r>
          </a:p>
          <a:p>
            <a:r>
              <a:rPr lang="en-US" altLang="ja-JP" b="1" dirty="0" smtClean="0">
                <a:solidFill>
                  <a:srgbClr val="008000"/>
                </a:solidFill>
              </a:rPr>
              <a:t>Enabler framework</a:t>
            </a:r>
            <a:endParaRPr kumimoji="1" lang="ja-JP" altLang="en-US" b="1" dirty="0">
              <a:solidFill>
                <a:srgbClr val="008000"/>
              </a:solidFill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1258125" y="5608553"/>
            <a:ext cx="1530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8000"/>
                </a:solidFill>
              </a:rPr>
              <a:t>Ethnography</a:t>
            </a:r>
          </a:p>
          <a:p>
            <a:r>
              <a:rPr kumimoji="1" lang="en-US" altLang="ja-JP" b="1" dirty="0" smtClean="0">
                <a:solidFill>
                  <a:srgbClr val="008000"/>
                </a:solidFill>
              </a:rPr>
              <a:t>Fieldwork</a:t>
            </a:r>
            <a:endParaRPr kumimoji="1" lang="ja-JP" altLang="en-US" b="1" dirty="0">
              <a:solidFill>
                <a:srgbClr val="008000"/>
              </a:solidFill>
            </a:endParaRPr>
          </a:p>
        </p:txBody>
      </p:sp>
      <p:cxnSp>
        <p:nvCxnSpPr>
          <p:cNvPr id="52" name="直線コネクタ 51"/>
          <p:cNvCxnSpPr/>
          <p:nvPr/>
        </p:nvCxnSpPr>
        <p:spPr>
          <a:xfrm flipV="1">
            <a:off x="1985367" y="4014555"/>
            <a:ext cx="1240697" cy="887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/>
          <p:nvPr/>
        </p:nvCxnSpPr>
        <p:spPr>
          <a:xfrm>
            <a:off x="1985367" y="4112997"/>
            <a:ext cx="893766" cy="4278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/>
          <p:cNvCxnSpPr/>
          <p:nvPr/>
        </p:nvCxnSpPr>
        <p:spPr>
          <a:xfrm flipV="1">
            <a:off x="2911637" y="4014555"/>
            <a:ext cx="441360" cy="5377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/>
        </p:nvCxnSpPr>
        <p:spPr>
          <a:xfrm flipV="1">
            <a:off x="3452810" y="4030556"/>
            <a:ext cx="1132350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/>
          <p:nvPr/>
        </p:nvCxnSpPr>
        <p:spPr>
          <a:xfrm>
            <a:off x="2879133" y="4540884"/>
            <a:ext cx="1561903" cy="563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/>
          <p:cNvCxnSpPr/>
          <p:nvPr/>
        </p:nvCxnSpPr>
        <p:spPr>
          <a:xfrm>
            <a:off x="3422248" y="4030558"/>
            <a:ext cx="935341" cy="5666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/>
          <p:cNvCxnSpPr/>
          <p:nvPr/>
        </p:nvCxnSpPr>
        <p:spPr>
          <a:xfrm flipV="1">
            <a:off x="4605952" y="4030558"/>
            <a:ext cx="0" cy="58268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/>
          <p:nvPr/>
        </p:nvCxnSpPr>
        <p:spPr>
          <a:xfrm flipV="1">
            <a:off x="4448248" y="3852669"/>
            <a:ext cx="1052934" cy="1405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/>
          <p:cNvCxnSpPr/>
          <p:nvPr/>
        </p:nvCxnSpPr>
        <p:spPr>
          <a:xfrm flipV="1">
            <a:off x="4744163" y="4468470"/>
            <a:ext cx="1109129" cy="1846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/>
          <p:cNvCxnSpPr/>
          <p:nvPr/>
        </p:nvCxnSpPr>
        <p:spPr>
          <a:xfrm>
            <a:off x="4744163" y="4077854"/>
            <a:ext cx="1109129" cy="3347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/>
          <p:cNvCxnSpPr/>
          <p:nvPr/>
        </p:nvCxnSpPr>
        <p:spPr>
          <a:xfrm flipH="1">
            <a:off x="6184883" y="3937113"/>
            <a:ext cx="377648" cy="4441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3080244" y="3852668"/>
            <a:ext cx="529312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Self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152334" y="3859075"/>
            <a:ext cx="677621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users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889570" y="4412572"/>
            <a:ext cx="1012906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products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95576" y="4289904"/>
            <a:ext cx="842410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service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579733" y="4354176"/>
            <a:ext cx="786626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others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482628" y="3743665"/>
            <a:ext cx="2115707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Diverse stakeholders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403648" y="3861048"/>
            <a:ext cx="1343060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organization</a:t>
            </a:r>
            <a:endParaRPr kumimoji="1" lang="ja-JP" altLang="en-US" dirty="0"/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1030602" y="5009736"/>
            <a:ext cx="1459236" cy="646331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Participatory observation</a:t>
            </a:r>
            <a:endParaRPr kumimoji="1" lang="ja-JP" altLang="en-US" dirty="0"/>
          </a:p>
        </p:txBody>
      </p:sp>
      <p:sp>
        <p:nvSpPr>
          <p:cNvPr id="54" name="テキスト ボックス 53"/>
          <p:cNvSpPr txBox="1"/>
          <p:nvPr/>
        </p:nvSpPr>
        <p:spPr>
          <a:xfrm rot="16200000">
            <a:off x="-2634179" y="3762353"/>
            <a:ext cx="5729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Systematic Approach      Systemic Approach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92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円/楕円 11"/>
          <p:cNvSpPr/>
          <p:nvPr/>
        </p:nvSpPr>
        <p:spPr>
          <a:xfrm>
            <a:off x="613128" y="3070740"/>
            <a:ext cx="8014458" cy="1863805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7590" y="92722"/>
            <a:ext cx="425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mtClean="0"/>
              <a:t>伝えたい</a:t>
            </a:r>
            <a:r>
              <a:rPr kumimoji="1" lang="ja-JP" altLang="en-US" dirty="0" smtClean="0"/>
              <a:t>ことの全体像（前野によるまとめ）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463675" y="323132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主観世界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751899" y="312913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客観世界</a:t>
            </a:r>
            <a:endParaRPr kumimoji="1" lang="ja-JP" altLang="en-US" dirty="0"/>
          </a:p>
        </p:txBody>
      </p:sp>
      <p:sp>
        <p:nvSpPr>
          <p:cNvPr id="13" name="円/楕円 12"/>
          <p:cNvSpPr/>
          <p:nvPr/>
        </p:nvSpPr>
        <p:spPr>
          <a:xfrm>
            <a:off x="3104535" y="5753362"/>
            <a:ext cx="3098262" cy="720517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95B3D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5" name="直線コネクタ 14"/>
          <p:cNvCxnSpPr>
            <a:stCxn id="5" idx="1"/>
            <a:endCxn id="13" idx="2"/>
          </p:cNvCxnSpPr>
          <p:nvPr/>
        </p:nvCxnSpPr>
        <p:spPr>
          <a:xfrm flipH="1">
            <a:off x="3104535" y="4496567"/>
            <a:ext cx="785035" cy="161705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>
            <a:stCxn id="5" idx="3"/>
            <a:endCxn id="13" idx="6"/>
          </p:cNvCxnSpPr>
          <p:nvPr/>
        </p:nvCxnSpPr>
        <p:spPr>
          <a:xfrm>
            <a:off x="5368160" y="4496567"/>
            <a:ext cx="834637" cy="161705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円/楕円 17"/>
          <p:cNvSpPr/>
          <p:nvPr/>
        </p:nvSpPr>
        <p:spPr>
          <a:xfrm flipV="1">
            <a:off x="3434571" y="6099022"/>
            <a:ext cx="588841" cy="136938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円/楕円 18"/>
          <p:cNvSpPr/>
          <p:nvPr/>
        </p:nvSpPr>
        <p:spPr>
          <a:xfrm flipV="1">
            <a:off x="3852195" y="5877427"/>
            <a:ext cx="588841" cy="136938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円/楕円 19"/>
          <p:cNvSpPr/>
          <p:nvPr/>
        </p:nvSpPr>
        <p:spPr>
          <a:xfrm flipV="1">
            <a:off x="4054107" y="6178427"/>
            <a:ext cx="588841" cy="136938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円/楕円 20"/>
          <p:cNvSpPr/>
          <p:nvPr/>
        </p:nvSpPr>
        <p:spPr>
          <a:xfrm flipV="1">
            <a:off x="4585160" y="5903688"/>
            <a:ext cx="588841" cy="136938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円/楕円 21"/>
          <p:cNvSpPr/>
          <p:nvPr/>
        </p:nvSpPr>
        <p:spPr>
          <a:xfrm flipV="1">
            <a:off x="5378161" y="6020773"/>
            <a:ext cx="588841" cy="136938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円/楕円 22"/>
          <p:cNvSpPr/>
          <p:nvPr/>
        </p:nvSpPr>
        <p:spPr>
          <a:xfrm flipV="1">
            <a:off x="4760124" y="6143112"/>
            <a:ext cx="588841" cy="136938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211505" y="5162472"/>
            <a:ext cx="1915909" cy="646331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分解思考（従来型</a:t>
            </a:r>
            <a:endParaRPr kumimoji="1" lang="en-US" altLang="ja-JP" dirty="0" smtClean="0"/>
          </a:p>
          <a:p>
            <a:pPr algn="ctr"/>
            <a:r>
              <a:rPr lang="ja-JP" altLang="en-US" dirty="0" smtClean="0"/>
              <a:t>要素還元思考）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379451" y="5789375"/>
            <a:ext cx="18991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8000"/>
                </a:solidFill>
              </a:rPr>
              <a:t>Logical thinking</a:t>
            </a:r>
          </a:p>
          <a:p>
            <a:r>
              <a:rPr lang="en-US" altLang="ja-JP" b="1" dirty="0" smtClean="0">
                <a:solidFill>
                  <a:srgbClr val="008000"/>
                </a:solidFill>
              </a:rPr>
              <a:t>MECE</a:t>
            </a:r>
          </a:p>
          <a:p>
            <a:r>
              <a:rPr kumimoji="1" lang="en-US" altLang="ja-JP" b="1" dirty="0" smtClean="0">
                <a:solidFill>
                  <a:srgbClr val="008000"/>
                </a:solidFill>
              </a:rPr>
              <a:t>Prototype for test</a:t>
            </a:r>
            <a:endParaRPr kumimoji="1" lang="ja-JP" altLang="en-US" b="1" dirty="0">
              <a:solidFill>
                <a:srgbClr val="00800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598477" y="2968929"/>
            <a:ext cx="1110250" cy="646331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人間中心思考</a:t>
            </a:r>
            <a:endParaRPr kumimoji="1" lang="ja-JP" altLang="en-US" dirty="0"/>
          </a:p>
        </p:txBody>
      </p:sp>
      <p:sp>
        <p:nvSpPr>
          <p:cNvPr id="27" name="円/楕円 26"/>
          <p:cNvSpPr/>
          <p:nvPr/>
        </p:nvSpPr>
        <p:spPr>
          <a:xfrm>
            <a:off x="1030602" y="1190195"/>
            <a:ext cx="3098262" cy="720517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8" name="円/楕円 27"/>
          <p:cNvSpPr/>
          <p:nvPr/>
        </p:nvSpPr>
        <p:spPr>
          <a:xfrm>
            <a:off x="4991351" y="1190195"/>
            <a:ext cx="3098262" cy="720517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0" name="直線コネクタ 29"/>
          <p:cNvCxnSpPr>
            <a:stCxn id="12" idx="2"/>
          </p:cNvCxnSpPr>
          <p:nvPr/>
        </p:nvCxnSpPr>
        <p:spPr>
          <a:xfrm flipV="1">
            <a:off x="613128" y="1343128"/>
            <a:ext cx="417474" cy="265951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>
            <a:stCxn id="27" idx="6"/>
            <a:endCxn id="12" idx="6"/>
          </p:cNvCxnSpPr>
          <p:nvPr/>
        </p:nvCxnSpPr>
        <p:spPr>
          <a:xfrm>
            <a:off x="4128864" y="1550454"/>
            <a:ext cx="4498722" cy="2452189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>
            <a:stCxn id="28" idx="2"/>
            <a:endCxn id="12" idx="2"/>
          </p:cNvCxnSpPr>
          <p:nvPr/>
        </p:nvCxnSpPr>
        <p:spPr>
          <a:xfrm flipH="1">
            <a:off x="613128" y="1550454"/>
            <a:ext cx="4378223" cy="2452189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>
            <a:stCxn id="12" idx="6"/>
            <a:endCxn id="28" idx="6"/>
          </p:cNvCxnSpPr>
          <p:nvPr/>
        </p:nvCxnSpPr>
        <p:spPr>
          <a:xfrm flipH="1" flipV="1">
            <a:off x="8089613" y="1550454"/>
            <a:ext cx="537973" cy="2452189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/>
          <p:cNvSpPr txBox="1"/>
          <p:nvPr/>
        </p:nvSpPr>
        <p:spPr>
          <a:xfrm>
            <a:off x="873219" y="1365788"/>
            <a:ext cx="7532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視点の位置・時間スケール・空間スケールの移動、</a:t>
            </a:r>
            <a:r>
              <a:rPr lang="ja-JP" altLang="en-US" dirty="0" smtClean="0"/>
              <a:t>様々な</a:t>
            </a:r>
            <a:r>
              <a:rPr kumimoji="1" lang="ja-JP" altLang="en-US" dirty="0" smtClean="0"/>
              <a:t>拘束条件の超越</a:t>
            </a:r>
            <a:endParaRPr kumimoji="1" lang="ja-JP" altLang="en-US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999474" y="616859"/>
            <a:ext cx="1110250" cy="646331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マルチ・</a:t>
            </a:r>
            <a:endParaRPr lang="en-US" altLang="ja-JP" dirty="0" smtClean="0"/>
          </a:p>
          <a:p>
            <a:pPr algn="ctr"/>
            <a:r>
              <a:rPr lang="ja-JP" altLang="en-US" dirty="0" smtClean="0"/>
              <a:t>メタ思考</a:t>
            </a:r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176205" y="2246693"/>
            <a:ext cx="919692" cy="646331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集合知思考</a:t>
            </a:r>
            <a:endParaRPr kumimoji="1" lang="ja-JP" altLang="en-US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7032682" y="2235014"/>
            <a:ext cx="960657" cy="646331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可視化思考</a:t>
            </a:r>
            <a:endParaRPr kumimoji="1" lang="ja-JP" altLang="en-US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4454411" y="2077868"/>
            <a:ext cx="758812" cy="646331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発散思考</a:t>
            </a:r>
            <a:endParaRPr kumimoji="1" lang="ja-JP" altLang="en-US" dirty="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2095897" y="1956566"/>
            <a:ext cx="2684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8000"/>
                </a:solidFill>
              </a:rPr>
              <a:t>Brain storming</a:t>
            </a:r>
          </a:p>
          <a:p>
            <a:r>
              <a:rPr lang="en-US" altLang="ja-JP" b="1" dirty="0" smtClean="0">
                <a:solidFill>
                  <a:srgbClr val="008000"/>
                </a:solidFill>
              </a:rPr>
              <a:t>Prototype for empathy</a:t>
            </a:r>
          </a:p>
          <a:p>
            <a:r>
              <a:rPr kumimoji="1" lang="en-US" altLang="ja-JP" b="1" dirty="0" smtClean="0">
                <a:solidFill>
                  <a:srgbClr val="008000"/>
                </a:solidFill>
              </a:rPr>
              <a:t>Pugh concept selection</a:t>
            </a:r>
            <a:endParaRPr kumimoji="1" lang="ja-JP" altLang="en-US" b="1" dirty="0">
              <a:solidFill>
                <a:srgbClr val="008000"/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5372488" y="2077868"/>
            <a:ext cx="1649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8000"/>
                </a:solidFill>
              </a:rPr>
              <a:t>Causal Loop</a:t>
            </a:r>
          </a:p>
          <a:p>
            <a:r>
              <a:rPr kumimoji="1" lang="en-US" altLang="ja-JP" b="1" dirty="0" smtClean="0">
                <a:solidFill>
                  <a:srgbClr val="008000"/>
                </a:solidFill>
              </a:rPr>
              <a:t>CVCA/WCA</a:t>
            </a:r>
          </a:p>
          <a:p>
            <a:r>
              <a:rPr lang="en-US" altLang="ja-JP" b="1" dirty="0" smtClean="0">
                <a:solidFill>
                  <a:srgbClr val="008000"/>
                </a:solidFill>
              </a:rPr>
              <a:t>Scenario graph</a:t>
            </a:r>
            <a:endParaRPr kumimoji="1" lang="ja-JP" altLang="en-US" b="1" dirty="0">
              <a:solidFill>
                <a:srgbClr val="008000"/>
              </a:solidFill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5159938" y="482042"/>
            <a:ext cx="2468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8000"/>
                </a:solidFill>
              </a:rPr>
              <a:t>How-Why diagram</a:t>
            </a:r>
          </a:p>
          <a:p>
            <a:r>
              <a:rPr lang="en-US" altLang="ja-JP" b="1" dirty="0" smtClean="0">
                <a:solidFill>
                  <a:srgbClr val="008000"/>
                </a:solidFill>
              </a:rPr>
              <a:t>Enabler framework</a:t>
            </a:r>
            <a:endParaRPr kumimoji="1" lang="ja-JP" altLang="en-US" b="1" dirty="0">
              <a:solidFill>
                <a:srgbClr val="008000"/>
              </a:solidFill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1258125" y="5507882"/>
            <a:ext cx="1530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8000"/>
                </a:solidFill>
              </a:rPr>
              <a:t>Ethnography</a:t>
            </a:r>
          </a:p>
          <a:p>
            <a:r>
              <a:rPr kumimoji="1" lang="en-US" altLang="ja-JP" b="1" dirty="0" smtClean="0">
                <a:solidFill>
                  <a:srgbClr val="008000"/>
                </a:solidFill>
              </a:rPr>
              <a:t>Fieldwork</a:t>
            </a:r>
            <a:endParaRPr kumimoji="1" lang="ja-JP" altLang="en-US" b="1" dirty="0">
              <a:solidFill>
                <a:srgbClr val="008000"/>
              </a:solidFill>
            </a:endParaRPr>
          </a:p>
        </p:txBody>
      </p:sp>
      <p:cxnSp>
        <p:nvCxnSpPr>
          <p:cNvPr id="52" name="直線コネクタ 51"/>
          <p:cNvCxnSpPr/>
          <p:nvPr/>
        </p:nvCxnSpPr>
        <p:spPr>
          <a:xfrm flipV="1">
            <a:off x="1985367" y="3913884"/>
            <a:ext cx="1240697" cy="887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/>
          <p:nvPr/>
        </p:nvCxnSpPr>
        <p:spPr>
          <a:xfrm>
            <a:off x="1985367" y="4012326"/>
            <a:ext cx="893766" cy="4278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/>
          <p:cNvCxnSpPr/>
          <p:nvPr/>
        </p:nvCxnSpPr>
        <p:spPr>
          <a:xfrm flipV="1">
            <a:off x="2911637" y="3913884"/>
            <a:ext cx="441360" cy="5377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/>
        </p:nvCxnSpPr>
        <p:spPr>
          <a:xfrm flipV="1">
            <a:off x="3452810" y="3929885"/>
            <a:ext cx="1132350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/>
          <p:nvPr/>
        </p:nvCxnSpPr>
        <p:spPr>
          <a:xfrm>
            <a:off x="2879133" y="4440213"/>
            <a:ext cx="1561903" cy="563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/>
          <p:cNvCxnSpPr/>
          <p:nvPr/>
        </p:nvCxnSpPr>
        <p:spPr>
          <a:xfrm>
            <a:off x="3422248" y="3929887"/>
            <a:ext cx="935341" cy="5666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/>
          <p:cNvCxnSpPr/>
          <p:nvPr/>
        </p:nvCxnSpPr>
        <p:spPr>
          <a:xfrm flipV="1">
            <a:off x="4605952" y="3929887"/>
            <a:ext cx="0" cy="58268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/>
          <p:nvPr/>
        </p:nvCxnSpPr>
        <p:spPr>
          <a:xfrm flipV="1">
            <a:off x="4796962" y="3751997"/>
            <a:ext cx="704220" cy="1778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/>
          <p:cNvCxnSpPr/>
          <p:nvPr/>
        </p:nvCxnSpPr>
        <p:spPr>
          <a:xfrm flipV="1">
            <a:off x="5174001" y="4224001"/>
            <a:ext cx="679291" cy="2852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/>
          <p:cNvCxnSpPr/>
          <p:nvPr/>
        </p:nvCxnSpPr>
        <p:spPr>
          <a:xfrm>
            <a:off x="4886180" y="4000337"/>
            <a:ext cx="1080822" cy="2299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/>
          <p:cNvCxnSpPr/>
          <p:nvPr/>
        </p:nvCxnSpPr>
        <p:spPr>
          <a:xfrm>
            <a:off x="6187186" y="3758405"/>
            <a:ext cx="312270" cy="4144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3080244" y="3751997"/>
            <a:ext cx="646331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自己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152334" y="3758404"/>
            <a:ext cx="864339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ユーザ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889570" y="4311901"/>
            <a:ext cx="1478590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モノ（製品等）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579372" y="4070880"/>
            <a:ext cx="1840167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コト（サービス等）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579733" y="4253505"/>
            <a:ext cx="646331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他人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501182" y="3553944"/>
            <a:ext cx="2331588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多様なステークホルダ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647853" y="3803488"/>
            <a:ext cx="646331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組織</a:t>
            </a:r>
            <a:endParaRPr kumimoji="1" lang="ja-JP" altLang="en-US" dirty="0"/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1374492" y="4909065"/>
            <a:ext cx="1115346" cy="646331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参加型</a:t>
            </a:r>
            <a:endParaRPr lang="en-US" altLang="ja-JP" dirty="0" smtClean="0"/>
          </a:p>
          <a:p>
            <a:pPr algn="ctr"/>
            <a:r>
              <a:rPr lang="ja-JP" altLang="en-US" dirty="0" smtClean="0"/>
              <a:t>思考</a:t>
            </a:r>
            <a:endParaRPr kumimoji="1" lang="ja-JP" altLang="en-US" dirty="0"/>
          </a:p>
        </p:txBody>
      </p:sp>
      <p:sp>
        <p:nvSpPr>
          <p:cNvPr id="54" name="テキスト ボックス 53"/>
          <p:cNvSpPr txBox="1"/>
          <p:nvPr/>
        </p:nvSpPr>
        <p:spPr>
          <a:xfrm rot="16200000">
            <a:off x="-2634179" y="3762353"/>
            <a:ext cx="5729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Systematic Approach      Systemic Approach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38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t="14572" b="9792"/>
          <a:stretch/>
        </p:blipFill>
        <p:spPr>
          <a:xfrm>
            <a:off x="0" y="0"/>
            <a:ext cx="9144000" cy="2894574"/>
          </a:xfrm>
          <a:prstGeom prst="rect">
            <a:avLst/>
          </a:prstGeom>
        </p:spPr>
      </p:pic>
      <p:grpSp>
        <p:nvGrpSpPr>
          <p:cNvPr id="3" name="グループ化 2"/>
          <p:cNvGrpSpPr>
            <a:grpSpLocks/>
          </p:cNvGrpSpPr>
          <p:nvPr/>
        </p:nvGrpSpPr>
        <p:grpSpPr bwMode="auto">
          <a:xfrm>
            <a:off x="2132928" y="4149079"/>
            <a:ext cx="4573430" cy="2708921"/>
            <a:chOff x="2726422" y="2129710"/>
            <a:chExt cx="3456264" cy="2047402"/>
          </a:xfrm>
        </p:grpSpPr>
        <p:pic>
          <p:nvPicPr>
            <p:cNvPr id="4" name="Picture 2" descr="C:\Users\maeno\Pictures\●misc\sbs5s1[1]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281"/>
            <a:stretch>
              <a:fillRect/>
            </a:stretch>
          </p:blipFill>
          <p:spPr bwMode="auto">
            <a:xfrm>
              <a:off x="2969484" y="2129710"/>
              <a:ext cx="3213202" cy="2047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角丸四角形 4"/>
            <p:cNvSpPr/>
            <p:nvPr/>
          </p:nvSpPr>
          <p:spPr>
            <a:xfrm>
              <a:off x="2726422" y="2432394"/>
              <a:ext cx="939373" cy="3355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6" name="テキスト ボックス 5"/>
          <p:cNvSpPr txBox="1"/>
          <p:nvPr/>
        </p:nvSpPr>
        <p:spPr>
          <a:xfrm>
            <a:off x="162429" y="3000272"/>
            <a:ext cx="284084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latin typeface="HGP創英角ｺﾞｼｯｸUB"/>
                <a:ea typeface="HGP創英角ｺﾞｼｯｸUB"/>
                <a:cs typeface="HGP創英角ｺﾞｼｯｸUB"/>
              </a:rPr>
              <a:t>Takashi </a:t>
            </a:r>
            <a:r>
              <a:rPr lang="en-US" altLang="ja-JP" sz="3200" dirty="0" err="1" smtClean="0">
                <a:latin typeface="HGP創英角ｺﾞｼｯｸUB"/>
                <a:ea typeface="HGP創英角ｺﾞｼｯｸUB"/>
                <a:cs typeface="HGP創英角ｺﾞｼｯｸUB"/>
              </a:rPr>
              <a:t>Maeno</a:t>
            </a:r>
            <a:endParaRPr lang="en-US" altLang="ja-JP" sz="3200" dirty="0" smtClean="0">
              <a:latin typeface="HGP創英角ｺﾞｼｯｸUB"/>
              <a:ea typeface="HGP創英角ｺﾞｼｯｸUB"/>
              <a:cs typeface="HGP創英角ｺﾞｼｯｸUB"/>
            </a:endParaRPr>
          </a:p>
          <a:p>
            <a:r>
              <a:rPr lang="ja-JP" altLang="en-US" sz="4400" dirty="0" smtClean="0">
                <a:latin typeface="HGP創英角ｺﾞｼｯｸUB"/>
                <a:ea typeface="HGP創英角ｺﾞｼｯｸUB"/>
                <a:cs typeface="HGP創英角ｺﾞｼｯｸUB"/>
              </a:rPr>
              <a:t>前野 隆司</a:t>
            </a:r>
            <a:endParaRPr lang="en-US" altLang="ja-JP" sz="4400" dirty="0" smtClean="0">
              <a:latin typeface="HGP創英角ｺﾞｼｯｸUB"/>
              <a:ea typeface="HGP創英角ｺﾞｼｯｸUB"/>
              <a:cs typeface="HGP創英角ｺﾞｼｯｸUB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331640" y="4509120"/>
            <a:ext cx="2304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  <a:latin typeface="HGP創英角ｺﾞｼｯｸUB"/>
                <a:ea typeface="HGP創英角ｺﾞｼｯｸUB"/>
                <a:cs typeface="HGP創英角ｺﾞｼｯｸUB"/>
              </a:rPr>
              <a:t>Mind and body of robots</a:t>
            </a:r>
            <a:endParaRPr lang="ja-JP" altLang="en-US" sz="2400" dirty="0">
              <a:solidFill>
                <a:srgbClr val="FF0000"/>
              </a:solidFill>
              <a:latin typeface="HGP創英角ｺﾞｼｯｸUB"/>
              <a:ea typeface="HGP創英角ｺﾞｼｯｸUB"/>
              <a:cs typeface="HGP創英角ｺﾞｼｯｸUB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080120" y="6021288"/>
            <a:ext cx="2267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  <a:latin typeface="HGP創英角ｺﾞｼｯｸUB"/>
                <a:ea typeface="HGP創英角ｺﾞｼｯｸUB"/>
                <a:cs typeface="HGP創英角ｺﾞｼｯｸUB"/>
              </a:rPr>
              <a:t>Mechanical Engineering</a:t>
            </a:r>
            <a:endParaRPr lang="ja-JP" altLang="en-US" sz="2400" dirty="0">
              <a:solidFill>
                <a:srgbClr val="FF0000"/>
              </a:solidFill>
              <a:latin typeface="HGP創英角ｺﾞｼｯｸUB"/>
              <a:ea typeface="HGP創英角ｺﾞｼｯｸUB"/>
              <a:cs typeface="HGP創英角ｺﾞｼｯｸUB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6161524" y="4509120"/>
            <a:ext cx="24364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  <a:latin typeface="HGP創英角ｺﾞｼｯｸUB"/>
                <a:ea typeface="HGP創英角ｺﾞｼｯｸUB"/>
                <a:cs typeface="HGP創英角ｺﾞｼｯｸUB"/>
              </a:rPr>
              <a:t>Philosophy</a:t>
            </a:r>
            <a:r>
              <a:rPr lang="ja-JP" altLang="en-US" sz="2400" dirty="0">
                <a:solidFill>
                  <a:srgbClr val="FF0000"/>
                </a:solidFill>
                <a:latin typeface="HGP創英角ｺﾞｼｯｸUB"/>
                <a:ea typeface="HGP創英角ｺﾞｼｯｸUB"/>
                <a:cs typeface="HGP創英角ｺﾞｼｯｸUB"/>
              </a:rPr>
              <a:t> </a:t>
            </a:r>
            <a:r>
              <a:rPr lang="en-US" altLang="ja-JP" sz="2400" dirty="0" smtClean="0">
                <a:solidFill>
                  <a:srgbClr val="FF0000"/>
                </a:solidFill>
                <a:latin typeface="HGP創英角ｺﾞｼｯｸUB"/>
                <a:ea typeface="HGP創英角ｺﾞｼｯｸUB"/>
                <a:cs typeface="HGP創英角ｺﾞｼｯｸUB"/>
              </a:rPr>
              <a:t>and ethics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6090637" y="6021288"/>
            <a:ext cx="30421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FF0000"/>
                </a:solidFill>
                <a:latin typeface="HGP創英角ｺﾞｼｯｸUB"/>
                <a:ea typeface="HGP創英角ｺﾞｼｯｸUB"/>
                <a:cs typeface="HGP創英角ｺﾞｼｯｸUB"/>
              </a:rPr>
              <a:t>Happiness study</a:t>
            </a:r>
          </a:p>
          <a:p>
            <a:pPr algn="ctr"/>
            <a:r>
              <a:rPr lang="en-US" altLang="ja-JP" sz="2400" dirty="0" smtClean="0">
                <a:solidFill>
                  <a:srgbClr val="FF0000"/>
                </a:solidFill>
                <a:latin typeface="HGP創英角ｺﾞｼｯｸUB"/>
                <a:ea typeface="HGP創英角ｺﾞｼｯｸUB"/>
                <a:cs typeface="HGP創英角ｺﾞｼｯｸUB"/>
              </a:rPr>
              <a:t>Social </a:t>
            </a:r>
            <a:r>
              <a:rPr lang="en-US" altLang="ja-JP" sz="2400" dirty="0">
                <a:solidFill>
                  <a:srgbClr val="FF0000"/>
                </a:solidFill>
                <a:latin typeface="HGP創英角ｺﾞｼｯｸUB"/>
                <a:ea typeface="HGP創英角ｺﾞｼｯｸUB"/>
                <a:cs typeface="HGP創英角ｺﾞｼｯｸUB"/>
              </a:rPr>
              <a:t>s</a:t>
            </a:r>
            <a:r>
              <a:rPr lang="en-US" altLang="ja-JP" sz="2400" dirty="0" smtClean="0">
                <a:solidFill>
                  <a:srgbClr val="FF0000"/>
                </a:solidFill>
                <a:latin typeface="HGP創英角ｺﾞｼｯｸUB"/>
                <a:ea typeface="HGP創英角ｺﾞｼｯｸUB"/>
                <a:cs typeface="HGP創英角ｺﾞｼｯｸUB"/>
              </a:rPr>
              <a:t>ystem </a:t>
            </a:r>
            <a:r>
              <a:rPr lang="en-US" altLang="ja-JP" sz="2400" dirty="0">
                <a:solidFill>
                  <a:srgbClr val="FF0000"/>
                </a:solidFill>
                <a:latin typeface="HGP創英角ｺﾞｼｯｸUB"/>
                <a:ea typeface="HGP創英角ｺﾞｼｯｸUB"/>
                <a:cs typeface="HGP創英角ｺﾞｼｯｸUB"/>
              </a:rPr>
              <a:t>d</a:t>
            </a:r>
            <a:r>
              <a:rPr lang="en-US" altLang="ja-JP" sz="2400" dirty="0" smtClean="0">
                <a:solidFill>
                  <a:srgbClr val="FF0000"/>
                </a:solidFill>
                <a:latin typeface="HGP創英角ｺﾞｼｯｸUB"/>
                <a:ea typeface="HGP創英角ｺﾞｼｯｸUB"/>
                <a:cs typeface="HGP創英角ｺﾞｼｯｸUB"/>
              </a:rPr>
              <a:t>esign</a:t>
            </a:r>
            <a:endParaRPr lang="ja-JP" altLang="en-US" sz="2400" dirty="0">
              <a:solidFill>
                <a:srgbClr val="FF0000"/>
              </a:solidFill>
              <a:latin typeface="HGP創英角ｺﾞｼｯｸUB"/>
              <a:ea typeface="HGP創英角ｺﾞｼｯｸUB"/>
              <a:cs typeface="HGP創英角ｺﾞｼｯｸUB"/>
            </a:endParaRPr>
          </a:p>
        </p:txBody>
      </p:sp>
      <p:sp>
        <p:nvSpPr>
          <p:cNvPr id="12" name="右矢印 11"/>
          <p:cNvSpPr/>
          <p:nvPr/>
        </p:nvSpPr>
        <p:spPr>
          <a:xfrm rot="16950651">
            <a:off x="2060327" y="5444108"/>
            <a:ext cx="671981" cy="472603"/>
          </a:xfrm>
          <a:prstGeom prst="rightArrow">
            <a:avLst>
              <a:gd name="adj1" fmla="val 44840"/>
              <a:gd name="adj2" fmla="val 71642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右矢印 12"/>
          <p:cNvSpPr/>
          <p:nvPr/>
        </p:nvSpPr>
        <p:spPr>
          <a:xfrm rot="19499890">
            <a:off x="2999716" y="3975893"/>
            <a:ext cx="671981" cy="472603"/>
          </a:xfrm>
          <a:prstGeom prst="rightArrow">
            <a:avLst>
              <a:gd name="adj1" fmla="val 44840"/>
              <a:gd name="adj2" fmla="val 71642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右矢印 13"/>
          <p:cNvSpPr/>
          <p:nvPr/>
        </p:nvSpPr>
        <p:spPr>
          <a:xfrm rot="2435419">
            <a:off x="5627316" y="4018780"/>
            <a:ext cx="671981" cy="472603"/>
          </a:xfrm>
          <a:prstGeom prst="rightArrow">
            <a:avLst>
              <a:gd name="adj1" fmla="val 44840"/>
              <a:gd name="adj2" fmla="val 71642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右矢印 14"/>
          <p:cNvSpPr/>
          <p:nvPr/>
        </p:nvSpPr>
        <p:spPr>
          <a:xfrm rot="4204753">
            <a:off x="6516867" y="5480709"/>
            <a:ext cx="671981" cy="472603"/>
          </a:xfrm>
          <a:prstGeom prst="rightArrow">
            <a:avLst>
              <a:gd name="adj1" fmla="val 44840"/>
              <a:gd name="adj2" fmla="val 71642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3707904" y="3390091"/>
            <a:ext cx="24482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  <a:latin typeface="HGP創英角ｺﾞｼｯｸUB"/>
                <a:ea typeface="HGP創英角ｺﾞｼｯｸUB"/>
                <a:cs typeface="HGP創英角ｺﾞｼｯｸUB"/>
              </a:rPr>
              <a:t>Mind and body of humans</a:t>
            </a:r>
            <a:endParaRPr lang="ja-JP" altLang="en-US" sz="2400" dirty="0">
              <a:solidFill>
                <a:srgbClr val="FF0000"/>
              </a:solidFill>
              <a:latin typeface="HGP創英角ｺﾞｼｯｸUB"/>
              <a:ea typeface="HGP創英角ｺﾞｼｯｸUB"/>
              <a:cs typeface="HGP創英角ｺﾞｼｯｸUB"/>
            </a:endParaRPr>
          </a:p>
        </p:txBody>
      </p:sp>
    </p:spTree>
    <p:extLst>
      <p:ext uri="{BB962C8B-B14F-4D97-AF65-F5344CB8AC3E}">
        <p14:creationId xmlns:p14="http://schemas.microsoft.com/office/powerpoint/2010/main" val="220834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b="1" dirty="0" smtClean="0"/>
              <a:t>Practice of self introduction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Make pairs</a:t>
            </a:r>
          </a:p>
          <a:p>
            <a:r>
              <a:rPr kumimoji="1" lang="en-US" altLang="ja-JP" dirty="0" smtClean="0"/>
              <a:t>Introduce each other for </a:t>
            </a:r>
            <a:r>
              <a:rPr kumimoji="1" lang="en-US" altLang="ja-JP" dirty="0" smtClean="0">
                <a:solidFill>
                  <a:srgbClr val="003399"/>
                </a:solidFill>
              </a:rPr>
              <a:t>one minute each</a:t>
            </a:r>
            <a:r>
              <a:rPr kumimoji="1" lang="en-US" altLang="ja-JP" dirty="0" smtClean="0"/>
              <a:t>.</a:t>
            </a:r>
          </a:p>
          <a:p>
            <a:r>
              <a:rPr lang="en-US" altLang="ja-JP" dirty="0" smtClean="0">
                <a:solidFill>
                  <a:srgbClr val="003399"/>
                </a:solidFill>
              </a:rPr>
              <a:t>One minute </a:t>
            </a:r>
            <a:r>
              <a:rPr lang="en-US" altLang="ja-JP" dirty="0" smtClean="0"/>
              <a:t>free conversation</a:t>
            </a:r>
          </a:p>
          <a:p>
            <a:r>
              <a:rPr kumimoji="1" lang="en-US" altLang="ja-JP" dirty="0" smtClean="0">
                <a:solidFill>
                  <a:srgbClr val="003399"/>
                </a:solidFill>
              </a:rPr>
              <a:t>One minute </a:t>
            </a:r>
            <a:r>
              <a:rPr kumimoji="1" lang="en-US" altLang="ja-JP" dirty="0" smtClean="0"/>
              <a:t>to take a note. Write down what were strong points of your partner’s self introduction.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8483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テキスト ボックス 1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０</a:t>
            </a:r>
          </a:p>
        </p:txBody>
      </p:sp>
      <p:sp>
        <p:nvSpPr>
          <p:cNvPr id="54274" name="テキスト ボックス 2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０</a:t>
            </a:r>
          </a:p>
        </p:txBody>
      </p:sp>
      <p:sp>
        <p:nvSpPr>
          <p:cNvPr id="4" name="テキスト ボックス 3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０</a:t>
            </a:r>
          </a:p>
        </p:txBody>
      </p:sp>
      <p:sp>
        <p:nvSpPr>
          <p:cNvPr id="5" name="テキスト ボックス 4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１</a:t>
            </a:r>
          </a:p>
        </p:txBody>
      </p:sp>
      <p:sp>
        <p:nvSpPr>
          <p:cNvPr id="6" name="テキスト ボックス 5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２</a:t>
            </a:r>
          </a:p>
        </p:txBody>
      </p:sp>
      <p:sp>
        <p:nvSpPr>
          <p:cNvPr id="7" name="テキスト ボックス 6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３</a:t>
            </a:r>
          </a:p>
        </p:txBody>
      </p:sp>
      <p:sp>
        <p:nvSpPr>
          <p:cNvPr id="8" name="テキスト ボックス 7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４</a:t>
            </a:r>
          </a:p>
        </p:txBody>
      </p:sp>
      <p:sp>
        <p:nvSpPr>
          <p:cNvPr id="9" name="テキスト ボックス 8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５</a:t>
            </a:r>
          </a:p>
        </p:txBody>
      </p:sp>
      <p:sp>
        <p:nvSpPr>
          <p:cNvPr id="10" name="テキスト ボックス 9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６</a:t>
            </a:r>
          </a:p>
        </p:txBody>
      </p:sp>
      <p:sp>
        <p:nvSpPr>
          <p:cNvPr id="11" name="テキスト ボックス 10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７</a:t>
            </a:r>
          </a:p>
        </p:txBody>
      </p:sp>
      <p:sp>
        <p:nvSpPr>
          <p:cNvPr id="12" name="テキスト ボックス 11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８</a:t>
            </a:r>
          </a:p>
        </p:txBody>
      </p:sp>
      <p:sp>
        <p:nvSpPr>
          <p:cNvPr id="13" name="テキスト ボックス 12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９</a:t>
            </a:r>
          </a:p>
        </p:txBody>
      </p:sp>
      <p:sp>
        <p:nvSpPr>
          <p:cNvPr id="14" name="テキスト ボックス 13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１０</a:t>
            </a:r>
          </a:p>
        </p:txBody>
      </p:sp>
      <p:sp>
        <p:nvSpPr>
          <p:cNvPr id="15" name="テキスト ボックス 14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１１</a:t>
            </a:r>
          </a:p>
        </p:txBody>
      </p:sp>
      <p:sp>
        <p:nvSpPr>
          <p:cNvPr id="16" name="テキスト ボックス 15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１２</a:t>
            </a:r>
          </a:p>
        </p:txBody>
      </p:sp>
      <p:sp>
        <p:nvSpPr>
          <p:cNvPr id="17" name="テキスト ボックス 16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１３</a:t>
            </a:r>
          </a:p>
        </p:txBody>
      </p:sp>
      <p:sp>
        <p:nvSpPr>
          <p:cNvPr id="18" name="テキスト ボックス 17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１４</a:t>
            </a:r>
          </a:p>
        </p:txBody>
      </p:sp>
      <p:sp>
        <p:nvSpPr>
          <p:cNvPr id="19" name="テキスト ボックス 18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１５</a:t>
            </a:r>
          </a:p>
        </p:txBody>
      </p:sp>
      <p:sp>
        <p:nvSpPr>
          <p:cNvPr id="20" name="テキスト ボックス 19"/>
          <p:cNvSpPr txBox="1">
            <a:spLocks noChangeArrowheads="1"/>
          </p:cNvSpPr>
          <p:nvPr/>
        </p:nvSpPr>
        <p:spPr bwMode="auto">
          <a:xfrm>
            <a:off x="350838" y="1160463"/>
            <a:ext cx="8523287" cy="4508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１６</a:t>
            </a:r>
            <a:endParaRPr lang="en-US" altLang="ja-JP" sz="28700">
              <a:latin typeface="HGP創英角ｺﾞｼｯｸUB" charset="0"/>
              <a:ea typeface="HGP創英角ｺﾞｼｯｸUB" charset="0"/>
              <a:cs typeface="HGP創英角ｺﾞｼｯｸUB" charset="0"/>
            </a:endParaRPr>
          </a:p>
        </p:txBody>
      </p:sp>
      <p:sp>
        <p:nvSpPr>
          <p:cNvPr id="21" name="テキスト ボックス 20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１７</a:t>
            </a:r>
          </a:p>
        </p:txBody>
      </p:sp>
      <p:sp>
        <p:nvSpPr>
          <p:cNvPr id="22" name="テキスト ボックス 21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１８</a:t>
            </a:r>
          </a:p>
        </p:txBody>
      </p:sp>
      <p:sp>
        <p:nvSpPr>
          <p:cNvPr id="23" name="テキスト ボックス 22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１９</a:t>
            </a:r>
          </a:p>
        </p:txBody>
      </p:sp>
      <p:sp>
        <p:nvSpPr>
          <p:cNvPr id="24" name="テキスト ボックス 23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２０</a:t>
            </a:r>
          </a:p>
        </p:txBody>
      </p:sp>
      <p:sp>
        <p:nvSpPr>
          <p:cNvPr id="25" name="テキスト ボックス 24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２１</a:t>
            </a:r>
          </a:p>
        </p:txBody>
      </p:sp>
      <p:sp>
        <p:nvSpPr>
          <p:cNvPr id="26" name="テキスト ボックス 25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２２</a:t>
            </a:r>
          </a:p>
        </p:txBody>
      </p:sp>
      <p:sp>
        <p:nvSpPr>
          <p:cNvPr id="27" name="テキスト ボックス 26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２３</a:t>
            </a:r>
          </a:p>
        </p:txBody>
      </p:sp>
      <p:sp>
        <p:nvSpPr>
          <p:cNvPr id="28" name="テキスト ボックス 27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２４</a:t>
            </a:r>
          </a:p>
        </p:txBody>
      </p:sp>
      <p:sp>
        <p:nvSpPr>
          <p:cNvPr id="29" name="テキスト ボックス 28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２５</a:t>
            </a:r>
          </a:p>
        </p:txBody>
      </p:sp>
      <p:sp>
        <p:nvSpPr>
          <p:cNvPr id="30" name="テキスト ボックス 29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２６</a:t>
            </a:r>
          </a:p>
        </p:txBody>
      </p:sp>
      <p:sp>
        <p:nvSpPr>
          <p:cNvPr id="31" name="テキスト ボックス 30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２７</a:t>
            </a:r>
          </a:p>
        </p:txBody>
      </p:sp>
      <p:sp>
        <p:nvSpPr>
          <p:cNvPr id="32" name="テキスト ボックス 31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２８</a:t>
            </a:r>
          </a:p>
        </p:txBody>
      </p:sp>
      <p:sp>
        <p:nvSpPr>
          <p:cNvPr id="33" name="テキスト ボックス 32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２９</a:t>
            </a:r>
          </a:p>
        </p:txBody>
      </p:sp>
      <p:sp>
        <p:nvSpPr>
          <p:cNvPr id="34" name="テキスト ボックス 33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３０</a:t>
            </a:r>
          </a:p>
        </p:txBody>
      </p:sp>
      <p:sp>
        <p:nvSpPr>
          <p:cNvPr id="35" name="テキスト ボックス 34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３１</a:t>
            </a:r>
          </a:p>
        </p:txBody>
      </p:sp>
      <p:sp>
        <p:nvSpPr>
          <p:cNvPr id="36" name="テキスト ボックス 35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３２</a:t>
            </a:r>
          </a:p>
        </p:txBody>
      </p:sp>
      <p:sp>
        <p:nvSpPr>
          <p:cNvPr id="37" name="テキスト ボックス 36"/>
          <p:cNvSpPr txBox="1">
            <a:spLocks noChangeArrowheads="1"/>
          </p:cNvSpPr>
          <p:nvPr/>
        </p:nvSpPr>
        <p:spPr bwMode="auto">
          <a:xfrm>
            <a:off x="350838" y="1160463"/>
            <a:ext cx="8523287" cy="4508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３３</a:t>
            </a:r>
          </a:p>
        </p:txBody>
      </p:sp>
      <p:sp>
        <p:nvSpPr>
          <p:cNvPr id="38" name="テキスト ボックス 37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３４</a:t>
            </a:r>
          </a:p>
        </p:txBody>
      </p:sp>
      <p:sp>
        <p:nvSpPr>
          <p:cNvPr id="39" name="テキスト ボックス 38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３５</a:t>
            </a:r>
          </a:p>
        </p:txBody>
      </p:sp>
      <p:sp>
        <p:nvSpPr>
          <p:cNvPr id="40" name="テキスト ボックス 39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３６</a:t>
            </a:r>
          </a:p>
        </p:txBody>
      </p:sp>
      <p:sp>
        <p:nvSpPr>
          <p:cNvPr id="41" name="テキスト ボックス 40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３７</a:t>
            </a:r>
          </a:p>
        </p:txBody>
      </p:sp>
      <p:sp>
        <p:nvSpPr>
          <p:cNvPr id="42" name="テキスト ボックス 41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３８</a:t>
            </a:r>
          </a:p>
        </p:txBody>
      </p:sp>
      <p:sp>
        <p:nvSpPr>
          <p:cNvPr id="43" name="テキスト ボックス 42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３９</a:t>
            </a:r>
          </a:p>
        </p:txBody>
      </p:sp>
      <p:sp>
        <p:nvSpPr>
          <p:cNvPr id="44" name="テキスト ボックス 43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４０</a:t>
            </a:r>
          </a:p>
        </p:txBody>
      </p:sp>
      <p:sp>
        <p:nvSpPr>
          <p:cNvPr id="45" name="テキスト ボックス 44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４１</a:t>
            </a:r>
          </a:p>
        </p:txBody>
      </p:sp>
      <p:sp>
        <p:nvSpPr>
          <p:cNvPr id="46" name="テキスト ボックス 45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４２</a:t>
            </a:r>
          </a:p>
        </p:txBody>
      </p:sp>
      <p:sp>
        <p:nvSpPr>
          <p:cNvPr id="47" name="テキスト ボックス 46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４３</a:t>
            </a:r>
          </a:p>
        </p:txBody>
      </p:sp>
      <p:sp>
        <p:nvSpPr>
          <p:cNvPr id="48" name="テキスト ボックス 47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４４</a:t>
            </a:r>
          </a:p>
        </p:txBody>
      </p:sp>
      <p:sp>
        <p:nvSpPr>
          <p:cNvPr id="49" name="テキスト ボックス 48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４５</a:t>
            </a:r>
          </a:p>
        </p:txBody>
      </p:sp>
      <p:sp>
        <p:nvSpPr>
          <p:cNvPr id="50" name="テキスト ボックス 49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４６</a:t>
            </a:r>
          </a:p>
        </p:txBody>
      </p:sp>
      <p:sp>
        <p:nvSpPr>
          <p:cNvPr id="51" name="テキスト ボックス 50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４７</a:t>
            </a:r>
          </a:p>
        </p:txBody>
      </p:sp>
      <p:sp>
        <p:nvSpPr>
          <p:cNvPr id="52" name="テキスト ボックス 51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４８</a:t>
            </a:r>
          </a:p>
        </p:txBody>
      </p:sp>
      <p:sp>
        <p:nvSpPr>
          <p:cNvPr id="53" name="テキスト ボックス 52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４９</a:t>
            </a:r>
          </a:p>
        </p:txBody>
      </p:sp>
      <p:sp>
        <p:nvSpPr>
          <p:cNvPr id="54" name="テキスト ボックス 53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５０</a:t>
            </a:r>
          </a:p>
        </p:txBody>
      </p:sp>
      <p:sp>
        <p:nvSpPr>
          <p:cNvPr id="55" name="テキスト ボックス 54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５１</a:t>
            </a:r>
          </a:p>
        </p:txBody>
      </p:sp>
      <p:sp>
        <p:nvSpPr>
          <p:cNvPr id="56" name="テキスト ボックス 55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５２</a:t>
            </a:r>
          </a:p>
        </p:txBody>
      </p:sp>
      <p:sp>
        <p:nvSpPr>
          <p:cNvPr id="57" name="テキスト ボックス 56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５３</a:t>
            </a:r>
          </a:p>
        </p:txBody>
      </p:sp>
      <p:sp>
        <p:nvSpPr>
          <p:cNvPr id="58" name="テキスト ボックス 57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５４</a:t>
            </a:r>
          </a:p>
        </p:txBody>
      </p:sp>
      <p:sp>
        <p:nvSpPr>
          <p:cNvPr id="59" name="テキスト ボックス 58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５５</a:t>
            </a:r>
          </a:p>
        </p:txBody>
      </p:sp>
      <p:sp>
        <p:nvSpPr>
          <p:cNvPr id="60" name="テキスト ボックス 59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５６</a:t>
            </a:r>
          </a:p>
        </p:txBody>
      </p:sp>
      <p:sp>
        <p:nvSpPr>
          <p:cNvPr id="61" name="テキスト ボックス 60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５７</a:t>
            </a:r>
          </a:p>
        </p:txBody>
      </p:sp>
      <p:sp>
        <p:nvSpPr>
          <p:cNvPr id="62" name="テキスト ボックス 61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５８</a:t>
            </a:r>
          </a:p>
        </p:txBody>
      </p:sp>
      <p:sp>
        <p:nvSpPr>
          <p:cNvPr id="63" name="テキスト ボックス 62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５９</a:t>
            </a:r>
          </a:p>
        </p:txBody>
      </p:sp>
      <p:sp>
        <p:nvSpPr>
          <p:cNvPr id="64" name="テキスト ボックス 63"/>
          <p:cNvSpPr txBox="1">
            <a:spLocks noChangeArrowheads="1"/>
          </p:cNvSpPr>
          <p:nvPr/>
        </p:nvSpPr>
        <p:spPr bwMode="auto">
          <a:xfrm>
            <a:off x="350838" y="1160463"/>
            <a:ext cx="8523287" cy="451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8700">
                <a:solidFill>
                  <a:srgbClr val="FF0000"/>
                </a:solidFill>
                <a:latin typeface="HGP創英角ｺﾞｼｯｸUB" charset="0"/>
                <a:ea typeface="HGP創英角ｺﾞｼｯｸUB" charset="0"/>
                <a:cs typeface="HGP創英角ｺﾞｼｯｸUB" charset="0"/>
              </a:rPr>
              <a:t>６０</a:t>
            </a: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165873" y="115138"/>
            <a:ext cx="122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60 seconds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644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1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3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4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606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707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08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909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1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111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212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313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414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51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616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717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818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919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2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121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222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2323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424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525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626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2727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828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929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303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131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3232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333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434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3535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3636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3737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3838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3939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404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4141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4242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4343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4444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4545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4646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4747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4848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4949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505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5151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5252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5353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5454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5555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5656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5757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5858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5959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タイトル 1"/>
          <p:cNvSpPr>
            <a:spLocks noGrp="1"/>
          </p:cNvSpPr>
          <p:nvPr>
            <p:ph type="ctrTitle"/>
          </p:nvPr>
        </p:nvSpPr>
        <p:spPr>
          <a:xfrm>
            <a:off x="0" y="2060575"/>
            <a:ext cx="9144000" cy="1152525"/>
          </a:xfrm>
        </p:spPr>
        <p:txBody>
          <a:bodyPr>
            <a:normAutofit/>
          </a:bodyPr>
          <a:lstStyle/>
          <a:p>
            <a:r>
              <a:rPr lang="en-US" altLang="ja-JP" sz="3600" dirty="0" smtClean="0">
                <a:solidFill>
                  <a:srgbClr val="2616F8"/>
                </a:solidFill>
                <a:latin typeface="HGP創英角ｺﾞｼｯｸUB" pitchFamily="50" charset="-128"/>
                <a:ea typeface="HGP創英角ｺﾞｼｯｸUB" pitchFamily="50" charset="-128"/>
              </a:rPr>
              <a:t>What is System Design and Management?</a:t>
            </a:r>
            <a:r>
              <a:rPr lang="ja-JP" altLang="en-US" sz="3600" dirty="0" smtClean="0">
                <a:solidFill>
                  <a:srgbClr val="2616F8"/>
                </a:solidFill>
                <a:latin typeface="HGP創英角ｺﾞｼｯｸUB" pitchFamily="50" charset="-128"/>
                <a:ea typeface="HGP創英角ｺﾞｼｯｸUB" pitchFamily="50" charset="-128"/>
              </a:rPr>
              <a:t/>
            </a:r>
            <a:br>
              <a:rPr lang="ja-JP" altLang="en-US" sz="3600" dirty="0" smtClean="0">
                <a:solidFill>
                  <a:srgbClr val="2616F8"/>
                </a:solidFill>
                <a:latin typeface="HGP創英角ｺﾞｼｯｸUB" pitchFamily="50" charset="-128"/>
                <a:ea typeface="HGP創英角ｺﾞｼｯｸUB" pitchFamily="50" charset="-128"/>
              </a:rPr>
            </a:br>
            <a:r>
              <a:rPr lang="ja-JP" altLang="en-US" sz="2400" dirty="0" smtClean="0">
                <a:solidFill>
                  <a:srgbClr val="2616F8"/>
                </a:solidFill>
                <a:latin typeface="HGP創英角ｺﾞｼｯｸUB" pitchFamily="50" charset="-128"/>
                <a:ea typeface="HGP創英角ｺﾞｼｯｸUB" pitchFamily="50" charset="-128"/>
              </a:rPr>
              <a:t>　</a:t>
            </a:r>
            <a:r>
              <a:rPr lang="en-US" altLang="ja-JP" sz="2400" dirty="0" smtClean="0">
                <a:solidFill>
                  <a:srgbClr val="2616F8"/>
                </a:solidFill>
                <a:latin typeface="HGP創英角ｺﾞｼｯｸUB" pitchFamily="50" charset="-128"/>
                <a:ea typeface="HGP創英角ｺﾞｼｯｸUB" pitchFamily="50" charset="-128"/>
              </a:rPr>
              <a:t>How can we realize systemic and systematic design?</a:t>
            </a:r>
            <a:endParaRPr lang="ja-JP" altLang="en-US" sz="5400" dirty="0" smtClean="0">
              <a:solidFill>
                <a:srgbClr val="2616F8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5362" name="サブタイトル 2"/>
          <p:cNvSpPr>
            <a:spLocks noGrp="1"/>
          </p:cNvSpPr>
          <p:nvPr>
            <p:ph type="subTitle" idx="1"/>
          </p:nvPr>
        </p:nvSpPr>
        <p:spPr>
          <a:xfrm>
            <a:off x="0" y="3500438"/>
            <a:ext cx="9144000" cy="865187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ja-JP" sz="2800" dirty="0" smtClean="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Takashi </a:t>
            </a:r>
            <a:r>
              <a:rPr lang="en-US" altLang="ja-JP" sz="2800" dirty="0" err="1" smtClean="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Maeno</a:t>
            </a:r>
            <a:r>
              <a:rPr lang="en-US" altLang="ja-JP" sz="2800" dirty="0" smtClean="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, Dean, Professor</a:t>
            </a:r>
          </a:p>
          <a:p>
            <a:pPr eaLnBrk="1" hangingPunct="1">
              <a:lnSpc>
                <a:spcPct val="80000"/>
              </a:lnSpc>
            </a:pPr>
            <a:r>
              <a:rPr lang="en-US" altLang="ja-JP" sz="2800" dirty="0" smtClean="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Graduate School of SDM, Keio University</a:t>
            </a:r>
          </a:p>
          <a:p>
            <a:pPr eaLnBrk="1" hangingPunct="1">
              <a:lnSpc>
                <a:spcPct val="80000"/>
              </a:lnSpc>
            </a:pPr>
            <a:endParaRPr lang="ja-JP" altLang="en-US" sz="3000" dirty="0" smtClean="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grpSp>
        <p:nvGrpSpPr>
          <p:cNvPr id="26627" name="グループ化 6"/>
          <p:cNvGrpSpPr>
            <a:grpSpLocks/>
          </p:cNvGrpSpPr>
          <p:nvPr/>
        </p:nvGrpSpPr>
        <p:grpSpPr bwMode="auto">
          <a:xfrm>
            <a:off x="0" y="-26988"/>
            <a:ext cx="9144000" cy="2062163"/>
            <a:chOff x="0" y="-1588"/>
            <a:chExt cx="8540750" cy="1827213"/>
          </a:xfrm>
        </p:grpSpPr>
        <p:pic>
          <p:nvPicPr>
            <p:cNvPr id="205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1"/>
            <a:stretch>
              <a:fillRect/>
            </a:stretch>
          </p:blipFill>
          <p:spPr bwMode="auto">
            <a:xfrm>
              <a:off x="0" y="-181"/>
              <a:ext cx="2195982" cy="18258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05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554" y="-181"/>
              <a:ext cx="3468196" cy="18258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05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982" y="-1588"/>
              <a:ext cx="2876572" cy="1827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205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6900"/>
            <a:ext cx="9144000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891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1C6C8B-E1B1-446B-8385-80B22F4584AC}" type="slidenum">
              <a:rPr lang="ja-JP" altLang="en-US"/>
              <a:pPr>
                <a:defRPr/>
              </a:pPr>
              <a:t>8</a:t>
            </a:fld>
            <a:endParaRPr lang="en-US" altLang="ja-JP"/>
          </a:p>
        </p:txBody>
      </p:sp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357158" y="3429000"/>
            <a:ext cx="8391306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3200" b="1" i="1" dirty="0">
                <a:solidFill>
                  <a:srgbClr val="2616F8"/>
                </a:solidFill>
              </a:rPr>
              <a:t>We believe that collaboration with industries, government organizations and other universities, domestic or overseas, will be beneficial for all parties to produce fruitful results.</a:t>
            </a:r>
          </a:p>
          <a:p>
            <a:pPr algn="ctr"/>
            <a:r>
              <a:rPr lang="en-US" altLang="ja-JP" sz="3200" b="1" i="1" dirty="0">
                <a:solidFill>
                  <a:srgbClr val="2616F8"/>
                </a:solidFill>
              </a:rPr>
              <a:t>Systems Engineering will play a key role to design the future.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260648"/>
            <a:ext cx="6048672" cy="874713"/>
          </a:xfrm>
        </p:spPr>
        <p:txBody>
          <a:bodyPr>
            <a:normAutofit/>
          </a:bodyPr>
          <a:lstStyle/>
          <a:p>
            <a:r>
              <a:rPr lang="en-US" altLang="ja-JP" sz="4000" b="1" dirty="0" smtClean="0">
                <a:solidFill>
                  <a:srgbClr val="2616F8"/>
                </a:solidFill>
                <a:latin typeface="Tahoma" pitchFamily="34" charset="0"/>
                <a:cs typeface="Tahoma" pitchFamily="34" charset="0"/>
              </a:rPr>
              <a:t>Designing the Future</a:t>
            </a:r>
          </a:p>
        </p:txBody>
      </p:sp>
      <p:sp>
        <p:nvSpPr>
          <p:cNvPr id="8197" name="正方形/長方形 5"/>
          <p:cNvSpPr>
            <a:spLocks noChangeArrowheads="1"/>
          </p:cNvSpPr>
          <p:nvPr/>
        </p:nvSpPr>
        <p:spPr bwMode="auto">
          <a:xfrm>
            <a:off x="539552" y="1084989"/>
            <a:ext cx="5544615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3200" b="1" dirty="0">
                <a:latin typeface="Tahoma" pitchFamily="34" charset="0"/>
                <a:ea typeface="+mj-ea"/>
                <a:cs typeface="Tahoma" pitchFamily="34" charset="0"/>
              </a:rPr>
              <a:t>Celebrating 150 years with the slogan of  ‘Design the future’ in 2008</a:t>
            </a:r>
            <a:endParaRPr lang="ja-JP" altLang="en-US" sz="3200" b="1" dirty="0">
              <a:latin typeface="Tahoma" pitchFamily="34" charset="0"/>
              <a:ea typeface="+mj-ea"/>
              <a:cs typeface="Tahoma" pitchFamily="34" charset="0"/>
            </a:endParaRPr>
          </a:p>
        </p:txBody>
      </p:sp>
      <p:pic>
        <p:nvPicPr>
          <p:cNvPr id="8198" name="Picture 2" descr="C:\Users\Masaru\Documents\慶応大学\ＳＤＭ研究科\レターヘッド\エンブレム\150\g-150-st-basic-eu-ann0-c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812979"/>
            <a:ext cx="2342793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990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>
          <a:xfrm>
            <a:off x="5635625" y="6750050"/>
            <a:ext cx="2133600" cy="365125"/>
          </a:xfrm>
        </p:spPr>
        <p:txBody>
          <a:bodyPr/>
          <a:lstStyle/>
          <a:p>
            <a:pPr>
              <a:defRPr/>
            </a:pPr>
            <a:fld id="{680E24AF-2F0C-4C3C-96CE-8F4C6EA2894B}" type="slidenum">
              <a:rPr lang="ja-JP" altLang="en-US"/>
              <a:pPr>
                <a:defRPr/>
              </a:pPr>
              <a:t>9</a:t>
            </a:fld>
            <a:endParaRPr lang="ja-JP" altLang="en-US"/>
          </a:p>
        </p:txBody>
      </p:sp>
      <p:sp>
        <p:nvSpPr>
          <p:cNvPr id="9219" name="テキスト ボックス 7"/>
          <p:cNvSpPr txBox="1">
            <a:spLocks noChangeArrowheads="1"/>
          </p:cNvSpPr>
          <p:nvPr/>
        </p:nvSpPr>
        <p:spPr bwMode="auto">
          <a:xfrm>
            <a:off x="0" y="428604"/>
            <a:ext cx="88582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32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Graduate School of </a:t>
            </a:r>
            <a:endParaRPr lang="en-US" altLang="ja-JP" sz="3200" b="1" dirty="0" smtClean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altLang="ja-JP" sz="32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System </a:t>
            </a:r>
            <a:r>
              <a:rPr lang="en-US" altLang="ja-JP" sz="32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Design and Management</a:t>
            </a:r>
            <a:endParaRPr lang="ja-JP" altLang="en-US" sz="3200" b="1" dirty="0">
              <a:solidFill>
                <a:srgbClr val="0000FF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220" name="Picture 5" descr="07複合棟外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637072"/>
            <a:ext cx="3451216" cy="2162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6" descr="複合棟外観（綱島街道側）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8005" y="3632629"/>
            <a:ext cx="3457971" cy="216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テキスト ボックス 11"/>
          <p:cNvSpPr txBox="1">
            <a:spLocks noChangeArrowheads="1"/>
          </p:cNvSpPr>
          <p:nvPr/>
        </p:nvSpPr>
        <p:spPr bwMode="auto">
          <a:xfrm>
            <a:off x="539750" y="1700808"/>
            <a:ext cx="8429684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altLang="ja-JP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ja-JP" altLang="en-US" sz="2800" dirty="0" smtClean="0">
                <a:latin typeface="Times New Roman" pitchFamily="18" charset="0"/>
                <a:cs typeface="Times New Roman" pitchFamily="18" charset="0"/>
              </a:rPr>
              <a:t>■</a:t>
            </a:r>
            <a:r>
              <a:rPr lang="ja-JP" altLang="en-US" sz="2800" dirty="0">
                <a:latin typeface="Times New Roman" pitchFamily="18" charset="0"/>
                <a:cs typeface="Times New Roman" pitchFamily="18" charset="0"/>
              </a:rPr>
              <a:t>　</a:t>
            </a:r>
            <a:r>
              <a:rPr lang="en-US" altLang="ja-JP" sz="3200" b="1" dirty="0">
                <a:latin typeface="Tahoma" pitchFamily="34" charset="0"/>
                <a:cs typeface="Tahoma" pitchFamily="34" charset="0"/>
              </a:rPr>
              <a:t>A new program to foster </a:t>
            </a:r>
            <a:r>
              <a:rPr lang="en-US" altLang="ja-JP" sz="3200" b="1" dirty="0" smtClean="0">
                <a:latin typeface="Tahoma" pitchFamily="34" charset="0"/>
                <a:cs typeface="Tahoma" pitchFamily="34" charset="0"/>
              </a:rPr>
              <a:t>social/          </a:t>
            </a:r>
          </a:p>
          <a:p>
            <a:r>
              <a:rPr lang="en-US" altLang="ja-JP" sz="3200" b="1" dirty="0" smtClean="0">
                <a:latin typeface="Tahoma" pitchFamily="34" charset="0"/>
                <a:cs typeface="Tahoma" pitchFamily="34" charset="0"/>
              </a:rPr>
              <a:t>     technology leaders </a:t>
            </a:r>
            <a:r>
              <a:rPr lang="en-US" altLang="ja-JP" sz="3200" b="1" dirty="0">
                <a:latin typeface="Tahoma" pitchFamily="34" charset="0"/>
                <a:cs typeface="Tahoma" pitchFamily="34" charset="0"/>
              </a:rPr>
              <a:t>of the </a:t>
            </a:r>
            <a:r>
              <a:rPr lang="en-US" altLang="ja-JP" sz="3200" b="1" dirty="0" smtClean="0">
                <a:latin typeface="Tahoma" pitchFamily="34" charset="0"/>
                <a:cs typeface="Tahoma" pitchFamily="34" charset="0"/>
              </a:rPr>
              <a:t>21</a:t>
            </a:r>
            <a:r>
              <a:rPr lang="en-US" altLang="ja-JP" sz="3200" b="1" baseline="30000" dirty="0" smtClean="0">
                <a:latin typeface="Tahoma" pitchFamily="34" charset="0"/>
                <a:cs typeface="Tahoma" pitchFamily="34" charset="0"/>
              </a:rPr>
              <a:t>st</a:t>
            </a:r>
            <a:r>
              <a:rPr lang="en-US" altLang="ja-JP" sz="3200" b="1" dirty="0" smtClean="0">
                <a:latin typeface="Tahoma" pitchFamily="34" charset="0"/>
                <a:cs typeface="Tahoma" pitchFamily="34" charset="0"/>
              </a:rPr>
              <a:t> </a:t>
            </a:r>
          </a:p>
          <a:p>
            <a:r>
              <a:rPr lang="en-US" altLang="ja-JP" sz="3200" b="1" dirty="0" smtClean="0">
                <a:latin typeface="Tahoma" pitchFamily="34" charset="0"/>
                <a:cs typeface="Tahoma" pitchFamily="34" charset="0"/>
              </a:rPr>
              <a:t>     Century</a:t>
            </a:r>
            <a:r>
              <a:rPr lang="en-US" altLang="ja-JP" sz="3200" b="1" baseline="30000" dirty="0" smtClean="0">
                <a:latin typeface="Tahoma" pitchFamily="34" charset="0"/>
                <a:cs typeface="Tahoma" pitchFamily="34" charset="0"/>
              </a:rPr>
              <a:t>  </a:t>
            </a:r>
            <a:endParaRPr lang="en-US" altLang="ja-JP" sz="3200" b="1" dirty="0">
              <a:latin typeface="Tahoma" pitchFamily="34" charset="0"/>
              <a:cs typeface="Tahoma" pitchFamily="34" charset="0"/>
            </a:endParaRPr>
          </a:p>
          <a:p>
            <a:endParaRPr lang="ja-JP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スライド番号プレースホルダ 8"/>
          <p:cNvSpPr txBox="1">
            <a:spLocks/>
          </p:cNvSpPr>
          <p:nvPr/>
        </p:nvSpPr>
        <p:spPr>
          <a:xfrm>
            <a:off x="8555038" y="6359525"/>
            <a:ext cx="471487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FD67744-2185-4905-84A9-2BE2D5438B62}" type="slidenum">
              <a:rPr lang="ja-JP" alt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ja-JP" altLang="en-US" sz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8" name="Picture 7" descr="SDM-OTri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979712" cy="703778"/>
          </a:xfrm>
          <a:prstGeom prst="rect">
            <a:avLst/>
          </a:prstGeom>
          <a:noFill/>
        </p:spPr>
      </p:pic>
      <p:pic>
        <p:nvPicPr>
          <p:cNvPr id="10" name="Picture 9" descr="side_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1850" y="0"/>
            <a:ext cx="692150" cy="69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544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1941</Words>
  <Application>Microsoft Office PowerPoint</Application>
  <PresentationFormat>画面に合わせる (4:3)</PresentationFormat>
  <Paragraphs>540</Paragraphs>
  <Slides>36</Slides>
  <Notes>10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36</vt:i4>
      </vt:variant>
    </vt:vector>
  </HeadingPairs>
  <TitlesOfParts>
    <vt:vector size="37" baseType="lpstr">
      <vt:lpstr>Office ​​テーマ</vt:lpstr>
      <vt:lpstr>Fundamentals of SDM Design thinking workshop</vt:lpstr>
      <vt:lpstr>Schedule</vt:lpstr>
      <vt:lpstr>Today’s outline</vt:lpstr>
      <vt:lpstr>PowerPoint プレゼンテーション</vt:lpstr>
      <vt:lpstr>Practice of self introduction</vt:lpstr>
      <vt:lpstr>PowerPoint プレゼンテーション</vt:lpstr>
      <vt:lpstr>What is System Design and Management? 　How can we realize systemic and systematic design?</vt:lpstr>
      <vt:lpstr>Designing the Future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What is a system?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SDM Full-time Faculty members</vt:lpstr>
      <vt:lpstr>Covered Fields of Research &amp; Education</vt:lpstr>
      <vt:lpstr>PowerPoint プレゼンテーション</vt:lpstr>
      <vt:lpstr>PowerPoint プレゼンテーション</vt:lpstr>
      <vt:lpstr>Curriculum Chart and  Degree Scheme</vt:lpstr>
      <vt:lpstr>Design Project “ALPS (Active Learning Project Sequence)”</vt:lpstr>
      <vt:lpstr>PowerPoint プレゼンテーション</vt:lpstr>
      <vt:lpstr>What are systems engineering, systems thinking &amp; design thinking?</vt:lpstr>
      <vt:lpstr>Systems thinking (wide sense)</vt:lpstr>
      <vt:lpstr>Systems thinking (narrow sense)</vt:lpstr>
      <vt:lpstr>Design thinking</vt:lpstr>
      <vt:lpstr>How System/Design thinking merge?</vt:lpstr>
      <vt:lpstr>Methods to be Learned</vt:lpstr>
      <vt:lpstr>Discussion on topics and team building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Fundamentals of SDM Design thinking workshop</dc:title>
  <dc:creator>maeno</dc:creator>
  <cp:lastModifiedBy>maeno</cp:lastModifiedBy>
  <cp:revision>20</cp:revision>
  <dcterms:created xsi:type="dcterms:W3CDTF">2012-04-09T05:59:28Z</dcterms:created>
  <dcterms:modified xsi:type="dcterms:W3CDTF">2012-04-27T03:55:02Z</dcterms:modified>
</cp:coreProperties>
</file>