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D7959-6237-4D82-A402-AF2217BE5C62}" type="datetimeFigureOut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40D85-6240-43CA-9BA6-40B44C98D521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17FF-C5AE-4537-A765-A269D0DECE1C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2382A-7A21-4B49-988F-28439C1BA289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0969-37EA-4D81-BE81-5E2BBD3E5D07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20CE1-73AE-4EC0-93B2-2F182EC08413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B41E-5926-4346-89FE-E3E43BEB5E70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AD0B-54FA-4CEF-A466-EE94CE529433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16F4-8801-454E-AA3F-40A3C3970A05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CDCAF-267F-4D6A-8D01-0DC3ABA23133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2D8-A1BA-4C40-98B9-1D6011D39C10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FBDB2-0853-42EC-A837-1803821CB8ED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E562-6A73-4A36-A6E7-E02684629E56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7B56-6021-4E32-9E27-AFF05B23CF19}" type="datetime1">
              <a:rPr kumimoji="1" lang="ja-JP" altLang="en-US" smtClean="0"/>
              <a:t>2013/4/1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A8AAA-5267-4CE1-AC88-2D83854512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二等辺三角形 8"/>
          <p:cNvSpPr/>
          <p:nvPr/>
        </p:nvSpPr>
        <p:spPr>
          <a:xfrm>
            <a:off x="2339752" y="2564904"/>
            <a:ext cx="4392488" cy="3240360"/>
          </a:xfrm>
          <a:prstGeom prst="triangle">
            <a:avLst>
              <a:gd name="adj" fmla="val 50544"/>
            </a:avLst>
          </a:prstGeom>
          <a:gradFill flip="none" rotWithShape="1">
            <a:gsLst>
              <a:gs pos="20000">
                <a:schemeClr val="accent5">
                  <a:lumMod val="75000"/>
                  <a:shade val="30000"/>
                  <a:satMod val="115000"/>
                  <a:alpha val="60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260648"/>
            <a:ext cx="7981672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ＭＳ ゴシック" pitchFamily="49" charset="-128"/>
              </a:rPr>
              <a:t>組織マネジメント研究室の主要な研究領域</a:t>
            </a:r>
            <a:endParaRPr kumimoji="1" lang="ja-JP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3563888" y="1124744"/>
            <a:ext cx="2016224" cy="1440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組織風土・文化の創造</a:t>
            </a:r>
            <a:endParaRPr kumimoji="1" lang="en-US" altLang="ja-JP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6660232" y="5013176"/>
            <a:ext cx="2016224" cy="144016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リスクマネジメント</a:t>
            </a:r>
            <a:endParaRPr kumimoji="1" lang="en-US" altLang="ja-JP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7" name="円/楕円 6"/>
          <p:cNvSpPr/>
          <p:nvPr/>
        </p:nvSpPr>
        <p:spPr>
          <a:xfrm>
            <a:off x="323528" y="4941168"/>
            <a:ext cx="2016224" cy="1440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個人・チームの活性化</a:t>
            </a:r>
            <a:endParaRPr kumimoji="1" lang="ja-JP" alt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63688" y="2924944"/>
            <a:ext cx="5953874" cy="1754326"/>
          </a:xfrm>
          <a:prstGeom prst="rect">
            <a:avLst/>
          </a:prstGeom>
          <a:gradFill flip="none" rotWithShape="1">
            <a:gsLst>
              <a:gs pos="29000">
                <a:schemeClr val="accent1">
                  <a:lumMod val="50000"/>
                  <a:shade val="30000"/>
                  <a:satMod val="115000"/>
                  <a:alpha val="16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・対象：</a:t>
            </a:r>
            <a:r>
              <a:rPr kumimoji="1"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個人・職場・組織（・社会）</a:t>
            </a:r>
            <a:endParaRPr kumimoji="1"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・目標：①事故・コンプライアンス問題が起きない</a:t>
            </a:r>
            <a:endParaRPr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　　②活き活きとした・やりがいのある</a:t>
            </a:r>
            <a:endParaRPr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　　③創造性と成長性に富んだ</a:t>
            </a:r>
            <a:endParaRPr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・手段：参与観察、インタビュー、アンケート、ディスカッション</a:t>
            </a:r>
            <a:endParaRPr kumimoji="1" lang="en-US" altLang="ja-JP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kumimoji="1" lang="ja-JP" altLang="en-US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107504" y="1296144"/>
            <a:ext cx="8136904" cy="5445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611560" y="1944216"/>
            <a:ext cx="4536504" cy="4032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43608" y="116632"/>
            <a:ext cx="5519460" cy="58477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ＭＳ ゴシック" pitchFamily="49" charset="-128"/>
              </a:rPr>
              <a:t>これまでの成果と今後の戦略</a:t>
            </a:r>
            <a:endParaRPr kumimoji="1" lang="ja-JP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1115616" y="2592288"/>
            <a:ext cx="2016224" cy="1440160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  <a:alpha val="72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組織風土・文化の創造</a:t>
            </a:r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15" name="右矢印 14"/>
          <p:cNvSpPr/>
          <p:nvPr/>
        </p:nvSpPr>
        <p:spPr>
          <a:xfrm rot="16200000">
            <a:off x="1641079" y="2567403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19672" y="22229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研究レベル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7" name="右矢印 16"/>
          <p:cNvSpPr/>
          <p:nvPr/>
        </p:nvSpPr>
        <p:spPr>
          <a:xfrm rot="16200000">
            <a:off x="2001119" y="1856615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79712" y="15475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実用レベル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9" name="右矢印 18"/>
          <p:cNvSpPr/>
          <p:nvPr/>
        </p:nvSpPr>
        <p:spPr>
          <a:xfrm rot="16200000">
            <a:off x="2505175" y="1293644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411760" y="9087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技術移転レベル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50965" y="2204864"/>
            <a:ext cx="31630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①ﾓﾁﾍﾞｰｼｮﾝ研究</a:t>
            </a:r>
            <a:endParaRPr kumimoji="1" lang="en-US" altLang="ja-JP" dirty="0" smtClean="0"/>
          </a:p>
          <a:p>
            <a:r>
              <a:rPr lang="ja-JP" altLang="en-US" dirty="0" smtClean="0"/>
              <a:t>②安全文化診断</a:t>
            </a:r>
            <a:endParaRPr lang="en-US" altLang="ja-JP" dirty="0" smtClean="0"/>
          </a:p>
          <a:p>
            <a:r>
              <a:rPr lang="ja-JP" altLang="en-US" dirty="0" smtClean="0"/>
              <a:t>③ﾌﾟﾛｼﾞｪｸﾄにおける組織文化</a:t>
            </a:r>
            <a:endParaRPr lang="en-US" altLang="ja-JP" dirty="0" smtClean="0"/>
          </a:p>
          <a:p>
            <a:r>
              <a:rPr lang="ja-JP" altLang="en-US" dirty="0" smtClean="0"/>
              <a:t>④業績向上のための組織診断</a:t>
            </a:r>
            <a:endParaRPr lang="en-US" altLang="ja-JP" dirty="0" smtClean="0"/>
          </a:p>
          <a:p>
            <a:r>
              <a:rPr lang="ja-JP" altLang="en-US" dirty="0" smtClean="0"/>
              <a:t>⑤産業組織の活性化</a:t>
            </a:r>
            <a:endParaRPr lang="en-US" altLang="ja-JP" dirty="0" smtClean="0"/>
          </a:p>
          <a:p>
            <a:r>
              <a:rPr lang="ja-JP" altLang="en-US" dirty="0" smtClean="0"/>
              <a:t>⑥組織文化の国際比較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436096" y="4365104"/>
            <a:ext cx="3070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①現代組織の風土・文化</a:t>
            </a:r>
            <a:r>
              <a:rPr kumimoji="1" lang="ja-JP" altLang="en-US" dirty="0" smtClean="0"/>
              <a:t>診断</a:t>
            </a:r>
            <a:endParaRPr kumimoji="1" lang="en-US" altLang="ja-JP" dirty="0" smtClean="0"/>
          </a:p>
          <a:p>
            <a:r>
              <a:rPr lang="ja-JP" altLang="en-US" dirty="0" smtClean="0"/>
              <a:t>②安全文化診断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endParaRPr lang="en-US" altLang="ja-JP" dirty="0" smtClean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707904" y="5229200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FF00"/>
                </a:solidFill>
              </a:rPr>
              <a:t>投稿論文　</a:t>
            </a:r>
            <a:r>
              <a:rPr kumimoji="1" lang="en-US" altLang="ja-JP" dirty="0" smtClean="0">
                <a:solidFill>
                  <a:srgbClr val="FFFF00"/>
                </a:solidFill>
              </a:rPr>
              <a:t>3</a:t>
            </a:r>
            <a:r>
              <a:rPr kumimoji="1" lang="ja-JP" altLang="en-US" dirty="0" smtClean="0">
                <a:solidFill>
                  <a:srgbClr val="FFFF00"/>
                </a:solidFill>
              </a:rPr>
              <a:t>件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21" name="スライド番号プレースホルダ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107504" y="1296144"/>
            <a:ext cx="7776864" cy="5445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611560" y="1944216"/>
            <a:ext cx="4680520" cy="4032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1115616" y="2592288"/>
            <a:ext cx="2016224" cy="1440160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  <a:alpha val="72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リスクマネジメント</a:t>
            </a:r>
            <a:endParaRPr kumimoji="1" lang="ja-JP" altLang="en-US" dirty="0"/>
          </a:p>
        </p:txBody>
      </p:sp>
      <p:sp>
        <p:nvSpPr>
          <p:cNvPr id="7" name="右矢印 6"/>
          <p:cNvSpPr/>
          <p:nvPr/>
        </p:nvSpPr>
        <p:spPr>
          <a:xfrm rot="16200000">
            <a:off x="1641079" y="2567403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19672" y="22229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研究レベル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右矢印 8"/>
          <p:cNvSpPr/>
          <p:nvPr/>
        </p:nvSpPr>
        <p:spPr>
          <a:xfrm rot="16200000">
            <a:off x="2001119" y="1856615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79712" y="15475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実用レベル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右矢印 10"/>
          <p:cNvSpPr/>
          <p:nvPr/>
        </p:nvSpPr>
        <p:spPr>
          <a:xfrm rot="16200000">
            <a:off x="2505175" y="1293644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11760" y="9087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連携レベル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75856" y="2636912"/>
            <a:ext cx="33281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①ﾋｭｰﾏﾝｴﾗｰ防止研究</a:t>
            </a:r>
            <a:endParaRPr kumimoji="1" lang="en-US" altLang="ja-JP" dirty="0" smtClean="0"/>
          </a:p>
          <a:p>
            <a:r>
              <a:rPr lang="ja-JP" altLang="en-US" dirty="0" smtClean="0"/>
              <a:t>②安全管理ｼｽﾃﾑ構築</a:t>
            </a:r>
            <a:endParaRPr lang="en-US" altLang="ja-JP" dirty="0" smtClean="0"/>
          </a:p>
          <a:p>
            <a:r>
              <a:rPr kumimoji="1" lang="ja-JP" altLang="en-US" dirty="0" smtClean="0"/>
              <a:t>③情報ｼｽﾃﾑのﾘｽｸｱｾｽﾒﾝﾄ手法</a:t>
            </a:r>
            <a:endParaRPr kumimoji="1" lang="en-US" altLang="ja-JP" dirty="0" smtClean="0"/>
          </a:p>
          <a:p>
            <a:r>
              <a:rPr lang="ja-JP" altLang="en-US" dirty="0" smtClean="0"/>
              <a:t>④企業倒産の発生ﾊﾟﾀｰﾝ分類</a:t>
            </a:r>
            <a:endParaRPr lang="en-US" altLang="ja-JP" dirty="0" smtClean="0"/>
          </a:p>
          <a:p>
            <a:r>
              <a:rPr kumimoji="1" lang="ja-JP" altLang="en-US" dirty="0" smtClean="0"/>
              <a:t>⑤地域防災</a:t>
            </a:r>
            <a:endParaRPr kumimoji="1" lang="en-US" altLang="ja-JP" dirty="0" smtClean="0"/>
          </a:p>
          <a:p>
            <a:r>
              <a:rPr lang="ja-JP" altLang="en-US" dirty="0" smtClean="0"/>
              <a:t>⑥倫理ｺﾝﾌﾟﾗｲｱﾝｽ発生ﾊﾟﾀｰﾝ</a:t>
            </a:r>
            <a:endParaRPr kumimoji="1" lang="en-US" altLang="ja-JP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204285" y="4653136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①地域防災と復興力の</a:t>
            </a:r>
            <a:r>
              <a:rPr kumimoji="1" lang="ja-JP" altLang="en-US" dirty="0" smtClean="0"/>
              <a:t>評価</a:t>
            </a:r>
            <a:endParaRPr kumimoji="1" lang="en-US" altLang="ja-JP" dirty="0" smtClean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07904" y="5229200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FF00"/>
                </a:solidFill>
              </a:rPr>
              <a:t>投稿論文　</a:t>
            </a:r>
            <a:r>
              <a:rPr kumimoji="1" lang="en-US" altLang="ja-JP" dirty="0" smtClean="0">
                <a:solidFill>
                  <a:srgbClr val="FFFF00"/>
                </a:solidFill>
              </a:rPr>
              <a:t>5</a:t>
            </a:r>
            <a:r>
              <a:rPr kumimoji="1" lang="ja-JP" altLang="en-US" dirty="0" smtClean="0">
                <a:solidFill>
                  <a:srgbClr val="FFFF00"/>
                </a:solidFill>
              </a:rPr>
              <a:t>件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円/楕円 2"/>
          <p:cNvSpPr/>
          <p:nvPr/>
        </p:nvSpPr>
        <p:spPr>
          <a:xfrm>
            <a:off x="107504" y="1296144"/>
            <a:ext cx="7776864" cy="5445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/楕円 3"/>
          <p:cNvSpPr/>
          <p:nvPr/>
        </p:nvSpPr>
        <p:spPr>
          <a:xfrm>
            <a:off x="611560" y="1944216"/>
            <a:ext cx="4680520" cy="4032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1115616" y="2592288"/>
            <a:ext cx="2016224" cy="1440160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  <a:alpha val="72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個人</a:t>
            </a:r>
            <a:r>
              <a:rPr kumimoji="1" lang="ja-JP" altLang="en-US" dirty="0" smtClean="0"/>
              <a:t>・チームの活性化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 rot="16200000">
            <a:off x="1641079" y="2567403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19672" y="22229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研究レベル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 rot="16200000">
            <a:off x="2001119" y="1856615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79712" y="15475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実用レベル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16200000">
            <a:off x="2505175" y="1293644"/>
            <a:ext cx="38227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11760" y="9087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連携レベル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75856" y="2636912"/>
            <a:ext cx="30476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①ﾁｰﾑﾜｰｸ訓練法の開発</a:t>
            </a:r>
            <a:endParaRPr kumimoji="1" lang="en-US" altLang="ja-JP" dirty="0" smtClean="0"/>
          </a:p>
          <a:p>
            <a:r>
              <a:rPr lang="ja-JP" altLang="en-US" dirty="0" smtClean="0"/>
              <a:t>②ﾜｰｸﾗｲﾌﾊﾞﾗﾝｽ研究</a:t>
            </a:r>
            <a:endParaRPr lang="en-US" altLang="ja-JP" dirty="0" smtClean="0"/>
          </a:p>
          <a:p>
            <a:r>
              <a:rPr kumimoji="1" lang="ja-JP" altLang="en-US" dirty="0" smtClean="0"/>
              <a:t>③ｽﾄﾚｽ回復研究</a:t>
            </a:r>
            <a:endParaRPr kumimoji="1" lang="en-US" altLang="ja-JP" dirty="0" smtClean="0"/>
          </a:p>
          <a:p>
            <a:r>
              <a:rPr lang="ja-JP" altLang="en-US" dirty="0" smtClean="0"/>
              <a:t>④木村式自然栽培実践研究</a:t>
            </a:r>
            <a:endParaRPr lang="en-US" altLang="ja-JP" dirty="0" smtClean="0"/>
          </a:p>
          <a:p>
            <a:r>
              <a:rPr kumimoji="1" lang="ja-JP" altLang="en-US" dirty="0" smtClean="0"/>
              <a:t>⑤地域防災</a:t>
            </a:r>
            <a:endParaRPr kumimoji="1" lang="en-US" altLang="ja-JP" dirty="0" smtClean="0"/>
          </a:p>
          <a:p>
            <a:r>
              <a:rPr lang="ja-JP" altLang="en-US" dirty="0" smtClean="0"/>
              <a:t>⑥倫理ｺﾝﾌﾟﾗｲｱﾝｽ発生ﾊﾟﾀｰﾝ</a:t>
            </a:r>
            <a:endParaRPr kumimoji="1" lang="en-US" altLang="ja-JP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652120" y="4869160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①ﾁｰﾑﾜｰｸ</a:t>
            </a:r>
            <a:r>
              <a:rPr kumimoji="1" lang="ja-JP" altLang="en-US" dirty="0" smtClean="0"/>
              <a:t>訓練</a:t>
            </a:r>
            <a:endParaRPr kumimoji="1" lang="en-US" altLang="ja-JP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07904" y="5229200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FF00"/>
                </a:solidFill>
              </a:rPr>
              <a:t>投稿論文　</a:t>
            </a:r>
            <a:r>
              <a:rPr lang="en-US" altLang="ja-JP" dirty="0">
                <a:solidFill>
                  <a:srgbClr val="FFFF00"/>
                </a:solidFill>
              </a:rPr>
              <a:t>3</a:t>
            </a:r>
            <a:r>
              <a:rPr kumimoji="1" lang="ja-JP" altLang="en-US" dirty="0" smtClean="0">
                <a:solidFill>
                  <a:srgbClr val="FFFF00"/>
                </a:solidFill>
              </a:rPr>
              <a:t>件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A8AAA-5267-4CE1-AC88-2D838545127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199</Words>
  <Application>Microsoft Office PowerPoint</Application>
  <PresentationFormat>画面に合わせる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スライド 1</vt:lpstr>
      <vt:lpstr>スライド 2</vt:lpstr>
      <vt:lpstr>スライド 3</vt:lpstr>
      <vt:lpstr>スライド 4</vt:lpstr>
    </vt:vector>
  </TitlesOfParts>
  <Company>慶応義塾大学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高野研一</dc:creator>
  <cp:lastModifiedBy>takano</cp:lastModifiedBy>
  <cp:revision>3</cp:revision>
  <dcterms:created xsi:type="dcterms:W3CDTF">2012-11-20T04:07:39Z</dcterms:created>
  <dcterms:modified xsi:type="dcterms:W3CDTF">2013-04-01T05:10:55Z</dcterms:modified>
</cp:coreProperties>
</file>